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notesMasterIdLst>
    <p:notesMasterId r:id="rId63"/>
  </p:notesMasterIdLst>
  <p:sldIdLst>
    <p:sldId id="256" r:id="rId2"/>
    <p:sldId id="273" r:id="rId3"/>
    <p:sldId id="266" r:id="rId4"/>
    <p:sldId id="267" r:id="rId5"/>
    <p:sldId id="268" r:id="rId6"/>
    <p:sldId id="285" r:id="rId7"/>
    <p:sldId id="306" r:id="rId8"/>
    <p:sldId id="307" r:id="rId9"/>
    <p:sldId id="308" r:id="rId10"/>
    <p:sldId id="309" r:id="rId11"/>
    <p:sldId id="310" r:id="rId12"/>
    <p:sldId id="312" r:id="rId13"/>
    <p:sldId id="313" r:id="rId14"/>
    <p:sldId id="314" r:id="rId15"/>
    <p:sldId id="315" r:id="rId16"/>
    <p:sldId id="316" r:id="rId17"/>
    <p:sldId id="318" r:id="rId18"/>
    <p:sldId id="319" r:id="rId19"/>
    <p:sldId id="320" r:id="rId20"/>
    <p:sldId id="321" r:id="rId21"/>
    <p:sldId id="322" r:id="rId22"/>
    <p:sldId id="324" r:id="rId23"/>
    <p:sldId id="325" r:id="rId24"/>
    <p:sldId id="326" r:id="rId25"/>
    <p:sldId id="327" r:id="rId26"/>
    <p:sldId id="328" r:id="rId27"/>
    <p:sldId id="299" r:id="rId28"/>
    <p:sldId id="300" r:id="rId29"/>
    <p:sldId id="301" r:id="rId30"/>
    <p:sldId id="302" r:id="rId31"/>
    <p:sldId id="304" r:id="rId32"/>
    <p:sldId id="330" r:id="rId33"/>
    <p:sldId id="331" r:id="rId34"/>
    <p:sldId id="332" r:id="rId35"/>
    <p:sldId id="333" r:id="rId36"/>
    <p:sldId id="334" r:id="rId37"/>
    <p:sldId id="336" r:id="rId38"/>
    <p:sldId id="337" r:id="rId39"/>
    <p:sldId id="338" r:id="rId40"/>
    <p:sldId id="339" r:id="rId41"/>
    <p:sldId id="340" r:id="rId42"/>
    <p:sldId id="342" r:id="rId43"/>
    <p:sldId id="343" r:id="rId44"/>
    <p:sldId id="344" r:id="rId45"/>
    <p:sldId id="345" r:id="rId46"/>
    <p:sldId id="346" r:id="rId47"/>
    <p:sldId id="348" r:id="rId48"/>
    <p:sldId id="349" r:id="rId49"/>
    <p:sldId id="350" r:id="rId50"/>
    <p:sldId id="351" r:id="rId51"/>
    <p:sldId id="352" r:id="rId52"/>
    <p:sldId id="354" r:id="rId53"/>
    <p:sldId id="355" r:id="rId54"/>
    <p:sldId id="356" r:id="rId55"/>
    <p:sldId id="357" r:id="rId56"/>
    <p:sldId id="358" r:id="rId57"/>
    <p:sldId id="360" r:id="rId58"/>
    <p:sldId id="361" r:id="rId59"/>
    <p:sldId id="362" r:id="rId60"/>
    <p:sldId id="363" r:id="rId61"/>
    <p:sldId id="364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9"/>
    <p:restoredTop sz="86376"/>
  </p:normalViewPr>
  <p:slideViewPr>
    <p:cSldViewPr snapToGrid="0" snapToObjects="1">
      <p:cViewPr varScale="1">
        <p:scale>
          <a:sx n="147" d="100"/>
          <a:sy n="147" d="100"/>
        </p:scale>
        <p:origin x="3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081AD-3831-0042-938C-7BA1B22F71B7}" type="datetimeFigureOut">
              <a:rPr lang="en-US" smtClean="0"/>
              <a:t>6/24/20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52A64-A6F6-8B44-ADC8-C1C50A87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08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97F60-3E9C-D842-90FD-E96186A8B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9B87A-54F2-1C49-8FC7-756CD5EDB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BBA70-DA86-9949-A74C-71F04A6C1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B48A-0CEE-DC42-9789-4E8595ED8F56}" type="datetime1">
              <a:rPr lang="en-US" smtClean="0"/>
              <a:t>6/24/20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D3649-8AB1-AB43-9F50-0DC611AA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36CE2-DB59-504A-87A2-AB526DB14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2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F7AE-BE8B-DF4E-934D-C42C9DC96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8F8A3-786B-B240-911A-30D54ACAB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6E66A-43E0-6048-87AE-AF2BB2976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2A0D-75E8-A841-A2FE-46EC72B973DB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296CD-31E4-CE45-A85B-23535714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8BBA2-D949-D142-B697-BBDCDED3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ECE91-74AA-684D-9980-4259B803C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60EA4-DAF4-AA41-925E-8A0AAD1B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B6AD8-50A5-934B-8A21-29831BC05105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A0134-8EA3-5C49-B2B6-F566E6C31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1E5A5-3831-A740-852A-EC2500AB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0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35200-BE76-B241-BD76-FD860549C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B6365-EF2C-8C4E-8494-45CFF76BB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AD23E-F958-CC4B-BFD5-313A894B0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4D632-B259-BD4A-B3F6-F1415827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56D85-C79F-7D48-B72C-7F424C60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6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2528-F5D9-8C46-A4EA-E16589E3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B3057-A1A5-9449-85B0-B2882492C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FC6E-E980-DA49-AC66-DCD091A8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6E75F-3201-0C43-8C08-07286C772ED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E6D3D-208F-624C-9890-EF1E053E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CDC75-6977-A04F-9A0F-EA9156EE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1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7D8A6-2DA2-BC46-951F-302AC976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8591E-9170-2B4E-A9B2-1C047802E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AFD19-0B26-1442-9DE8-18CC2BA26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6597D-5685-6745-AFA6-95A0F84F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0B8CA8-C7D0-DC4B-AC55-5BF87597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76D80-1433-D748-A1BB-D9055529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6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8CFA-7CA9-D044-8B34-3C58DC8F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A0850-D5FB-1142-A852-4BF8E1C63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3B05C-1AA0-D746-A6C3-F1414E75E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FA354-C32E-7844-9C0E-FC3D2936C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05E49-1061-5142-94D3-363F7D69B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8392E-B410-8142-848B-D3CA1A77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96D5-565A-6244-BD20-0ADDC4E628A5}" type="datetime1">
              <a:rPr lang="en-US" smtClean="0"/>
              <a:t>6/24/20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5596-C1CF-C644-82E1-6866B761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FDCC0E-E60D-9047-AEAE-5F06ADAF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3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B8BC-5BE3-0642-A928-9B075E4F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1FEE3-FC41-8840-9263-4F9DC7E7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F87C-E440-E546-841A-F698CDAEC022}" type="datetime1">
              <a:rPr lang="en-US" smtClean="0"/>
              <a:t>6/24/20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72903-D11E-4C4F-9729-370FB5A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648A-85F9-B34D-B8BB-16002915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2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CBA43-6EF6-F041-8A1A-E78CFFE85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10894-E7EB-A746-A301-6FE9B0F5BC25}" type="datetime1">
              <a:rPr lang="en-US" smtClean="0"/>
              <a:t>6/24/20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58EEE8-D6FD-3F42-A57F-133B4F18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8143C-0FFF-3148-8B4F-B9F1C7687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4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2EA1A-D8CA-7D4F-87EB-DC8CA3335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B45D1-8A79-BE47-864D-891EC60EA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9B423-6182-814D-9ECE-B8BE04B25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EC582-140D-A949-A2A0-556E397E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6B42-381F-6146-B64B-43D4BA1F90B0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A12A-02B2-0A48-BC61-61D24221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259A7-5998-F144-862E-DB6C6A3B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9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0E8AE-1AA3-824B-AD9E-8DFC81D17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836D4-DA64-754C-9007-BD982D76C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D513F-2E8C-0C4F-8317-41C4A1052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496B5-1A98-F24E-9733-9E29C476E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49B6-731A-994C-BD11-AEDAB9CB206A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5EC15-A7CA-FF4C-B2F6-7A3BAF95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AA690-A084-454E-8DA7-7E603A85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953339-7DD6-7F40-B24A-6B662952C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4D163-93CC-E94D-AA12-C971E75C7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A010-3926-A74F-8FF4-5E3FA0F37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64A4B-CB95-4B49-BE2B-C14CF4332AF0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4BB74-238F-1040-8150-A9B0CB059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42C4-30E9-BD4D-9E0B-3137B44DF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F8C66D-6815-7342-907E-3BFA9640B1B3}"/>
              </a:ext>
            </a:extLst>
          </p:cNvPr>
          <p:cNvCxnSpPr>
            <a:cxnSpLocks/>
            <a:stCxn id="5" idx="0"/>
          </p:cNvCxnSpPr>
          <p:nvPr userDrawn="1"/>
        </p:nvCxnSpPr>
        <p:spPr>
          <a:xfrm flipV="1">
            <a:off x="6096000" y="6353702"/>
            <a:ext cx="6096000" cy="2648"/>
          </a:xfrm>
          <a:prstGeom prst="line">
            <a:avLst/>
          </a:prstGeom>
          <a:ln w="19050">
            <a:solidFill>
              <a:srgbClr val="002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E38ADE-BE1C-D148-A508-EBCE4340E0A7}"/>
              </a:ext>
            </a:extLst>
          </p:cNvPr>
          <p:cNvCxnSpPr>
            <a:cxnSpLocks/>
          </p:cNvCxnSpPr>
          <p:nvPr userDrawn="1"/>
        </p:nvCxnSpPr>
        <p:spPr>
          <a:xfrm>
            <a:off x="2173971" y="6292271"/>
            <a:ext cx="10018029" cy="0"/>
          </a:xfrm>
          <a:prstGeom prst="line">
            <a:avLst/>
          </a:prstGeom>
          <a:ln w="31750">
            <a:solidFill>
              <a:srgbClr val="002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74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D2E67-2E8B-704B-AFDB-7BC7FBAC6A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SN2017egm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0488A7-6EF9-B54E-A607-9551022D82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Full analysis outputs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8C620-342C-D64D-80B9-7F9D7C282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4D01-B27C-5A49-BD57-AC013B087B49}" type="datetime1">
              <a:rPr lang="en-US" smtClean="0"/>
              <a:t>6/24/20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78C25-9218-394D-BCF8-92730F9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76535-36CC-AA45-B580-B7EDF622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53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0519" y="-228262"/>
            <a:ext cx="6272719" cy="996747"/>
          </a:xfrm>
        </p:spPr>
        <p:txBody>
          <a:bodyPr/>
          <a:lstStyle/>
          <a:p>
            <a:r>
              <a:rPr lang="en-US" dirty="0"/>
              <a:t>Bin 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10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A0F8130-4C0B-A748-93FE-8891BA5118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589317"/>
            <a:ext cx="4494179" cy="3370634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CB4B716-5525-B244-A365-596823694E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0759" y="4115931"/>
            <a:ext cx="3230641" cy="242298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A24BD-595C-F343-B029-4CE04A9B5A5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896911" y="86313"/>
            <a:ext cx="5221457" cy="38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44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02" y="0"/>
            <a:ext cx="10515600" cy="1325563"/>
          </a:xfrm>
        </p:spPr>
        <p:txBody>
          <a:bodyPr/>
          <a:lstStyle/>
          <a:p>
            <a:r>
              <a:rPr lang="en-US" dirty="0"/>
              <a:t>TS per energy – Bin 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8DAF9D4-C74A-B146-BD44-B08636D22B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2" y="2088356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86B9B3-4F9F-3E4E-AA39-1E2FC26B179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40103" y="1525764"/>
            <a:ext cx="4608614" cy="368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16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9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85"/>
            <a:ext cx="9194260" cy="646552"/>
          </a:xfrm>
        </p:spPr>
        <p:txBody>
          <a:bodyPr>
            <a:normAutofit fontScale="90000"/>
          </a:bodyPr>
          <a:lstStyle/>
          <a:p>
            <a:r>
              <a:rPr lang="en-US" dirty="0"/>
              <a:t>Fit results Bin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638" y="827290"/>
            <a:ext cx="3004226" cy="272692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SN2017egm (0)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 6.18e-05 +/- 0.00233</a:t>
            </a:r>
          </a:p>
          <a:p>
            <a:pPr lvl="1"/>
            <a:r>
              <a:rPr lang="en-US" dirty="0"/>
              <a:t>Index 2.17 +/- 1.7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0.295 +/- 0.00571</a:t>
            </a:r>
          </a:p>
          <a:p>
            <a:pPr lvl="1"/>
            <a:r>
              <a:rPr lang="en-US" dirty="0"/>
              <a:t>Index 0.707 +/- 0.0107 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1.31 +/- 0.0101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13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9E465B8-FA68-D040-A236-07FB97B1FA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1324" y="3233088"/>
            <a:ext cx="4592513" cy="3444385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C91DCB-A4BA-6047-B879-503F7C87D5C7}"/>
              </a:ext>
            </a:extLst>
          </p:cNvPr>
          <p:cNvSpPr txBox="1">
            <a:spLocks/>
          </p:cNvSpPr>
          <p:nvPr/>
        </p:nvSpPr>
        <p:spPr>
          <a:xfrm>
            <a:off x="7614325" y="681037"/>
            <a:ext cx="3004226" cy="2726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SN2017egm (0.045)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 0.00178 +/- 0.0106</a:t>
            </a:r>
          </a:p>
          <a:p>
            <a:pPr lvl="1"/>
            <a:r>
              <a:rPr lang="en-US" dirty="0"/>
              <a:t>Index -2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0.525 +/-0.249</a:t>
            </a:r>
          </a:p>
          <a:p>
            <a:pPr lvl="1"/>
            <a:r>
              <a:rPr lang="en-US" dirty="0"/>
              <a:t>Index 0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1.244 +/-0.2065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90BF68-A94A-6345-998C-E266B965135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78294" y="3554210"/>
            <a:ext cx="5943600" cy="226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7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6882"/>
            <a:ext cx="10515600" cy="1325563"/>
          </a:xfrm>
        </p:spPr>
        <p:txBody>
          <a:bodyPr/>
          <a:lstStyle/>
          <a:p>
            <a:r>
              <a:rPr lang="en-US" dirty="0"/>
              <a:t>Bin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14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B434EA2-D981-B644-9812-A2E21D15A1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384" y="807396"/>
            <a:ext cx="3503016" cy="2627262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7D2B2D3-1E42-264D-96FD-0568265B82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098" y="3382963"/>
            <a:ext cx="4464320" cy="334824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33DFF3-C05B-DC4D-9FE2-80B195F543D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716800" y="1889125"/>
            <a:ext cx="5943600" cy="29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07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63910" cy="710060"/>
          </a:xfrm>
        </p:spPr>
        <p:txBody>
          <a:bodyPr/>
          <a:lstStyle/>
          <a:p>
            <a:r>
              <a:rPr lang="en-US" dirty="0"/>
              <a:t>Bin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15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9390AFC-DEE1-9441-9629-BCFADB19CA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290" y="599045"/>
            <a:ext cx="4408250" cy="3306188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97040CD-D2EA-9749-BC4B-78CE54B7EA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7644" y="3938258"/>
            <a:ext cx="3710956" cy="278321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39A98C-EFC4-1343-8945-AB4877E4C7E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49438" y="824576"/>
            <a:ext cx="5092429" cy="365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88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Bin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16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913F285-8DCC-BC48-88AA-11CED967F9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5502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860291-5BA7-9E46-865A-A945AC8555F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89907" y="1690688"/>
            <a:ext cx="4563894" cy="321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8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4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76" y="132556"/>
            <a:ext cx="8279860" cy="548481"/>
          </a:xfrm>
        </p:spPr>
        <p:txBody>
          <a:bodyPr>
            <a:normAutofit fontScale="90000"/>
          </a:bodyPr>
          <a:lstStyle/>
          <a:p>
            <a:r>
              <a:rPr lang="en-US" dirty="0"/>
              <a:t>Fit results Bin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694734"/>
            <a:ext cx="3200400" cy="272692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SN2017egm (0)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1.02e-05+/-0.000296</a:t>
            </a:r>
          </a:p>
          <a:p>
            <a:pPr lvl="1"/>
            <a:r>
              <a:rPr lang="en-US" dirty="0"/>
              <a:t>Index 2.08+/-44.5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0.109+/-0.0565</a:t>
            </a:r>
          </a:p>
          <a:p>
            <a:pPr lvl="1"/>
            <a:r>
              <a:rPr lang="en-US" dirty="0"/>
              <a:t>Index  0.994+/-0.244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1.41 +/- 0.031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18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D0239F8-E94E-4F4E-93C4-72BECE8BEC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3177297"/>
            <a:ext cx="4907604" cy="3680703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3C8D61-58D6-F04A-97EE-FEEDCF4A9EC5}"/>
              </a:ext>
            </a:extLst>
          </p:cNvPr>
          <p:cNvSpPr txBox="1">
            <a:spLocks/>
          </p:cNvSpPr>
          <p:nvPr/>
        </p:nvSpPr>
        <p:spPr>
          <a:xfrm>
            <a:off x="7628106" y="334543"/>
            <a:ext cx="3341507" cy="2726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SN2017egm (-0.0063)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0.0001 +/-9.81e-6</a:t>
            </a:r>
          </a:p>
          <a:p>
            <a:pPr lvl="1"/>
            <a:r>
              <a:rPr lang="en-US" dirty="0"/>
              <a:t>Index -2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0.394 +/-0.232</a:t>
            </a:r>
          </a:p>
          <a:p>
            <a:pPr lvl="1"/>
            <a:r>
              <a:rPr lang="en-US" dirty="0"/>
              <a:t>Index  0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1.327 +/-0.192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E41195-8EB7-5348-B5B1-3325B4B6516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82047" y="3592894"/>
            <a:ext cx="5943600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93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87" y="0"/>
            <a:ext cx="9289914" cy="715440"/>
          </a:xfrm>
        </p:spPr>
        <p:txBody>
          <a:bodyPr/>
          <a:lstStyle/>
          <a:p>
            <a:r>
              <a:rPr lang="en-US" dirty="0"/>
              <a:t>Bin 4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19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E23F32A-9AF7-064B-81C3-231BF96AC5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187" y="607979"/>
            <a:ext cx="3353859" cy="2515394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D5C9532-F158-924D-93CE-7517606A46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6187" y="3429000"/>
            <a:ext cx="4059676" cy="304475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E676D-369E-EA42-B9A9-D09BB6161C9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60460" y="1375372"/>
            <a:ext cx="59436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96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83366" cy="656279"/>
          </a:xfrm>
        </p:spPr>
        <p:txBody>
          <a:bodyPr>
            <a:normAutofit fontScale="90000"/>
          </a:bodyPr>
          <a:lstStyle/>
          <a:p>
            <a:r>
              <a:rPr lang="en-US" dirty="0"/>
              <a:t>Bin 4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20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58C5ADD-3FAC-E147-AC23-33A71F4534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30" y="656279"/>
            <a:ext cx="4369340" cy="3277005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7704278-8E95-9342-B2A1-9382634DD4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6966" y="4119243"/>
            <a:ext cx="3469643" cy="260223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7B3AD6-C537-7F4D-9122-8C489F5593E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714034" y="1136157"/>
            <a:ext cx="4280481" cy="316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23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Bin 4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21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E1D61F1-A9AC-934D-BE71-64006020ED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2" y="1690688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49FB42-78A0-464B-B41C-3A02DF3983A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974732" y="1690688"/>
            <a:ext cx="4748003" cy="325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29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06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579"/>
            <a:ext cx="8159885" cy="548481"/>
          </a:xfrm>
        </p:spPr>
        <p:txBody>
          <a:bodyPr>
            <a:normAutofit fontScale="90000"/>
          </a:bodyPr>
          <a:lstStyle/>
          <a:p>
            <a:r>
              <a:rPr lang="en-US" dirty="0"/>
              <a:t>Fit results Bin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089" y="651060"/>
            <a:ext cx="3490609" cy="307711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SN2017egm (0)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1e-05 +/- 7.74e-05</a:t>
            </a:r>
          </a:p>
          <a:p>
            <a:pPr lvl="1"/>
            <a:r>
              <a:rPr lang="en-US" dirty="0"/>
              <a:t>Index 2.24 +/- 520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0.117 +/- 0.0043</a:t>
            </a:r>
          </a:p>
          <a:p>
            <a:pPr lvl="1"/>
            <a:r>
              <a:rPr lang="en-US" dirty="0"/>
              <a:t>Index 0.999 +/- 0.0143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1.46 +/- 0.0144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23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41C4AC7-1A7A-9E4F-8FCF-1325148847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9962" y="3383672"/>
            <a:ext cx="4450404" cy="3337803"/>
          </a:xfrm>
        </p:spPr>
      </p:pic>
    </p:spTree>
    <p:extLst>
      <p:ext uri="{BB962C8B-B14F-4D97-AF65-F5344CB8AC3E}">
        <p14:creationId xmlns:p14="http://schemas.microsoft.com/office/powerpoint/2010/main" val="2402610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427"/>
            <a:ext cx="6554821" cy="636824"/>
          </a:xfrm>
        </p:spPr>
        <p:txBody>
          <a:bodyPr>
            <a:normAutofit fontScale="90000"/>
          </a:bodyPr>
          <a:lstStyle/>
          <a:p>
            <a:r>
              <a:rPr lang="en-US" dirty="0"/>
              <a:t>Bin 5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24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4F7992E-D4BE-EE41-8F18-83EFD14B05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1856" y="3224212"/>
            <a:ext cx="4419600" cy="331470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75B423D-E804-B441-B666-5068166DB2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7010" y="625797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1165695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96" y="0"/>
            <a:ext cx="8091791" cy="792466"/>
          </a:xfrm>
        </p:spPr>
        <p:txBody>
          <a:bodyPr/>
          <a:lstStyle/>
          <a:p>
            <a:r>
              <a:rPr lang="en-US" dirty="0"/>
              <a:t>Bin 5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25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7DD7BA7-F50C-9A43-BE19-88CA411C73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442" y="3912443"/>
            <a:ext cx="3501958" cy="2626469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7A3035A-BB0F-7D43-B86A-CBC46C8EB2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9442" y="671605"/>
            <a:ext cx="4046177" cy="3034633"/>
          </a:xfrm>
        </p:spPr>
      </p:pic>
    </p:spTree>
    <p:extLst>
      <p:ext uri="{BB962C8B-B14F-4D97-AF65-F5344CB8AC3E}">
        <p14:creationId xmlns:p14="http://schemas.microsoft.com/office/powerpoint/2010/main" val="889883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Bin 5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26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ED79356-EC06-EC4C-B323-9AE76E8CF8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7" y="2423791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139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0A185-BA33-3C43-B54D-C53F0D3C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2.5yrs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76FB3-F34A-E64E-B19B-2F7EE15FE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E82CA-C5DB-FC4A-A153-F6917CBC6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6E75F-3201-0C43-8C08-07286C772ED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972FA-B659-C047-9FFB-399A3DCB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92923-0BE8-0448-B206-778026E8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80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8F32232-72B8-0E4A-BE13-FBD02E2E1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399179" cy="548481"/>
          </a:xfrm>
        </p:spPr>
        <p:txBody>
          <a:bodyPr>
            <a:normAutofit fontScale="90000"/>
          </a:bodyPr>
          <a:lstStyle/>
          <a:p>
            <a:r>
              <a:rPr lang="en-US" dirty="0"/>
              <a:t>Fit Results 2.5yrs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B5C225-E106-A245-B272-9B13A921B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819" y="548481"/>
            <a:ext cx="2984770" cy="236699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SN2017egm (6.93)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0.0906 +/- 0.0507</a:t>
            </a:r>
          </a:p>
          <a:p>
            <a:pPr lvl="1"/>
            <a:r>
              <a:rPr lang="en-US" dirty="0"/>
              <a:t>Index 1.96 +/- 0.321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0.1 +/- 0.00425       </a:t>
            </a:r>
          </a:p>
          <a:p>
            <a:pPr lvl="1"/>
            <a:r>
              <a:rPr lang="en-US" dirty="0"/>
              <a:t>Index 0.952 +/- 0.0266 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1.42 +/- 0.013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F821DA4-260D-1543-AFFC-856301753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4819" y="2470150"/>
            <a:ext cx="5181600" cy="3886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AD8C5-0CF9-5746-9A85-71F4E3EEA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6E75F-3201-0C43-8C08-07286C772ED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A8979-3924-9A46-85FB-152B0AEC1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7922F-EF4E-904E-AAFE-BD60F30AE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28</a:t>
            </a:fld>
            <a:endParaRPr lang="en-US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3DFC47F0-72F5-B944-AA6A-D281AF9A87B0}"/>
              </a:ext>
            </a:extLst>
          </p:cNvPr>
          <p:cNvSpPr txBox="1">
            <a:spLocks/>
          </p:cNvSpPr>
          <p:nvPr/>
        </p:nvSpPr>
        <p:spPr>
          <a:xfrm>
            <a:off x="7915883" y="463352"/>
            <a:ext cx="2984770" cy="236699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SN2017egm (8.83)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0.0356 +/-0.046</a:t>
            </a:r>
          </a:p>
          <a:p>
            <a:pPr lvl="1"/>
            <a:r>
              <a:rPr lang="en-US" dirty="0"/>
              <a:t>Index -2.29 +/-0.423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0.849 +/-0.116</a:t>
            </a:r>
          </a:p>
          <a:p>
            <a:pPr lvl="1"/>
            <a:r>
              <a:rPr lang="en-US" dirty="0"/>
              <a:t>Index 0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0.954 +/-0.0956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1B5117-3804-7545-AFCC-304FB32785D2}"/>
              </a:ext>
            </a:extLst>
          </p:cNvPr>
          <p:cNvGrpSpPr/>
          <p:nvPr/>
        </p:nvGrpSpPr>
        <p:grpSpPr>
          <a:xfrm>
            <a:off x="8077001" y="2997758"/>
            <a:ext cx="2935038" cy="2329955"/>
            <a:chOff x="0" y="0"/>
            <a:chExt cx="9544891" cy="741377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97B588D-8408-D04D-A9FB-1BF4BE250F3D}"/>
                </a:ext>
              </a:extLst>
            </p:cNvPr>
            <p:cNvGrpSpPr/>
            <p:nvPr/>
          </p:nvGrpSpPr>
          <p:grpSpPr>
            <a:xfrm>
              <a:off x="0" y="0"/>
              <a:ext cx="9544891" cy="7034140"/>
              <a:chOff x="0" y="0"/>
              <a:chExt cx="9544891" cy="7034140"/>
            </a:xfrm>
          </p:grpSpPr>
          <p:pic>
            <p:nvPicPr>
              <p:cNvPr id="16" name="Picture 15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A7D6FB0F-D9E4-5B40-B9EA-3A91D9F979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82" t="1708" r="51141"/>
              <a:stretch/>
            </p:blipFill>
            <p:spPr>
              <a:xfrm>
                <a:off x="0" y="33000"/>
                <a:ext cx="7497088" cy="7000922"/>
              </a:xfrm>
              <a:prstGeom prst="rect">
                <a:avLst/>
              </a:prstGeom>
            </p:spPr>
          </p:pic>
          <p:pic>
            <p:nvPicPr>
              <p:cNvPr id="17" name="Picture 16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6F234B66-4B8D-4345-AA17-59097EE8E5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027" t="1242"/>
              <a:stretch/>
            </p:blipFill>
            <p:spPr>
              <a:xfrm>
                <a:off x="7487062" y="0"/>
                <a:ext cx="2057829" cy="703414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8C434A-88E6-A846-AB50-CFADC5EF7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7078" y="6888862"/>
              <a:ext cx="2149386" cy="524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6577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07E1-5A79-FE44-A655-2270DCA5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33"/>
            <a:ext cx="6768830" cy="704918"/>
          </a:xfrm>
        </p:spPr>
        <p:txBody>
          <a:bodyPr/>
          <a:lstStyle/>
          <a:p>
            <a:r>
              <a:rPr lang="en-US" dirty="0"/>
              <a:t>2.5yrs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1E8A6-2AD0-BF44-A633-033DB6D7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59857-BC66-7D45-8D5D-44839F3A0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44CB0-9F70-B347-AD70-2A584429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29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18F88A8-3223-DB47-B710-226C37537E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832" y="730251"/>
            <a:ext cx="3256583" cy="2442437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33272BB-7028-4440-A858-4FA2ECF901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38328" y="3348577"/>
            <a:ext cx="4253780" cy="3190335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DFF014-6638-9841-A165-1E2E5E5CA219}"/>
              </a:ext>
            </a:extLst>
          </p:cNvPr>
          <p:cNvGrpSpPr/>
          <p:nvPr/>
        </p:nvGrpSpPr>
        <p:grpSpPr>
          <a:xfrm>
            <a:off x="6768830" y="1813814"/>
            <a:ext cx="3896666" cy="3230372"/>
            <a:chOff x="0" y="0"/>
            <a:chExt cx="4556821" cy="36957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BA0E91-FDC7-4B4D-8CF8-ACEDFE33A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91" t="16283" r="51808" b="-675"/>
            <a:stretch/>
          </p:blipFill>
          <p:spPr>
            <a:xfrm>
              <a:off x="0" y="0"/>
              <a:ext cx="3789959" cy="369579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45108F-4470-B844-AA82-3F9AEDFDB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1379" t="16283" r="280" b="-675"/>
            <a:stretch/>
          </p:blipFill>
          <p:spPr>
            <a:xfrm>
              <a:off x="3814790" y="0"/>
              <a:ext cx="742031" cy="369579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3396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0" y="36446"/>
            <a:ext cx="8947826" cy="709131"/>
          </a:xfrm>
        </p:spPr>
        <p:txBody>
          <a:bodyPr/>
          <a:lstStyle/>
          <a:p>
            <a:r>
              <a:rPr lang="en-US" dirty="0"/>
              <a:t>Fit results Bin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1740" y="682636"/>
            <a:ext cx="3685162" cy="234754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SN2017egm (6.75)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0.304 +/- 0.145</a:t>
            </a:r>
          </a:p>
          <a:p>
            <a:pPr lvl="1"/>
            <a:r>
              <a:rPr lang="en-US" dirty="0"/>
              <a:t>Index 2.27 +/- 0.383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0.119 +/- 0.0118</a:t>
            </a:r>
          </a:p>
          <a:p>
            <a:pPr lvl="1"/>
            <a:r>
              <a:rPr lang="en-US" dirty="0"/>
              <a:t>Index 1 +/- 0.00152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1.4 +/- 0.037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2E0D182-2129-8647-89B3-103CA5D40E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3710" y="3040435"/>
            <a:ext cx="4908054" cy="3681040"/>
          </a:xfr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4EE85C-BD39-E642-A35D-CF4FA0AC1DD2}"/>
              </a:ext>
            </a:extLst>
          </p:cNvPr>
          <p:cNvSpPr txBox="1">
            <a:spLocks/>
          </p:cNvSpPr>
          <p:nvPr/>
        </p:nvSpPr>
        <p:spPr>
          <a:xfrm>
            <a:off x="7540557" y="692683"/>
            <a:ext cx="3685162" cy="23475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SN2017egm (9.64)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0.0391 +/-0.017</a:t>
            </a:r>
          </a:p>
          <a:p>
            <a:pPr lvl="1"/>
            <a:r>
              <a:rPr lang="en-US" dirty="0"/>
              <a:t>Index -2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1.219 +/-0.221</a:t>
            </a:r>
          </a:p>
          <a:p>
            <a:pPr lvl="1"/>
            <a:r>
              <a:rPr lang="en-US" dirty="0"/>
              <a:t>Index 0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0.65 +/- 0.181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8EA000-3471-5941-8666-414D191A9334}"/>
              </a:ext>
            </a:extLst>
          </p:cNvPr>
          <p:cNvGrpSpPr/>
          <p:nvPr/>
        </p:nvGrpSpPr>
        <p:grpSpPr>
          <a:xfrm>
            <a:off x="7817075" y="3314617"/>
            <a:ext cx="3345178" cy="2395394"/>
            <a:chOff x="246607" y="1294522"/>
            <a:chExt cx="3345178" cy="23953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CC04D9-7E6B-5942-9921-D38D40D463FF}"/>
                </a:ext>
              </a:extLst>
            </p:cNvPr>
            <p:cNvPicPr/>
            <p:nvPr/>
          </p:nvPicPr>
          <p:blipFill rotWithShape="1">
            <a:blip r:embed="rId3"/>
            <a:srcRect l="88294"/>
            <a:stretch/>
          </p:blipFill>
          <p:spPr>
            <a:xfrm>
              <a:off x="2896004" y="1340416"/>
              <a:ext cx="695781" cy="23495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6B1DBE-0EA2-3E4C-A729-EAFBA974AD88}"/>
                </a:ext>
              </a:extLst>
            </p:cNvPr>
            <p:cNvPicPr/>
            <p:nvPr/>
          </p:nvPicPr>
          <p:blipFill rotWithShape="1">
            <a:blip r:embed="rId3"/>
            <a:srcRect r="54212"/>
            <a:stretch/>
          </p:blipFill>
          <p:spPr>
            <a:xfrm>
              <a:off x="246607" y="1294522"/>
              <a:ext cx="2721428" cy="234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440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ADA5-374B-5545-8120-AA46F4C7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98" y="-136128"/>
            <a:ext cx="7264940" cy="836519"/>
          </a:xfrm>
        </p:spPr>
        <p:txBody>
          <a:bodyPr/>
          <a:lstStyle/>
          <a:p>
            <a:r>
              <a:rPr lang="en-US" dirty="0"/>
              <a:t>2.5yrs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8DDFD-F203-D74F-B3CC-CF159963C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065FF-9739-444D-BCD4-5A8EF950F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57C71-FB29-9245-B2E3-0225D25C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30</a:t>
            </a:fld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CD38BE-6045-6948-86C8-1A285742B251}"/>
              </a:ext>
            </a:extLst>
          </p:cNvPr>
          <p:cNvSpPr>
            <a:spLocks noChangeAspect="1"/>
          </p:cNvSpPr>
          <p:nvPr/>
        </p:nvSpPr>
        <p:spPr>
          <a:xfrm>
            <a:off x="1500904" y="3393830"/>
            <a:ext cx="502532" cy="4901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9E13EB0-7CC8-A24B-BAB7-5AC082DB0E88}"/>
              </a:ext>
            </a:extLst>
          </p:cNvPr>
          <p:cNvSpPr>
            <a:spLocks noChangeAspect="1"/>
          </p:cNvSpPr>
          <p:nvPr/>
        </p:nvSpPr>
        <p:spPr>
          <a:xfrm>
            <a:off x="2003436" y="4055951"/>
            <a:ext cx="690418" cy="6963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3B0E643-B5FC-1B48-B223-B9B63BFF80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898" y="568656"/>
            <a:ext cx="4628745" cy="3471559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E960C7B0-3A02-6742-84D2-983B8E9B8A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844" y="4062764"/>
            <a:ext cx="3467911" cy="260093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BCB37-EEDC-1B43-96AA-91CA6175A61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255235" y="855558"/>
            <a:ext cx="4840316" cy="345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71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F910B-2B0A-1F4D-BE81-358496376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2.5yrs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75FB3-4C76-F248-B87D-F74F2EB9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3867C-A2DE-874B-84FA-A08329EF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D0A45-240B-4344-800D-FD43476A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4C3D7E-0FEF-C741-80E7-B798BC373E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872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5B12E-94FA-484D-A6CC-03A1760FD10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74713" y="1915560"/>
            <a:ext cx="4979542" cy="323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54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1 day 90-270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17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72" y="276782"/>
            <a:ext cx="6914745" cy="636824"/>
          </a:xfrm>
        </p:spPr>
        <p:txBody>
          <a:bodyPr>
            <a:normAutofit fontScale="90000"/>
          </a:bodyPr>
          <a:lstStyle/>
          <a:p>
            <a:r>
              <a:rPr lang="en-US" dirty="0"/>
              <a:t>Fit results Bin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906" y="913606"/>
            <a:ext cx="3325238" cy="303492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SN2017egm (9.93)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0.285 +/- 0.157</a:t>
            </a:r>
          </a:p>
          <a:p>
            <a:pPr lvl="1"/>
            <a:r>
              <a:rPr lang="en-US" dirty="0"/>
              <a:t>Index 1.91  +/- 0.359 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 0.113 +/- 0.0113</a:t>
            </a:r>
          </a:p>
          <a:p>
            <a:pPr lvl="1"/>
            <a:r>
              <a:rPr lang="en-US" dirty="0"/>
              <a:t>Index 1 +/- 0.00599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1.37 +/- 0.0371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33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4502C03-28C9-D344-A5E4-B5737AE5D0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3153" y="3738131"/>
            <a:ext cx="3847289" cy="2885467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8FA65A-7F72-714D-B6C9-3DFA1009C956}"/>
              </a:ext>
            </a:extLst>
          </p:cNvPr>
          <p:cNvSpPr txBox="1">
            <a:spLocks/>
          </p:cNvSpPr>
          <p:nvPr/>
        </p:nvSpPr>
        <p:spPr>
          <a:xfrm>
            <a:off x="7599365" y="276782"/>
            <a:ext cx="3325238" cy="3034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SN2017egm (5.01)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0.0223 +/-0.0126</a:t>
            </a:r>
          </a:p>
          <a:p>
            <a:pPr lvl="1"/>
            <a:r>
              <a:rPr lang="en-US" dirty="0"/>
              <a:t>Index -2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0.000142 +/- 0.0549</a:t>
            </a:r>
          </a:p>
          <a:p>
            <a:pPr lvl="1"/>
            <a:r>
              <a:rPr lang="en-US" dirty="0"/>
              <a:t>Index 0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1.887 +/-0.1979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1028B3-E1DC-F348-8BE3-896EA9B1358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13531" y="3738131"/>
            <a:ext cx="5943600" cy="30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30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9" y="0"/>
            <a:ext cx="4405009" cy="714645"/>
          </a:xfrm>
        </p:spPr>
        <p:txBody>
          <a:bodyPr/>
          <a:lstStyle/>
          <a:p>
            <a:r>
              <a:rPr lang="en-US" dirty="0"/>
              <a:t>Bin 1 day 90-270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34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D5566F6-E690-814C-A0C7-55A9C515BA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536" y="800497"/>
            <a:ext cx="3353859" cy="2515394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F04D576-F244-084B-8151-86668A8DE4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7536" y="3401742"/>
            <a:ext cx="4608343" cy="345625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AACFCC-6A86-D048-BBB4-4AB5B7BBA5A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12447" y="1691878"/>
            <a:ext cx="508190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4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2" y="0"/>
            <a:ext cx="3772711" cy="763284"/>
          </a:xfrm>
        </p:spPr>
        <p:txBody>
          <a:bodyPr>
            <a:normAutofit fontScale="90000"/>
          </a:bodyPr>
          <a:lstStyle/>
          <a:p>
            <a:r>
              <a:rPr lang="en-US" dirty="0"/>
              <a:t>Bin 1 day 90-270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35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77D2099-9A1D-AD4D-95A2-F7C9C91DDC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" y="630659"/>
            <a:ext cx="4114800" cy="3086100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3765E84-E578-844E-AF23-0057687914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844" y="3937979"/>
            <a:ext cx="3467911" cy="260093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7F1DA2-267F-934F-AE75-8C929C2C948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283594" y="1151914"/>
            <a:ext cx="4382135" cy="302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72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Bin 1 day 90-270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36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321A80D-C0A5-DD44-9369-386033191B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571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85C114-4F74-E940-AB42-C2A3A1EC13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58002" y="1690688"/>
            <a:ext cx="4034790" cy="27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21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2 day 270-450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56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40038" cy="889743"/>
          </a:xfrm>
        </p:spPr>
        <p:txBody>
          <a:bodyPr/>
          <a:lstStyle/>
          <a:p>
            <a:r>
              <a:rPr lang="en-US" dirty="0"/>
              <a:t>Fit results Bin 2 day 270-450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29273" y="880690"/>
            <a:ext cx="3685162" cy="252919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SN2017egm (1.14)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0.00946 +/-0.011</a:t>
            </a:r>
          </a:p>
          <a:p>
            <a:pPr lvl="1"/>
            <a:r>
              <a:rPr lang="en-US" dirty="0"/>
              <a:t>Index  -2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1.14e-7 +/-0.00013</a:t>
            </a:r>
          </a:p>
          <a:p>
            <a:pPr lvl="1"/>
            <a:r>
              <a:rPr lang="en-US" dirty="0"/>
              <a:t>Index 0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1.938 +/-0.0182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38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8C30042-0DB4-D94F-AC7E-C12030412D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5604" y="3194067"/>
            <a:ext cx="4216377" cy="3162283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EC886C5-80DA-DB4C-B3EC-D34A85B57115}"/>
              </a:ext>
            </a:extLst>
          </p:cNvPr>
          <p:cNvSpPr txBox="1">
            <a:spLocks/>
          </p:cNvSpPr>
          <p:nvPr/>
        </p:nvSpPr>
        <p:spPr>
          <a:xfrm>
            <a:off x="222115" y="920885"/>
            <a:ext cx="3685162" cy="2529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SN2017egm (0.57)</a:t>
            </a:r>
          </a:p>
          <a:p>
            <a:pPr lvl="1"/>
            <a:r>
              <a:rPr lang="en-US"/>
              <a:t>Prefactor 0.0643 +/- 0.106     </a:t>
            </a:r>
          </a:p>
          <a:p>
            <a:pPr lvl="1"/>
            <a:r>
              <a:rPr lang="en-US"/>
              <a:t>Index  1.79 +/- 0.672</a:t>
            </a:r>
          </a:p>
          <a:p>
            <a:r>
              <a:rPr lang="en-US"/>
              <a:t>galdiff</a:t>
            </a:r>
          </a:p>
          <a:p>
            <a:pPr lvl="1"/>
            <a:r>
              <a:rPr lang="en-US"/>
              <a:t>Prefactor 0.117 +/-  0.0138 </a:t>
            </a:r>
          </a:p>
          <a:p>
            <a:pPr lvl="1"/>
            <a:r>
              <a:rPr lang="en-US"/>
              <a:t>Index 1 +/- 0.00235</a:t>
            </a:r>
          </a:p>
          <a:p>
            <a:r>
              <a:rPr lang="en-US"/>
              <a:t>isodiff</a:t>
            </a:r>
          </a:p>
          <a:p>
            <a:pPr lvl="1"/>
            <a:r>
              <a:rPr lang="en-US"/>
              <a:t>Normalization 1.41 +/- 0.0427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5FE0F3-6ACD-D543-AF96-8185426E1F9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07949" y="3194067"/>
            <a:ext cx="5943600" cy="29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60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5" y="228938"/>
            <a:ext cx="4298004" cy="257445"/>
          </a:xfrm>
        </p:spPr>
        <p:txBody>
          <a:bodyPr>
            <a:normAutofit fontScale="90000"/>
          </a:bodyPr>
          <a:lstStyle/>
          <a:p>
            <a:r>
              <a:rPr lang="en-US" dirty="0"/>
              <a:t>Bin 2 day 270-450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39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91BF066-26C5-7C41-9336-DE9205A963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3997" y="671208"/>
            <a:ext cx="3307404" cy="2480553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2FA47B2-23C8-0E4F-8672-BF2EF81DAD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9417" y="3164799"/>
            <a:ext cx="4742234" cy="355667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CAB71-B859-574D-BD05-2DDB2FA7915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1664970"/>
            <a:ext cx="5450840" cy="35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07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85" y="1"/>
            <a:ext cx="9473119" cy="505838"/>
          </a:xfrm>
        </p:spPr>
        <p:txBody>
          <a:bodyPr>
            <a:normAutofit fontScale="90000"/>
          </a:bodyPr>
          <a:lstStyle/>
          <a:p>
            <a:r>
              <a:rPr lang="en-US" dirty="0"/>
              <a:t>Bin 1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9BFBBF4-1014-ED47-8C71-40F13F8124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264" y="505839"/>
            <a:ext cx="2879387" cy="2159540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6A636EA-205E-0049-9D51-B3646110B3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958" y="2739130"/>
            <a:ext cx="5181600" cy="3886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F3F30D-4805-3B4E-97C9-FDD7A6F79047}"/>
              </a:ext>
            </a:extLst>
          </p:cNvPr>
          <p:cNvPicPr/>
          <p:nvPr/>
        </p:nvPicPr>
        <p:blipFill rotWithShape="1">
          <a:blip r:embed="rId4"/>
          <a:srcRect l="801" t="1882" r="801"/>
          <a:stretch/>
        </p:blipFill>
        <p:spPr bwMode="auto">
          <a:xfrm>
            <a:off x="6331432" y="3144537"/>
            <a:ext cx="5171354" cy="2806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1919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8" y="136525"/>
            <a:ext cx="8386864" cy="548481"/>
          </a:xfrm>
        </p:spPr>
        <p:txBody>
          <a:bodyPr>
            <a:normAutofit fontScale="90000"/>
          </a:bodyPr>
          <a:lstStyle/>
          <a:p>
            <a:r>
              <a:rPr lang="en-US" dirty="0"/>
              <a:t>Bin 2 day 270-450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40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B181681-D777-A445-8F67-C47E54E7BB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180" y="685006"/>
            <a:ext cx="4114800" cy="3086100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FA06486-C737-0146-8305-3B40395DF0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6149" y="4025527"/>
            <a:ext cx="3594596" cy="269594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142D15-3369-1942-B920-2285CA54383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09310" y="2024380"/>
            <a:ext cx="4072890" cy="28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56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Bin 2 day 270-450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41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68C876F-727C-BE4B-A8FA-4978D14F0D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" y="2200056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4EA896-4B76-5541-A447-CC0C1F00D00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963997" y="2341782"/>
            <a:ext cx="4210050" cy="28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78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3 day 450-630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84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98" y="0"/>
            <a:ext cx="6340813" cy="617368"/>
          </a:xfrm>
        </p:spPr>
        <p:txBody>
          <a:bodyPr>
            <a:normAutofit fontScale="90000"/>
          </a:bodyPr>
          <a:lstStyle/>
          <a:p>
            <a:r>
              <a:rPr lang="en-US" dirty="0"/>
              <a:t>Fit results Bin 3 day 450-630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723" y="783921"/>
            <a:ext cx="3200400" cy="254854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SN2017egm (0.64)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0.0893 +/- 0.124</a:t>
            </a:r>
          </a:p>
          <a:p>
            <a:pPr lvl="1"/>
            <a:r>
              <a:rPr lang="en-US" dirty="0"/>
              <a:t>Index 2.09 +/- 0.646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0.38 +/- 0.171</a:t>
            </a:r>
          </a:p>
          <a:p>
            <a:pPr lvl="1"/>
            <a:r>
              <a:rPr lang="en-US" dirty="0"/>
              <a:t>Index 0.666 +/- 0.151        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1.17 +/- 0.137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43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50F2DC1-3449-D74E-8014-5BBC5CDC4D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898" y="3139180"/>
            <a:ext cx="4660112" cy="3495084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EED86-CA02-7043-8CF8-FB8CD8A8EB26}"/>
              </a:ext>
            </a:extLst>
          </p:cNvPr>
          <p:cNvSpPr txBox="1">
            <a:spLocks/>
          </p:cNvSpPr>
          <p:nvPr/>
        </p:nvSpPr>
        <p:spPr>
          <a:xfrm>
            <a:off x="7269027" y="759263"/>
            <a:ext cx="3791321" cy="25485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SN2017egm (0.74)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8.93e-12 +/-1.204e-11</a:t>
            </a:r>
          </a:p>
          <a:p>
            <a:pPr lvl="1"/>
            <a:r>
              <a:rPr lang="en-US" dirty="0"/>
              <a:t>Index -2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9.17e-6 +/-0.000817</a:t>
            </a:r>
          </a:p>
          <a:p>
            <a:pPr lvl="1"/>
            <a:r>
              <a:rPr lang="en-US" dirty="0"/>
              <a:t>Index 0       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1.909 +/-0.0169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6D5A0F-D71B-2D46-A9F1-B03382CC883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38800" y="3084916"/>
            <a:ext cx="5943600" cy="30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9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5" y="0"/>
            <a:ext cx="6720191" cy="734101"/>
          </a:xfrm>
        </p:spPr>
        <p:txBody>
          <a:bodyPr/>
          <a:lstStyle/>
          <a:p>
            <a:r>
              <a:rPr lang="en-US" dirty="0"/>
              <a:t>Bin 3 day 450-630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44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3A2702B-ADF3-F448-AE61-3495B80BF7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3723" y="817122"/>
            <a:ext cx="3010148" cy="2257611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9FC2DC3-B911-9341-B45D-35ACAA1249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495" y="3160940"/>
            <a:ext cx="4663603" cy="349770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CC43D8-676E-6146-BEAE-776A6509249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00190" y="1897327"/>
            <a:ext cx="507111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86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731"/>
            <a:ext cx="6451060" cy="548481"/>
          </a:xfrm>
        </p:spPr>
        <p:txBody>
          <a:bodyPr>
            <a:normAutofit fontScale="90000"/>
          </a:bodyPr>
          <a:lstStyle/>
          <a:p>
            <a:r>
              <a:rPr lang="en-US" dirty="0"/>
              <a:t>Bin 3 day 450-630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45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294E17E-630D-3249-9BCE-144BF86B35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6719" y="794729"/>
            <a:ext cx="4229911" cy="3172433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DBA02F4-794D-5949-9B7D-50A1177D17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4242" y="3967162"/>
            <a:ext cx="3854451" cy="28908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6C08D-AEBE-FA47-BCD0-4165EFF0457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51060" y="1199332"/>
            <a:ext cx="4381500" cy="307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450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Bin 3 day 450-630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46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154A69-EDBD-4545-9D42-25B272A71C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4" y="2270919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459CF-FCAA-9B45-8557-53F60039F03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91072" y="2079069"/>
            <a:ext cx="4884306" cy="343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64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4 day 630-810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505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2" y="0"/>
            <a:ext cx="6674795" cy="753555"/>
          </a:xfrm>
        </p:spPr>
        <p:txBody>
          <a:bodyPr/>
          <a:lstStyle/>
          <a:p>
            <a:r>
              <a:rPr lang="en-US" dirty="0"/>
              <a:t>Fit results Bin 4 day 630-810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841543"/>
            <a:ext cx="2743200" cy="258745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SN2017egm (0)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 1e-05  +/- 9.27e-06     </a:t>
            </a:r>
          </a:p>
          <a:p>
            <a:pPr lvl="1"/>
            <a:r>
              <a:rPr lang="en-US" dirty="0"/>
              <a:t>Index 2.03 +/- 20.6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0.123 +/- 0.0022 </a:t>
            </a:r>
          </a:p>
          <a:p>
            <a:pPr lvl="1"/>
            <a:r>
              <a:rPr lang="en-US" dirty="0"/>
              <a:t>Index 0.98 +/- 0.00865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1.46 +/- 0.00746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48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2379E7F-307D-524A-8E45-D14D8035DC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9962" y="3374342"/>
            <a:ext cx="4411493" cy="3308620"/>
          </a:xfr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12FEE6E-F42D-D94F-A4B7-8301991DA210}"/>
              </a:ext>
            </a:extLst>
          </p:cNvPr>
          <p:cNvSpPr txBox="1">
            <a:spLocks/>
          </p:cNvSpPr>
          <p:nvPr/>
        </p:nvSpPr>
        <p:spPr>
          <a:xfrm>
            <a:off x="7543800" y="207689"/>
            <a:ext cx="4114800" cy="2587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SN2017egm (-0.033)</a:t>
            </a:r>
          </a:p>
          <a:p>
            <a:pPr lvl="1"/>
            <a:r>
              <a:rPr lang="en-US" sz="1800" dirty="0" err="1"/>
              <a:t>Prefactor</a:t>
            </a:r>
            <a:r>
              <a:rPr lang="en-US" sz="1800" dirty="0"/>
              <a:t>  0.0001 +/-5.474e-7</a:t>
            </a:r>
          </a:p>
          <a:p>
            <a:pPr lvl="1"/>
            <a:r>
              <a:rPr lang="en-US" sz="1800" dirty="0"/>
              <a:t>Index -2</a:t>
            </a:r>
          </a:p>
          <a:p>
            <a:r>
              <a:rPr lang="en-US" sz="2000" dirty="0" err="1"/>
              <a:t>galdiff</a:t>
            </a:r>
            <a:endParaRPr lang="en-US" sz="2000" dirty="0"/>
          </a:p>
          <a:p>
            <a:pPr lvl="1"/>
            <a:r>
              <a:rPr lang="en-US" sz="1800" dirty="0" err="1"/>
              <a:t>Prefactor</a:t>
            </a:r>
            <a:r>
              <a:rPr lang="en-US" sz="1800" dirty="0"/>
              <a:t> 8.23e-8 +/-7.834e-5</a:t>
            </a:r>
          </a:p>
          <a:p>
            <a:pPr lvl="1"/>
            <a:r>
              <a:rPr lang="en-US" sz="1800" dirty="0"/>
              <a:t>Index 0</a:t>
            </a:r>
          </a:p>
          <a:p>
            <a:r>
              <a:rPr lang="en-US" sz="2000" dirty="0" err="1"/>
              <a:t>isodiff</a:t>
            </a:r>
            <a:endParaRPr lang="en-US" sz="2000" dirty="0"/>
          </a:p>
          <a:p>
            <a:pPr lvl="1"/>
            <a:r>
              <a:rPr lang="en-US" sz="1800" dirty="0"/>
              <a:t>Normalization2.466 +/-0.0189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08C88B-68A6-5F45-9C98-1390B769F82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10200" y="3059298"/>
            <a:ext cx="5943600" cy="302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94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98" y="135731"/>
            <a:ext cx="5334000" cy="548481"/>
          </a:xfrm>
        </p:spPr>
        <p:txBody>
          <a:bodyPr>
            <a:normAutofit fontScale="90000"/>
          </a:bodyPr>
          <a:lstStyle/>
          <a:p>
            <a:r>
              <a:rPr lang="en-US" dirty="0"/>
              <a:t>Bin 4 day 630-810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49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0D3AA9A-2888-DA44-A6F1-C65D2CD047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2634" y="684212"/>
            <a:ext cx="3393332" cy="2544999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6F61C2F-7714-C34F-9F7A-245DA5DFEC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2399" y="3354405"/>
            <a:ext cx="4489427" cy="336707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F0B7B1-6797-3D49-944F-005881ECEDB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970395" y="1651485"/>
            <a:ext cx="5221605" cy="33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70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80187" cy="675734"/>
          </a:xfrm>
        </p:spPr>
        <p:txBody>
          <a:bodyPr>
            <a:normAutofit fontScale="90000"/>
          </a:bodyPr>
          <a:lstStyle/>
          <a:p>
            <a:r>
              <a:rPr lang="en-US" dirty="0"/>
              <a:t>Bin 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5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8B77B70-F15B-384F-9036-9A0CE5361B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675734"/>
            <a:ext cx="5181600" cy="3886200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592AAB8-5907-E643-85D2-414DB36341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8785" y="4561934"/>
            <a:ext cx="3062029" cy="229652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950088-0B0E-B24F-AAC2-DDBF2450C6D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587046" y="1454730"/>
            <a:ext cx="4301447" cy="310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794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3" y="49314"/>
            <a:ext cx="6301902" cy="365125"/>
          </a:xfrm>
        </p:spPr>
        <p:txBody>
          <a:bodyPr>
            <a:normAutofit fontScale="90000"/>
          </a:bodyPr>
          <a:lstStyle/>
          <a:p>
            <a:r>
              <a:rPr lang="en-US" dirty="0"/>
              <a:t>Bin 4 day 630-810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50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C30D30B-57D5-464A-9BED-AC8D68FE2E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3185" y="507847"/>
            <a:ext cx="4356370" cy="3267278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752F913-AD6C-2242-A0BD-EE1FAA839F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3185" y="3775125"/>
            <a:ext cx="3786246" cy="28396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C793EE-EFE7-5F44-BB52-227A09D6FBA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018655" y="1796983"/>
            <a:ext cx="433514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31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Bin 4 day 630-810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51</a:t>
            </a:fld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CD24D4E-809C-194C-9A29-3FD3E3EF96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3" y="2112506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5051F8-BF59-244B-83AB-6633F8E1CC7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12010" y="2243354"/>
            <a:ext cx="4434840" cy="302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97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5 day 810-990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230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3" y="238665"/>
            <a:ext cx="6613187" cy="92075"/>
          </a:xfrm>
        </p:spPr>
        <p:txBody>
          <a:bodyPr>
            <a:normAutofit fontScale="90000"/>
          </a:bodyPr>
          <a:lstStyle/>
          <a:p>
            <a:r>
              <a:rPr lang="en-US" dirty="0"/>
              <a:t>Fit results Bin 5 day 810-990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2362" y="509621"/>
            <a:ext cx="3539247" cy="28339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SN2017egm (0)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 1.1e-05   0.00834</a:t>
            </a:r>
          </a:p>
          <a:p>
            <a:pPr lvl="1"/>
            <a:r>
              <a:rPr lang="en-US" dirty="0"/>
              <a:t>Index 2.11       691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0.105   0.00301</a:t>
            </a:r>
          </a:p>
          <a:p>
            <a:pPr lvl="1"/>
            <a:r>
              <a:rPr lang="en-US" dirty="0"/>
              <a:t>Index  1   0.00291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 1.47    0.0107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53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FD6F017-5847-AD44-B0CB-825E336DD9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0234" y="3310714"/>
            <a:ext cx="4411494" cy="3308621"/>
          </a:xfrm>
        </p:spPr>
      </p:pic>
    </p:spTree>
    <p:extLst>
      <p:ext uri="{BB962C8B-B14F-4D97-AF65-F5344CB8AC3E}">
        <p14:creationId xmlns:p14="http://schemas.microsoft.com/office/powerpoint/2010/main" val="66426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09" y="136525"/>
            <a:ext cx="4346643" cy="422815"/>
          </a:xfrm>
        </p:spPr>
        <p:txBody>
          <a:bodyPr>
            <a:normAutofit fontScale="90000"/>
          </a:bodyPr>
          <a:lstStyle/>
          <a:p>
            <a:r>
              <a:rPr lang="en-US" dirty="0"/>
              <a:t>Bin 5 day 810-990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54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36D450D-4B46-1042-8BDC-88E564D0D5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7541" y="559340"/>
            <a:ext cx="3353859" cy="2515394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C782277-60AB-C34E-8856-EDAEC7782B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074734"/>
            <a:ext cx="4922195" cy="3691646"/>
          </a:xfrm>
        </p:spPr>
      </p:pic>
    </p:spTree>
    <p:extLst>
      <p:ext uri="{BB962C8B-B14F-4D97-AF65-F5344CB8AC3E}">
        <p14:creationId xmlns:p14="http://schemas.microsoft.com/office/powerpoint/2010/main" val="9941277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6" y="136525"/>
            <a:ext cx="4375826" cy="286628"/>
          </a:xfrm>
        </p:spPr>
        <p:txBody>
          <a:bodyPr>
            <a:normAutofit fontScale="90000"/>
          </a:bodyPr>
          <a:lstStyle/>
          <a:p>
            <a:r>
              <a:rPr lang="en-US" dirty="0"/>
              <a:t>Bin 5 day 810-990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55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2A0B107-373B-AD4B-8ADA-8B4681FFFA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993" y="544749"/>
            <a:ext cx="4268259" cy="3201194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6324432-8010-F540-A057-190429D267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6142" y="3867539"/>
            <a:ext cx="3727315" cy="2795486"/>
          </a:xfrm>
        </p:spPr>
      </p:pic>
    </p:spTree>
    <p:extLst>
      <p:ext uri="{BB962C8B-B14F-4D97-AF65-F5344CB8AC3E}">
        <p14:creationId xmlns:p14="http://schemas.microsoft.com/office/powerpoint/2010/main" val="14471557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Bin 5 day 810-990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56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C528146-1896-B942-AC7D-5C18C9D4ED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5" y="2270919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3314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2.5 years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696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47" y="136525"/>
            <a:ext cx="5543145" cy="365125"/>
          </a:xfrm>
        </p:spPr>
        <p:txBody>
          <a:bodyPr>
            <a:normAutofit fontScale="90000"/>
          </a:bodyPr>
          <a:lstStyle/>
          <a:p>
            <a:r>
              <a:rPr lang="en-US" dirty="0"/>
              <a:t>Fit results 2.5yrs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642026"/>
            <a:ext cx="3200400" cy="299601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SN2017egm (5.9)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0.0723 +/- 0.0443</a:t>
            </a:r>
          </a:p>
          <a:p>
            <a:pPr lvl="1"/>
            <a:r>
              <a:rPr lang="en-US" dirty="0"/>
              <a:t>Index  1.86 +/- 0.297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0.119 +/- 0.0132</a:t>
            </a:r>
          </a:p>
          <a:p>
            <a:pPr lvl="1"/>
            <a:r>
              <a:rPr lang="en-US" dirty="0"/>
              <a:t>Index  0.997 +/-  0.039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1.42 +/- 0.0194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58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8DB1160-8F1F-2249-86F9-D10FB7046F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140" y="3257634"/>
            <a:ext cx="4618455" cy="3463841"/>
          </a:xfr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05CF261-F593-D043-90B9-9AEFA145602F}"/>
              </a:ext>
            </a:extLst>
          </p:cNvPr>
          <p:cNvSpPr txBox="1">
            <a:spLocks/>
          </p:cNvSpPr>
          <p:nvPr/>
        </p:nvSpPr>
        <p:spPr>
          <a:xfrm>
            <a:off x="8153400" y="340121"/>
            <a:ext cx="3200400" cy="29960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SN2017egm (1.99)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5.928e-12 +/-4.918e-12</a:t>
            </a:r>
          </a:p>
          <a:p>
            <a:pPr lvl="1"/>
            <a:r>
              <a:rPr lang="en-US" dirty="0"/>
              <a:t>Index  -2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4.42e-7 +/-0.000107</a:t>
            </a:r>
          </a:p>
          <a:p>
            <a:pPr lvl="1"/>
            <a:r>
              <a:rPr lang="en-US" dirty="0"/>
              <a:t>Index  0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1.914 +/-0.00808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DB5C3A-FB19-8744-8953-50CADCF007C1}"/>
              </a:ext>
            </a:extLst>
          </p:cNvPr>
          <p:cNvPicPr/>
          <p:nvPr/>
        </p:nvPicPr>
        <p:blipFill rotWithShape="1">
          <a:blip r:embed="rId3"/>
          <a:srcRect r="1602"/>
          <a:stretch/>
        </p:blipFill>
        <p:spPr bwMode="auto">
          <a:xfrm>
            <a:off x="5594348" y="3257533"/>
            <a:ext cx="5848350" cy="2980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07477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77" y="-73414"/>
            <a:ext cx="9914106" cy="987020"/>
          </a:xfrm>
        </p:spPr>
        <p:txBody>
          <a:bodyPr/>
          <a:lstStyle/>
          <a:p>
            <a:r>
              <a:rPr lang="en-US" dirty="0"/>
              <a:t>2.5yrs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59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E9E79EE-28A9-964C-B1CE-F5535BAF2D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3481" y="720244"/>
            <a:ext cx="3567867" cy="2675900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8B7A47B-E97C-C14F-A936-DE0251A1A8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9412" y="3418512"/>
            <a:ext cx="4403950" cy="330296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77B841-461D-5846-9D90-FF9134664C0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38800" y="1661972"/>
            <a:ext cx="5943600" cy="30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3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7924800" cy="860560"/>
          </a:xfrm>
        </p:spPr>
        <p:txBody>
          <a:bodyPr/>
          <a:lstStyle/>
          <a:p>
            <a:r>
              <a:rPr lang="en-US" dirty="0"/>
              <a:t>TS per energy – Bin 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DB3D34-A3D7-1947-B8D4-43056E8231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66" y="2034686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D8C7EF-BE2D-8A4D-B019-656F1DE14B5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773670" y="1701873"/>
            <a:ext cx="3580130" cy="28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323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98" y="136525"/>
            <a:ext cx="5984132" cy="461726"/>
          </a:xfrm>
        </p:spPr>
        <p:txBody>
          <a:bodyPr>
            <a:normAutofit fontScale="90000"/>
          </a:bodyPr>
          <a:lstStyle/>
          <a:p>
            <a:r>
              <a:rPr lang="en-US" dirty="0"/>
              <a:t>2.5yrs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60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8C648D4-BF33-D04B-BA20-1859E92964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215" y="598251"/>
            <a:ext cx="4307169" cy="3230377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ED7BC2A-087F-D44D-9BC1-085732724F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5098" y="3981923"/>
            <a:ext cx="3652736" cy="273955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0DFC96-E586-9F4C-9C05-FF512FA9382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756522" y="1647641"/>
            <a:ext cx="4937125" cy="33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957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2.5yrs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61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6C5274C-06C2-9946-8B18-E0FD4A9D53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329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941F80-0BAA-8E48-9B1F-F8016317F2A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9494" y="1656929"/>
            <a:ext cx="5943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7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66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34591" cy="646552"/>
          </a:xfrm>
        </p:spPr>
        <p:txBody>
          <a:bodyPr>
            <a:normAutofit fontScale="90000"/>
          </a:bodyPr>
          <a:lstStyle/>
          <a:p>
            <a:r>
              <a:rPr lang="en-US" dirty="0"/>
              <a:t>Fit results Bin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268" y="818812"/>
            <a:ext cx="3200400" cy="26101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SN2017egm (8.36)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 0.202 +/-0.145</a:t>
            </a:r>
          </a:p>
          <a:p>
            <a:pPr lvl="1"/>
            <a:r>
              <a:rPr lang="en-US" dirty="0"/>
              <a:t>Index  1.61 +/- 0.331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0.109 +/- 0.0153</a:t>
            </a:r>
          </a:p>
          <a:p>
            <a:pPr lvl="1"/>
            <a:r>
              <a:rPr lang="en-US" dirty="0"/>
              <a:t>Index  1 +/- 0.00453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1.38 +/- 0.043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8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8A1C923-FDE2-984E-9650-16BD52A5E6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686" y="3179813"/>
            <a:ext cx="4722216" cy="3541662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A7BF8C-44C8-D04F-A2FB-5950EEBBCCBC}"/>
              </a:ext>
            </a:extLst>
          </p:cNvPr>
          <p:cNvSpPr txBox="1">
            <a:spLocks/>
          </p:cNvSpPr>
          <p:nvPr/>
        </p:nvSpPr>
        <p:spPr>
          <a:xfrm>
            <a:off x="7634591" y="405574"/>
            <a:ext cx="3200400" cy="26101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SN2017egm (8.54)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 0.034 +/-0.0187</a:t>
            </a:r>
          </a:p>
          <a:p>
            <a:pPr lvl="1"/>
            <a:r>
              <a:rPr lang="en-US" dirty="0"/>
              <a:t>Index  -2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1.075 +/-0.25</a:t>
            </a:r>
          </a:p>
          <a:p>
            <a:pPr lvl="1"/>
            <a:r>
              <a:rPr lang="en-US" dirty="0"/>
              <a:t>Index  0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0.704 +/- 0.206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072256-4945-4D4F-9305-69DC813D9D9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38800" y="3429000"/>
            <a:ext cx="59436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3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181272" cy="548481"/>
          </a:xfrm>
        </p:spPr>
        <p:txBody>
          <a:bodyPr>
            <a:normAutofit fontScale="90000"/>
          </a:bodyPr>
          <a:lstStyle/>
          <a:p>
            <a:r>
              <a:rPr lang="en-US" dirty="0"/>
              <a:t>Bin 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9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86CB230-830B-8E49-B081-C9BBD62E38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548481"/>
            <a:ext cx="3103123" cy="2327342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B5B1599-6EB4-104E-B752-361C22B43F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875823"/>
            <a:ext cx="5181600" cy="38862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719450-00CF-2E40-B69A-559228E23E07}"/>
              </a:ext>
            </a:extLst>
          </p:cNvPr>
          <p:cNvPicPr/>
          <p:nvPr/>
        </p:nvPicPr>
        <p:blipFill rotWithShape="1">
          <a:blip r:embed="rId4"/>
          <a:srcRect l="1122" t="2220"/>
          <a:stretch/>
        </p:blipFill>
        <p:spPr bwMode="auto">
          <a:xfrm>
            <a:off x="6185617" y="1496169"/>
            <a:ext cx="5876925" cy="2937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449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beiro_Template" id="{1517C1AC-F751-594C-9249-2AF5A617FC6D}" vid="{1A3B04BC-2A99-D543-BA0E-40BF8D186D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19955</TotalTime>
  <Words>1076</Words>
  <Application>Microsoft Macintosh PowerPoint</Application>
  <PresentationFormat>Widescreen</PresentationFormat>
  <Paragraphs>419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SN2017egm</vt:lpstr>
      <vt:lpstr>Bin 1</vt:lpstr>
      <vt:lpstr>Fit results Bin 1</vt:lpstr>
      <vt:lpstr>Bin 1</vt:lpstr>
      <vt:lpstr>Bin 1</vt:lpstr>
      <vt:lpstr>TS per energy – Bin 1</vt:lpstr>
      <vt:lpstr>Bin 2</vt:lpstr>
      <vt:lpstr>Fit results Bin 2</vt:lpstr>
      <vt:lpstr>Bin 2</vt:lpstr>
      <vt:lpstr>Bin 2</vt:lpstr>
      <vt:lpstr>TS per energy – Bin 2</vt:lpstr>
      <vt:lpstr>Bin 3</vt:lpstr>
      <vt:lpstr>Fit results Bin 3</vt:lpstr>
      <vt:lpstr>Bin 3</vt:lpstr>
      <vt:lpstr>Bin 3</vt:lpstr>
      <vt:lpstr>TS per energy – Bin 3</vt:lpstr>
      <vt:lpstr>Bin 4</vt:lpstr>
      <vt:lpstr>Fit results Bin 4</vt:lpstr>
      <vt:lpstr>Bin 4</vt:lpstr>
      <vt:lpstr>Bin 4</vt:lpstr>
      <vt:lpstr>TS per energy – Bin 4</vt:lpstr>
      <vt:lpstr>Bin 5</vt:lpstr>
      <vt:lpstr>Fit results Bin 5</vt:lpstr>
      <vt:lpstr>Bin 5</vt:lpstr>
      <vt:lpstr>Bin 5</vt:lpstr>
      <vt:lpstr>TS per energy – Bin 5</vt:lpstr>
      <vt:lpstr>All 2.5yrs</vt:lpstr>
      <vt:lpstr>Fit Results 2.5yrs</vt:lpstr>
      <vt:lpstr>2.5yrs</vt:lpstr>
      <vt:lpstr>2.5yrs</vt:lpstr>
      <vt:lpstr>TS per energy – 2.5yrs</vt:lpstr>
      <vt:lpstr>Bin 1 day 90-270</vt:lpstr>
      <vt:lpstr>Fit results Bin 1</vt:lpstr>
      <vt:lpstr>Bin 1 day 90-270</vt:lpstr>
      <vt:lpstr>Bin 1 day 90-270</vt:lpstr>
      <vt:lpstr>TS per energy – Bin 1 day 90-270</vt:lpstr>
      <vt:lpstr>Bin 2 day 270-450</vt:lpstr>
      <vt:lpstr>Fit results Bin 2 day 270-450</vt:lpstr>
      <vt:lpstr>Bin 2 day 270-450</vt:lpstr>
      <vt:lpstr>Bin 2 day 270-450</vt:lpstr>
      <vt:lpstr>TS per energy – Bin 2 day 270-450</vt:lpstr>
      <vt:lpstr>Bin 3 day 450-630</vt:lpstr>
      <vt:lpstr>Fit results Bin 3 day 450-630</vt:lpstr>
      <vt:lpstr>Bin 3 day 450-630</vt:lpstr>
      <vt:lpstr>Bin 3 day 450-630</vt:lpstr>
      <vt:lpstr>TS per energy – Bin 3 day 450-630</vt:lpstr>
      <vt:lpstr>Bin 4 day 630-810</vt:lpstr>
      <vt:lpstr>Fit results Bin 4 day 630-810</vt:lpstr>
      <vt:lpstr>Bin 4 day 630-810</vt:lpstr>
      <vt:lpstr>Bin 4 day 630-810</vt:lpstr>
      <vt:lpstr>TS per energy – Bin 4 day 630-810</vt:lpstr>
      <vt:lpstr>Bin 5 day 810-990</vt:lpstr>
      <vt:lpstr>Fit results Bin 5 day 810-990</vt:lpstr>
      <vt:lpstr>Bin 5 day 810-990</vt:lpstr>
      <vt:lpstr>Bin 5 day 810-990</vt:lpstr>
      <vt:lpstr>TS per energy – Bin 5 day 810-990</vt:lpstr>
      <vt:lpstr>2.5 years</vt:lpstr>
      <vt:lpstr>Fit results 2.5yrs</vt:lpstr>
      <vt:lpstr>2.5yrs</vt:lpstr>
      <vt:lpstr>2.5yrs</vt:lpstr>
      <vt:lpstr>TS per energy – 2.5yrs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Meeting</dc:title>
  <dc:creator>dr2792@columbia.edu Ribeiro</dc:creator>
  <cp:lastModifiedBy>Microsoft Office User</cp:lastModifiedBy>
  <cp:revision>72</cp:revision>
  <cp:lastPrinted>2020-04-22T18:12:09Z</cp:lastPrinted>
  <dcterms:created xsi:type="dcterms:W3CDTF">2020-04-21T22:27:23Z</dcterms:created>
  <dcterms:modified xsi:type="dcterms:W3CDTF">2020-06-26T14:05:21Z</dcterms:modified>
</cp:coreProperties>
</file>