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notesMasterIdLst>
    <p:notesMasterId r:id="rId33"/>
  </p:notesMasterIdLst>
  <p:sldIdLst>
    <p:sldId id="256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60" r:id="rId27"/>
    <p:sldId id="361" r:id="rId28"/>
    <p:sldId id="362" r:id="rId29"/>
    <p:sldId id="363" r:id="rId30"/>
    <p:sldId id="364" r:id="rId31"/>
    <p:sldId id="3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1"/>
    <p:restoredTop sz="86376"/>
  </p:normalViewPr>
  <p:slideViewPr>
    <p:cSldViewPr snapToGrid="0" snapToObjects="1">
      <p:cViewPr varScale="1">
        <p:scale>
          <a:sx n="127" d="100"/>
          <a:sy n="127" d="100"/>
        </p:scale>
        <p:origin x="20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081AD-3831-0042-938C-7BA1B22F71B7}" type="datetimeFigureOut">
              <a:rPr lang="en-US" smtClean="0"/>
              <a:t>7/1/20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52A64-A6F6-8B44-ADC8-C1C50A87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0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97F60-3E9C-D842-90FD-E96186A8B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9B87A-54F2-1C49-8FC7-756CD5EDB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BBA70-DA86-9949-A74C-71F04A6C1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B48A-0CEE-DC42-9789-4E8595ED8F56}" type="datetime1">
              <a:rPr lang="en-US" smtClean="0"/>
              <a:t>7/1/20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3649-8AB1-AB43-9F50-0DC611AA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36CE2-DB59-504A-87A2-AB526DB14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2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F7AE-BE8B-DF4E-934D-C42C9DC9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8F8A3-786B-B240-911A-30D54ACAB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6E66A-43E0-6048-87AE-AF2BB297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2A0D-75E8-A841-A2FE-46EC72B973DB}" type="datetime1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296CD-31E4-CE45-A85B-23535714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8BBA2-D949-D142-B697-BBDCDED3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ECE91-74AA-684D-9980-4259B803C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60EA4-DAF4-AA41-925E-8A0AAD1B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B6AD8-50A5-934B-8A21-29831BC05105}" type="datetime1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A0134-8EA3-5C49-B2B6-F566E6C3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1E5A5-3831-A740-852A-EC2500AB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0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5200-BE76-B241-BD76-FD860549C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B6365-EF2C-8C4E-8494-45CFF76BB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AD23E-F958-CC4B-BFD5-313A894B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4D632-B259-BD4A-B3F6-F1415827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56D85-C79F-7D48-B72C-7F424C60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6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2528-F5D9-8C46-A4EA-E16589E3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B3057-A1A5-9449-85B0-B2882492C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FC6E-E980-DA49-AC66-DCD091A8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6E75F-3201-0C43-8C08-07286C772ED4}" type="datetime1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E6D3D-208F-624C-9890-EF1E053E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CDC75-6977-A04F-9A0F-EA9156EE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1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7D8A6-2DA2-BC46-951F-302AC976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8591E-9170-2B4E-A9B2-1C047802E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AFD19-0B26-1442-9DE8-18CC2BA26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6597D-5685-6745-AFA6-95A0F84F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B8CA8-C7D0-DC4B-AC55-5BF87597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76D80-1433-D748-A1BB-D9055529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6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8CFA-7CA9-D044-8B34-3C58DC8F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A0850-D5FB-1142-A852-4BF8E1C63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3B05C-1AA0-D746-A6C3-F1414E75E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FA354-C32E-7844-9C0E-FC3D2936C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05E49-1061-5142-94D3-363F7D69B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8392E-B410-8142-848B-D3CA1A77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96D5-565A-6244-BD20-0ADDC4E628A5}" type="datetime1">
              <a:rPr lang="en-US" smtClean="0"/>
              <a:t>7/1/20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5596-C1CF-C644-82E1-6866B761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FDCC0E-E60D-9047-AEAE-5F06ADAF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3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B8BC-5BE3-0642-A928-9B075E4F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1FEE3-FC41-8840-9263-4F9DC7E7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F87C-E440-E546-841A-F698CDAEC022}" type="datetime1">
              <a:rPr lang="en-US" smtClean="0"/>
              <a:t>7/1/20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72903-D11E-4C4F-9729-370FB5A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648A-85F9-B34D-B8BB-16002915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2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CBA43-6EF6-F041-8A1A-E78CFFE85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10894-E7EB-A746-A301-6FE9B0F5BC25}" type="datetime1">
              <a:rPr lang="en-US" smtClean="0"/>
              <a:t>7/1/20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58EEE8-D6FD-3F42-A57F-133B4F18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8143C-0FFF-3148-8B4F-B9F1C7687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4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EA1A-D8CA-7D4F-87EB-DC8CA3335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B45D1-8A79-BE47-864D-891EC60EA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9B423-6182-814D-9ECE-B8BE04B25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EC582-140D-A949-A2A0-556E397E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42-381F-6146-B64B-43D4BA1F90B0}" type="datetime1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A12A-02B2-0A48-BC61-61D24221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259A7-5998-F144-862E-DB6C6A3B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9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0E8AE-1AA3-824B-AD9E-8DFC81D1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836D4-DA64-754C-9007-BD982D76C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D513F-2E8C-0C4F-8317-41C4A1052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496B5-1A98-F24E-9733-9E29C476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49B6-731A-994C-BD11-AEDAB9CB206A}" type="datetime1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5EC15-A7CA-FF4C-B2F6-7A3BAF95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AA690-A084-454E-8DA7-7E603A85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953339-7DD6-7F40-B24A-6B662952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4D163-93CC-E94D-AA12-C971E75C7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A010-3926-A74F-8FF4-5E3FA0F37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64A4B-CB95-4B49-BE2B-C14CF4332AF0}" type="datetime1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4BB74-238F-1040-8150-A9B0CB059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42C4-30E9-BD4D-9E0B-3137B44DF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F8C66D-6815-7342-907E-3BFA9640B1B3}"/>
              </a:ext>
            </a:extLst>
          </p:cNvPr>
          <p:cNvCxnSpPr>
            <a:cxnSpLocks/>
            <a:stCxn id="5" idx="0"/>
          </p:cNvCxnSpPr>
          <p:nvPr userDrawn="1"/>
        </p:nvCxnSpPr>
        <p:spPr>
          <a:xfrm flipV="1">
            <a:off x="6096000" y="6353702"/>
            <a:ext cx="6096000" cy="2648"/>
          </a:xfrm>
          <a:prstGeom prst="line">
            <a:avLst/>
          </a:prstGeom>
          <a:ln w="19050">
            <a:solidFill>
              <a:srgbClr val="002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38ADE-BE1C-D148-A508-EBCE4340E0A7}"/>
              </a:ext>
            </a:extLst>
          </p:cNvPr>
          <p:cNvCxnSpPr>
            <a:cxnSpLocks/>
          </p:cNvCxnSpPr>
          <p:nvPr userDrawn="1"/>
        </p:nvCxnSpPr>
        <p:spPr>
          <a:xfrm>
            <a:off x="2173971" y="6292271"/>
            <a:ext cx="10018029" cy="0"/>
          </a:xfrm>
          <a:prstGeom prst="line">
            <a:avLst/>
          </a:prstGeom>
          <a:ln w="31750">
            <a:solidFill>
              <a:srgbClr val="002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74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D2E67-2E8B-704B-AFDB-7BC7FBAC6A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SN2017egm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0488A7-6EF9-B54E-A607-9551022D82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Full analysis outputs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8C620-342C-D64D-80B9-7F9D7C28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4D01-B27C-5A49-BD57-AC013B087B49}" type="datetime1">
              <a:rPr lang="en-US" smtClean="0"/>
              <a:t>7/1/20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78C25-9218-394D-BCF8-92730F9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76535-36CC-AA45-B580-B7EDF622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53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5" y="228938"/>
            <a:ext cx="4298004" cy="257445"/>
          </a:xfrm>
        </p:spPr>
        <p:txBody>
          <a:bodyPr>
            <a:normAutofit fontScale="90000"/>
          </a:bodyPr>
          <a:lstStyle/>
          <a:p>
            <a:r>
              <a:rPr lang="en-US" dirty="0"/>
              <a:t>Bin 2 day 270-450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10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91BF066-26C5-7C41-9336-DE9205A963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997" y="671208"/>
            <a:ext cx="3307404" cy="2480553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2FA47B2-23C8-0E4F-8672-BF2EF81DA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9417" y="3164799"/>
            <a:ext cx="4742234" cy="35566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955F8-ACB9-0D41-A24C-813C2CA73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899" y="671207"/>
            <a:ext cx="3307405" cy="2480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1370D4-6312-484D-ADDD-7E38B2B71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29" y="3164799"/>
            <a:ext cx="4742235" cy="35566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47318D-1A44-CD45-AEEB-57C0986C4970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3E2DA7-425B-734F-92B6-4A3E87A5641B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443707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8" y="136525"/>
            <a:ext cx="8386864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Bin 2 day 270-450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11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B181681-D777-A445-8F67-C47E54E7BB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180" y="685006"/>
            <a:ext cx="4114800" cy="308610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FA06486-C737-0146-8305-3B40395DF0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6149" y="4025527"/>
            <a:ext cx="3594596" cy="269594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496B5F-BA25-D34D-87F5-849A15DE5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626" y="685006"/>
            <a:ext cx="4114800" cy="308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78EFF1-EA4B-7844-B447-C27940B28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227" y="4025525"/>
            <a:ext cx="3594597" cy="26959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29B56D-1281-994C-8EFD-60B4981413B1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26C90-7772-214F-B60C-188B8C8290CC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752756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Bin 2 day 270-450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12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68C876F-727C-BE4B-A8FA-4978D14F0D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" y="2200056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4ED958-B3FF-B441-9164-236462F6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630" y="2200056"/>
            <a:ext cx="5334000" cy="3505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6C1E88-2215-7446-99E2-2FE047F46B47}"/>
              </a:ext>
            </a:extLst>
          </p:cNvPr>
          <p:cNvSpPr txBox="1"/>
          <p:nvPr/>
        </p:nvSpPr>
        <p:spPr>
          <a:xfrm>
            <a:off x="3386070" y="1938446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A801B3-72EE-BE4C-987B-84265291473B}"/>
              </a:ext>
            </a:extLst>
          </p:cNvPr>
          <p:cNvSpPr txBox="1"/>
          <p:nvPr/>
        </p:nvSpPr>
        <p:spPr>
          <a:xfrm>
            <a:off x="8174618" y="191860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840478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A345C3-FF0D-D947-825B-0C2884E7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36" y="528411"/>
            <a:ext cx="4906108" cy="4351338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 err="1"/>
              <a:t>sourcename</a:t>
            </a:r>
            <a:r>
              <a:rPr lang="en-US" sz="1100" dirty="0"/>
              <a:t>            offset    norm  </a:t>
            </a:r>
            <a:r>
              <a:rPr lang="en-US" sz="1100" dirty="0" err="1"/>
              <a:t>eflux</a:t>
            </a:r>
            <a:r>
              <a:rPr lang="en-US" sz="1100" dirty="0"/>
              <a:t>     index        </a:t>
            </a:r>
            <a:r>
              <a:rPr lang="en-US" sz="1100" dirty="0" err="1"/>
              <a:t>ts</a:t>
            </a:r>
            <a:r>
              <a:rPr lang="en-US" sz="1100" dirty="0"/>
              <a:t>       </a:t>
            </a:r>
            <a:r>
              <a:rPr lang="en-US" sz="1100" dirty="0" err="1"/>
              <a:t>npred</a:t>
            </a:r>
            <a:r>
              <a:rPr lang="en-US" sz="1100" dirty="0"/>
              <a:t> free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--------------------------------------------------------------------------------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SN2017egm              0.000   0.064  9.48e-07   1.79      0.57         4.8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J1015.0+4926      3.055   0.666  6.94e-05   1.75    935.00       395.1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J0959.6+4606      3.374   0.000  3.71e-11   3.01     -0.00         0.0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J1035.6+4409      3.710   2.213  2.55e-06   3.10      5.22       100.6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J0958.0+4728      3.732   0.587  4.92e-06   2.73     18.10       133.1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J1012.7+4228      4.128   1.462  3.01e-06   1.76      4.46        13.2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J1031.3+5053      4.871   0.823  7.21e-06   1.95     34.89        64.0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J0954.2+4913      5.008   0.460  3.57e-06   1.59      5.85         7.9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J0950.2+4553      5.022   1.172  5.04e-06   1.99     19.13        46.8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J0958.4+5042      5.449   2.216  4.41e-06   2.61     22.83       123.2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J1033.1+4115      5.772   0.191   7.4e-06   3.02     41.20       243.6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J1053.7+4930      6.542   0.583  3.75e-06   1.94      8.83        30.8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J1023.1+3949      6.672   0.254  2.69e-06   2.59      7.68        47.2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J0945.2+5200      7.821   2.882  2.59e-06   2.81      6.39        68.5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J0949.0+4038      7.960   1.341  5.76e-06   2.55     18.29       112.9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J1051.4+3942      8.955   0.772  2.66e-06   1.71      5.91         7.9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J0929.3+5014      9.081   0.957  1.84e-05   2.10      8.37        73.8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J1109.8+4406      9.221   4.935  1.41e-05   2.98     10.50       134.7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J0930.5+5132      9.435   4.289  4.89e-06   1.93      5.00        17.8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J1054.2+3926      9.507   0.876  1.73e-06   2.25      5.08        19.2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J0957.6+5523      9.540   1.921  6.29e-05   2.12      7.57       103.2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J0932.6+5306     10.000   1.002  4.56e-06   2.40     10.55        50.9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J0920.9+4441     10.315   3.985  0.000105   2.61     12.17       162.6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J0934.3+3926     10.766   4.735  1.52e-05   2.54      4.54        66.8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J1104.4+3812     11.740   2.263  0.000466   1.76     25.88       146.5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isodiff</a:t>
            </a:r>
            <a:r>
              <a:rPr lang="en-US" sz="1100" dirty="0">
                <a:solidFill>
                  <a:srgbClr val="C00000"/>
                </a:solidFill>
              </a:rPr>
              <a:t>                  ---   1.413    0.0728   2.24   2313.10      8039.5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galdiff</a:t>
            </a:r>
            <a:r>
              <a:rPr lang="en-US" sz="1100" dirty="0">
                <a:solidFill>
                  <a:srgbClr val="C00000"/>
                </a:solidFill>
              </a:rPr>
              <a:t>                  ---   0.117    0.0612   1.00     95.67      2246.0    *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BB06C-A34B-4546-8E1F-0AC1ADF6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F137D-53E0-514D-B8D8-17A0F0B0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E59FA-96ED-194E-B9DF-7A4B4447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D7D199-A68F-2A44-B5F6-BA0FC9DCA8B4}"/>
              </a:ext>
            </a:extLst>
          </p:cNvPr>
          <p:cNvSpPr/>
          <p:nvPr/>
        </p:nvSpPr>
        <p:spPr>
          <a:xfrm>
            <a:off x="6668758" y="709281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</a:rPr>
              <a:t>sourcename</a:t>
            </a:r>
            <a:r>
              <a:rPr lang="en-US" sz="1100" dirty="0">
                <a:solidFill>
                  <a:srgbClr val="000000"/>
                </a:solidFill>
              </a:rPr>
              <a:t>            offset    norm  </a:t>
            </a:r>
            <a:r>
              <a:rPr lang="en-US" sz="1100" dirty="0" err="1">
                <a:solidFill>
                  <a:srgbClr val="000000"/>
                </a:solidFill>
              </a:rPr>
              <a:t>eflux</a:t>
            </a:r>
            <a:r>
              <a:rPr lang="en-US" sz="1100" dirty="0">
                <a:solidFill>
                  <a:srgbClr val="000000"/>
                </a:solidFill>
              </a:rPr>
              <a:t>     index        </a:t>
            </a:r>
            <a:r>
              <a:rPr lang="en-US" sz="1100" dirty="0" err="1">
                <a:solidFill>
                  <a:srgbClr val="000000"/>
                </a:solidFill>
              </a:rPr>
              <a:t>ts</a:t>
            </a:r>
            <a:r>
              <a:rPr lang="en-US" sz="1100" dirty="0">
                <a:solidFill>
                  <a:srgbClr val="000000"/>
                </a:solidFill>
              </a:rPr>
              <a:t>       </a:t>
            </a:r>
            <a:r>
              <a:rPr lang="en-US" sz="1100" dirty="0" err="1">
                <a:solidFill>
                  <a:srgbClr val="000000"/>
                </a:solidFill>
              </a:rPr>
              <a:t>npred</a:t>
            </a:r>
            <a:r>
              <a:rPr lang="en-US" sz="1100" dirty="0">
                <a:solidFill>
                  <a:srgbClr val="000000"/>
                </a:solidFill>
              </a:rPr>
              <a:t> free</a:t>
            </a:r>
          </a:p>
          <a:p>
            <a:r>
              <a:rPr lang="en-US" sz="1100" dirty="0">
                <a:solidFill>
                  <a:srgbClr val="000000"/>
                </a:solidFill>
              </a:rPr>
              <a:t>--------------------------------------------------------------------------------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SN2017egm                   0.000   0.065     1e-06   1.78      0.61         4.8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J1015.0+4926      3.055   0.669  6.39e-05   1.75    917.95       375.3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J0959.6+4606      3.374   0.000  4.84e-10   4.47     -0.00         0.0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J1035.6+4409      3.710   2.001   2.9e-06   3.25      6.69       121.4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J0958.0+4728      3.732   0.580  4.67e-06   2.76     18.17       120.0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J1012.7+4228      4.128   1.505   3.1e-06   1.76      4.61        13.4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J1031.3+5053      4.871   0.830  7.92e-06   1.88     34.77        56.3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J0954.2+4913      5.008   0.462  3.59e-06   1.59      5.88         7.8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J0950.2+4553      5.022   1.164  5.01e-06   1.99     19.01        45.8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J0958.4+5042      5.449   2.302  4.58e-06   2.61     23.96       126.2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J1033.1+4115      5.772   0.241  6.79e-06   2.56     40.19       164.8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J1053.7+4930      6.542   0.603  3.88e-06   1.94      9.14        31.5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J1023.1+3949      6.672   0.269  2.86e-06   2.59      8.36        49.4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J0945.2+5200      7.821   2.933  2.63e-06   2.81      6.53        68.7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J0949.0+4038      7.960   1.329  5.71e-06   2.55     17.82       110.5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J1051.4+3942      8.955   0.765  2.63e-06   1.71      5.89         7.7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J0929.3+5014      9.081   0.905  1.75e-05   2.10      7.46        68.8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J1109.8+4406      9.221   4.876   1.4e-05   2.98     10.14       131.5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J0930.5+5132      9.435   4.380     5e-06   1.93      5.15        18.0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J1054.2+3926      9.507   0.896  1.77e-06   2.25      5.24        19.4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J0957.6+5523      9.540   1.961  6.42e-05   2.12      7.81       103.9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J0932.6+5306     10.000   0.997  4.54e-06   2.40     10.33        49.9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J0920.9+4441     10.315   4.076  0.000107   2.61     12.57       164.0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J1104.4+3812     11.740   2.197   0.00614   1.41     25.19       148.8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isodiff</a:t>
            </a:r>
            <a:r>
              <a:rPr lang="en-US" sz="1100" dirty="0">
                <a:solidFill>
                  <a:srgbClr val="FF0000"/>
                </a:solidFill>
              </a:rPr>
              <a:t>                                     ---   1.393    0.0718   2.24   2217.78      7826.8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galdiff</a:t>
            </a:r>
            <a:r>
              <a:rPr lang="en-US" sz="1100" dirty="0">
                <a:solidFill>
                  <a:srgbClr val="FF0000"/>
                </a:solidFill>
              </a:rPr>
              <a:t>                                     ---   0.129    0.0672   1.00    101.58      2435.1    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489255-9CDB-6947-8C7A-30FB185FF5CA}"/>
              </a:ext>
            </a:extLst>
          </p:cNvPr>
          <p:cNvSpPr txBox="1"/>
          <p:nvPr/>
        </p:nvSpPr>
        <p:spPr>
          <a:xfrm>
            <a:off x="3134860" y="161066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8EC17-E9A3-0B4C-81BC-84FCD0E5ECDA}"/>
              </a:ext>
            </a:extLst>
          </p:cNvPr>
          <p:cNvSpPr txBox="1"/>
          <p:nvPr/>
        </p:nvSpPr>
        <p:spPr>
          <a:xfrm>
            <a:off x="7923408" y="14122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76924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3 day 450-630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84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98" y="0"/>
            <a:ext cx="6340813" cy="617368"/>
          </a:xfrm>
        </p:spPr>
        <p:txBody>
          <a:bodyPr>
            <a:noAutofit/>
          </a:bodyPr>
          <a:lstStyle/>
          <a:p>
            <a:r>
              <a:rPr lang="en-US" sz="2800" dirty="0"/>
              <a:t>Fit results Bin 3 day 450-630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723" y="783921"/>
            <a:ext cx="3200400" cy="254854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SN2017egm (0.64)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0.0893 +/- 0.124</a:t>
            </a:r>
          </a:p>
          <a:p>
            <a:pPr lvl="1"/>
            <a:r>
              <a:rPr lang="en-US" dirty="0"/>
              <a:t>Index 2.09 +/- 0.646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0.38 +/- 0.171</a:t>
            </a:r>
          </a:p>
          <a:p>
            <a:pPr lvl="1"/>
            <a:r>
              <a:rPr lang="en-US" dirty="0"/>
              <a:t>Index 0.666 +/- 0.151        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1.17 +/- 0.137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15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50F2DC1-3449-D74E-8014-5BBC5CDC4D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898" y="3139180"/>
            <a:ext cx="4660112" cy="3495084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EED86-CA02-7043-8CF8-FB8CD8A8EB26}"/>
              </a:ext>
            </a:extLst>
          </p:cNvPr>
          <p:cNvSpPr txBox="1">
            <a:spLocks/>
          </p:cNvSpPr>
          <p:nvPr/>
        </p:nvSpPr>
        <p:spPr>
          <a:xfrm>
            <a:off x="7269027" y="637614"/>
            <a:ext cx="3791321" cy="2548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SN2017egm (0.80)</a:t>
            </a:r>
          </a:p>
          <a:p>
            <a:pPr lvl="1"/>
            <a:r>
              <a:rPr lang="en-US" sz="1600" dirty="0" err="1"/>
              <a:t>Prefactor</a:t>
            </a:r>
            <a:r>
              <a:rPr lang="en-US" sz="1600" dirty="0"/>
              <a:t> 0.102</a:t>
            </a:r>
          </a:p>
          <a:p>
            <a:pPr lvl="1"/>
            <a:r>
              <a:rPr lang="en-US" sz="1600" dirty="0"/>
              <a:t>Index 2.15</a:t>
            </a:r>
          </a:p>
          <a:p>
            <a:r>
              <a:rPr lang="en-US" sz="1600" dirty="0" err="1"/>
              <a:t>galdiff</a:t>
            </a:r>
            <a:endParaRPr lang="en-US" sz="1600" dirty="0"/>
          </a:p>
          <a:p>
            <a:pPr lvl="1"/>
            <a:r>
              <a:rPr lang="en-US" sz="1600" dirty="0" err="1"/>
              <a:t>Prefactor</a:t>
            </a:r>
            <a:r>
              <a:rPr lang="en-US" sz="1600" dirty="0"/>
              <a:t> 0.368</a:t>
            </a:r>
          </a:p>
          <a:p>
            <a:pPr lvl="1"/>
            <a:r>
              <a:rPr lang="en-US" sz="1600" dirty="0"/>
              <a:t>Index 0.675</a:t>
            </a:r>
          </a:p>
          <a:p>
            <a:r>
              <a:rPr lang="en-US" sz="1600" dirty="0" err="1"/>
              <a:t>isodiff</a:t>
            </a:r>
            <a:endParaRPr lang="en-US" sz="1600" dirty="0"/>
          </a:p>
          <a:p>
            <a:pPr lvl="1"/>
            <a:r>
              <a:rPr lang="en-US" sz="1600" dirty="0"/>
              <a:t>Normalization 1.18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0C1A23-E9CA-8E41-9944-210030234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688" y="3043828"/>
            <a:ext cx="4660112" cy="34950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39B312-4D89-9747-BA75-A72D2664F9EF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8DF79-4CDC-1F48-88EC-8AB72B2DEEA0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44199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5" y="0"/>
            <a:ext cx="6720191" cy="734101"/>
          </a:xfrm>
        </p:spPr>
        <p:txBody>
          <a:bodyPr/>
          <a:lstStyle/>
          <a:p>
            <a:r>
              <a:rPr lang="en-US" dirty="0"/>
              <a:t>Bin 3 day 450-630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16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3A2702B-ADF3-F448-AE61-3495B80BF7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3723" y="817122"/>
            <a:ext cx="3010148" cy="2257611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9FC2DC3-B911-9341-B45D-35ACAA1249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495" y="3160940"/>
            <a:ext cx="4663603" cy="349770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A2EA8-A35F-E74E-8EF3-921490DA7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452" y="734101"/>
            <a:ext cx="3010148" cy="2257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F7F53A-B395-B444-B8B1-4EFADCFB1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455" y="3160940"/>
            <a:ext cx="4663603" cy="3497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40045F-29CF-3549-A3DC-922B47D800AB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696726-D138-5D43-B125-9116F45CB86E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084886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731"/>
            <a:ext cx="6451060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Bin 3 day 450-630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17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294E17E-630D-3249-9BCE-144BF86B35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719" y="794729"/>
            <a:ext cx="4229911" cy="3172433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DBA02F4-794D-5949-9B7D-50A1177D17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4242" y="3967162"/>
            <a:ext cx="3854451" cy="289083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94FEF9-9A0B-5143-B4B7-F27AB63C5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987" y="684212"/>
            <a:ext cx="4229372" cy="3172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3C78B4-6228-F449-88EB-AD3FEAD23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389" y="3856241"/>
            <a:ext cx="3854451" cy="28908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303E2B-67EA-5348-AE89-793C2B869FA4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943EC3-0D5A-BD47-A602-8EF0658BE9FE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159345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Bin 3 day 450-630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154A69-EDBD-4545-9D42-25B272A71C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4" y="2270919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1BE22C-E440-6A4F-AC56-A2C0D1534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604" y="2362485"/>
            <a:ext cx="4498033" cy="2970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450D84-7420-1243-8744-3A03A68176B9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7E2DA-F293-D546-BEF6-04B04EA9A86D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623164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A345C3-FF0D-D947-825B-0C2884E7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54" y="281356"/>
            <a:ext cx="4608006" cy="4351338"/>
          </a:xfrm>
        </p:spPr>
        <p:txBody>
          <a:bodyPr numCol="1">
            <a:noAutofit/>
          </a:bodyPr>
          <a:lstStyle/>
          <a:p>
            <a:r>
              <a:rPr lang="en-US" sz="1000" dirty="0" err="1"/>
              <a:t>sourcename</a:t>
            </a:r>
            <a:r>
              <a:rPr lang="en-US" sz="1000" dirty="0"/>
              <a:t>            offset    norm  </a:t>
            </a:r>
            <a:r>
              <a:rPr lang="en-US" sz="1000" dirty="0" err="1"/>
              <a:t>eflux</a:t>
            </a:r>
            <a:r>
              <a:rPr lang="en-US" sz="1000" dirty="0"/>
              <a:t>     index        </a:t>
            </a:r>
            <a:r>
              <a:rPr lang="en-US" sz="1000" dirty="0" err="1"/>
              <a:t>ts</a:t>
            </a:r>
            <a:r>
              <a:rPr lang="en-US" sz="1000" dirty="0"/>
              <a:t>       </a:t>
            </a:r>
            <a:r>
              <a:rPr lang="en-US" sz="1000" dirty="0" err="1"/>
              <a:t>npred</a:t>
            </a:r>
            <a:r>
              <a:rPr lang="en-US" sz="1000" dirty="0"/>
              <a:t> free</a:t>
            </a:r>
          </a:p>
          <a:p>
            <a:r>
              <a:rPr lang="en-US" sz="1000" dirty="0"/>
              <a:t>--------------------------------------------------------------------------------</a:t>
            </a:r>
          </a:p>
          <a:p>
            <a:r>
              <a:rPr lang="en-US" sz="1000" dirty="0">
                <a:solidFill>
                  <a:srgbClr val="C00000"/>
                </a:solidFill>
              </a:rPr>
              <a:t>SN2017egm              0.000   0.089  6.55e-07   2.09      0.64        11.4    *</a:t>
            </a:r>
          </a:p>
          <a:p>
            <a:r>
              <a:rPr lang="en-US" sz="1000" dirty="0">
                <a:solidFill>
                  <a:srgbClr val="C00000"/>
                </a:solidFill>
              </a:rPr>
              <a:t>4FGL J1015.0+4926      3.055   0.531   3.7e-05   1.96    764.78       480.2    *</a:t>
            </a:r>
          </a:p>
          <a:p>
            <a:r>
              <a:rPr lang="en-US" sz="1000" dirty="0">
                <a:solidFill>
                  <a:srgbClr val="C00000"/>
                </a:solidFill>
              </a:rPr>
              <a:t>4FGL J0959.6+4606      3.374   2.337  1.96e-06   3.36      3.57       116.6    *</a:t>
            </a:r>
          </a:p>
          <a:p>
            <a:r>
              <a:rPr lang="en-US" sz="1000" dirty="0">
                <a:solidFill>
                  <a:srgbClr val="C00000"/>
                </a:solidFill>
              </a:rPr>
              <a:t>4FGL J1035.6+4409      3.710   4.580  2.84e-06   2.46     10.69        92.7    *</a:t>
            </a:r>
          </a:p>
          <a:p>
            <a:r>
              <a:rPr lang="en-US" sz="1000" dirty="0">
                <a:solidFill>
                  <a:srgbClr val="C00000"/>
                </a:solidFill>
              </a:rPr>
              <a:t>4FGL J0958.0+4728      3.732   0.842  2.83e-06   7.17     17.09        96.3    *</a:t>
            </a:r>
          </a:p>
          <a:p>
            <a:r>
              <a:rPr lang="en-US" sz="1000" dirty="0">
                <a:solidFill>
                  <a:srgbClr val="C00000"/>
                </a:solidFill>
              </a:rPr>
              <a:t>4FGL J1012.7+4228      4.128   2.124     6e-06   1.62     18.44        19.1    *</a:t>
            </a:r>
          </a:p>
          <a:p>
            <a:r>
              <a:rPr lang="en-US" sz="1000" dirty="0">
                <a:solidFill>
                  <a:srgbClr val="C00000"/>
                </a:solidFill>
              </a:rPr>
              <a:t>4FGL J1031.3+5053      4.871   1.163  1.16e-05   1.85     57.62       101.9    *</a:t>
            </a:r>
          </a:p>
          <a:p>
            <a:r>
              <a:rPr lang="en-US" sz="1000" dirty="0"/>
              <a:t>4FGL J0954.2+4913      5.008   0.659  5.12e-06   1.59     13.57        15.4     </a:t>
            </a:r>
          </a:p>
          <a:p>
            <a:r>
              <a:rPr lang="en-US" sz="1000" dirty="0"/>
              <a:t>4FGL J0958.4+5042      5.449   1.511  3.01e-06   2.61      8.24       114.3     </a:t>
            </a:r>
          </a:p>
          <a:p>
            <a:r>
              <a:rPr lang="en-US" sz="1000" dirty="0"/>
              <a:t>4FGL J1033.1+4115      5.772   0.079   2.2e-06   2.41      5.91        59.3     </a:t>
            </a:r>
          </a:p>
          <a:p>
            <a:r>
              <a:rPr lang="en-US" sz="1000" dirty="0">
                <a:solidFill>
                  <a:srgbClr val="C00000"/>
                </a:solidFill>
              </a:rPr>
              <a:t>4FGL J1049.7+5011      6.308   5.502   6.9e-06   2.37     58.61       199.1    *</a:t>
            </a:r>
          </a:p>
          <a:p>
            <a:r>
              <a:rPr lang="en-US" sz="1000" dirty="0"/>
              <a:t>4FGL J1053.7+4930      6.542   0.710  4.57e-06   1.94     14.26        50.2     </a:t>
            </a:r>
          </a:p>
          <a:p>
            <a:r>
              <a:rPr lang="en-US" sz="1000" dirty="0"/>
              <a:t>4FGL J1023.1+3949      6.672   0.287  3.05e-06   2.59     10.44        68.5     </a:t>
            </a:r>
          </a:p>
          <a:p>
            <a:r>
              <a:rPr lang="en-US" sz="1000" dirty="0">
                <a:solidFill>
                  <a:srgbClr val="C00000"/>
                </a:solidFill>
              </a:rPr>
              <a:t>4FGL J0945.2+5200      7.821  12.051  1.23e-05   2.30    142.82       280.5    *</a:t>
            </a:r>
          </a:p>
          <a:p>
            <a:r>
              <a:rPr lang="en-US" sz="1000" dirty="0"/>
              <a:t>4FGL J1043.0+5316      7.827   3.564  2.91e-06   2.84      7.66        99.0     </a:t>
            </a:r>
          </a:p>
          <a:p>
            <a:r>
              <a:rPr lang="en-US" sz="1000" dirty="0"/>
              <a:t>4FGL J0949.0+4038      7.960   0.608  2.61e-06   2.55      8.33        68.7     </a:t>
            </a:r>
          </a:p>
          <a:p>
            <a:r>
              <a:rPr lang="en-US" sz="1000" dirty="0"/>
              <a:t>4FGL J1051.4+3942      8.955   1.187  4.08e-06   1.71     10.74        15.3     </a:t>
            </a:r>
          </a:p>
          <a:p>
            <a:r>
              <a:rPr lang="en-US" sz="1000" dirty="0"/>
              <a:t>4FGL J0957.6+5523      9.540   2.871   9.4e-05   2.12     21.49       211.6     </a:t>
            </a:r>
          </a:p>
          <a:p>
            <a:r>
              <a:rPr lang="en-US" sz="1000" dirty="0"/>
              <a:t>4FGL J0922.6+4454      9.967   8.431   1.5e-05   2.91      4.48       113.4     </a:t>
            </a:r>
          </a:p>
          <a:p>
            <a:r>
              <a:rPr lang="en-US" sz="1000" dirty="0"/>
              <a:t>4FGL J1101.5+3904     10.713   2.024  8.95e-06   2.98      7.32       100.0     </a:t>
            </a:r>
          </a:p>
          <a:p>
            <a:r>
              <a:rPr lang="en-US" sz="1000" dirty="0"/>
              <a:t>4FGL J1104.4+3812     11.740   2.093  0.000431   1.76     22.98       163.9     </a:t>
            </a:r>
          </a:p>
          <a:p>
            <a:r>
              <a:rPr lang="en-US" sz="1000" dirty="0" err="1">
                <a:solidFill>
                  <a:srgbClr val="C00000"/>
                </a:solidFill>
              </a:rPr>
              <a:t>isodiff</a:t>
            </a:r>
            <a:r>
              <a:rPr lang="en-US" sz="1000" dirty="0">
                <a:solidFill>
                  <a:srgbClr val="C00000"/>
                </a:solidFill>
              </a:rPr>
              <a:t>                  ---   1.171    0.0603   2.24   1007.91      8846.9    *</a:t>
            </a:r>
          </a:p>
          <a:p>
            <a:r>
              <a:rPr lang="en-US" sz="1000" dirty="0" err="1">
                <a:solidFill>
                  <a:srgbClr val="C00000"/>
                </a:solidFill>
              </a:rPr>
              <a:t>galdiff</a:t>
            </a:r>
            <a:r>
              <a:rPr lang="en-US" sz="1000" dirty="0">
                <a:solidFill>
                  <a:srgbClr val="C00000"/>
                </a:solidFill>
              </a:rPr>
              <a:t>                  ---   0.380     0.136   0.67    202.06      5265.2    *</a:t>
            </a:r>
          </a:p>
          <a:p>
            <a:endParaRPr lang="en-US" sz="1000" dirty="0"/>
          </a:p>
          <a:p>
            <a:endParaRPr lang="en-US" sz="1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BB06C-A34B-4546-8E1F-0AC1ADF6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F137D-53E0-514D-B8D8-17A0F0B0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E59FA-96ED-194E-B9DF-7A4B4447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19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BCC981-1F74-3E42-B2B4-32C7E4FD6DFF}"/>
              </a:ext>
            </a:extLst>
          </p:cNvPr>
          <p:cNvSpPr/>
          <p:nvPr/>
        </p:nvSpPr>
        <p:spPr>
          <a:xfrm>
            <a:off x="6283570" y="217099"/>
            <a:ext cx="6096000" cy="58392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/>
              <a:t>sourcename</a:t>
            </a:r>
            <a:r>
              <a:rPr lang="en-US" sz="1000" dirty="0"/>
              <a:t>            offset    norm  </a:t>
            </a:r>
            <a:r>
              <a:rPr lang="en-US" sz="1000" dirty="0" err="1"/>
              <a:t>eflux</a:t>
            </a:r>
            <a:r>
              <a:rPr lang="en-US" sz="1000" dirty="0"/>
              <a:t>     index        </a:t>
            </a:r>
            <a:r>
              <a:rPr lang="en-US" sz="1000" dirty="0" err="1"/>
              <a:t>ts</a:t>
            </a:r>
            <a:r>
              <a:rPr lang="en-US" sz="1000" dirty="0"/>
              <a:t>       </a:t>
            </a:r>
            <a:r>
              <a:rPr lang="en-US" sz="1000" dirty="0" err="1"/>
              <a:t>npred</a:t>
            </a:r>
            <a:r>
              <a:rPr lang="en-US" sz="1000" dirty="0"/>
              <a:t> free</a:t>
            </a:r>
          </a:p>
          <a:p>
            <a:pPr>
              <a:lnSpc>
                <a:spcPct val="150000"/>
              </a:lnSpc>
            </a:pPr>
            <a:r>
              <a:rPr lang="en-US" sz="1000" dirty="0"/>
              <a:t>--------------------------------------------------------------------------------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SN2017egm              0.000   0.102  6.96e-07   2.15      0.80        14.1 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J1015.0+4926      3.055   0.530  3.91e-05   1.93    806.30       477.8 *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J0959.6+4606      3.374   2.376  2.09e-06   3.44      4.97       129.9 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J1035.6+4409      3.710   4.708  2.92e-06   2.46     11.47        96.2  *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J0958.0+4728      3.732   0.740  3.02e-06   5.85     18.98       105.5   *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J1012.7+4228      4.128   2.075  6.04e-06   1.61     18.31        18.4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J1031.3+5053      4.871   1.153  1.15e-05   1.86     57.82       102.0   *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J0954.2+4913      5.008   0.649  5.04e-06   1.59     13.45        15.2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J0958.4+5042      5.449   1.551  3.09e-06   2.61      8.77       118.2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J1033.1+4115      5.772   0.074  2.07e-06   2.41      5.44        56.3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J1049.7+5011      6.308   5.491   6.9e-06   2.37     59.84       202.4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J1053.7+4930      6.542   0.704  4.53e-06   1.94     14.17        50.0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J1023.1+3949      6.672   0.275  2.91e-06   2.59      9.80        66.0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J0945.2+5200      7.821  12.080  1.23e-05   2.31    144.30       284.3 *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J1043.0+5316      7.827   3.477  2.84e-06   2.84      7.36        97.3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J0949.0+4038      7.960   0.589  2.53e-06   2.55      7.96        67.1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J1051.4+3942      8.955   1.177  4.05e-06   1.71     10.69        15.3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J0957.6+5523      9.540   2.935  9.61e-05   2.12     22.62       217.9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J0922.6+4454      9.967   8.531  1.51e-05   2.91      4.65       115.6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J1101.5+3904     10.713   2.019  8.92e-06   2.98      7.36       100.4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/>
              <a:t>4FGL J1104.4+3812     11.740   2.049  0.000422   1.76     22.24       161.5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 err="1">
                <a:solidFill>
                  <a:srgbClr val="FF0000"/>
                </a:solidFill>
              </a:rPr>
              <a:t>isodiff</a:t>
            </a:r>
            <a:r>
              <a:rPr lang="en-US" sz="1000" dirty="0">
                <a:solidFill>
                  <a:srgbClr val="FF0000"/>
                </a:solidFill>
              </a:rPr>
              <a:t>                  ---   1.180    0.0608   2.24   1472.65      8977.2 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000" dirty="0" err="1">
                <a:solidFill>
                  <a:srgbClr val="FF0000"/>
                </a:solidFill>
              </a:rPr>
              <a:t>galdiff</a:t>
            </a:r>
            <a:r>
              <a:rPr lang="en-US" sz="1000" dirty="0">
                <a:solidFill>
                  <a:srgbClr val="FF0000"/>
                </a:solidFill>
              </a:rPr>
              <a:t>                  ---   0.368     0.133   0.67    275.57      5213.6 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DD2606-3F36-3447-9ED4-CD86B49DE921}"/>
              </a:ext>
            </a:extLst>
          </p:cNvPr>
          <p:cNvSpPr txBox="1"/>
          <p:nvPr/>
        </p:nvSpPr>
        <p:spPr>
          <a:xfrm>
            <a:off x="2991518" y="86294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0366F-C2CD-EE41-87EA-539319A907FF}"/>
              </a:ext>
            </a:extLst>
          </p:cNvPr>
          <p:cNvSpPr txBox="1"/>
          <p:nvPr/>
        </p:nvSpPr>
        <p:spPr>
          <a:xfrm>
            <a:off x="7780066" y="66451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244765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1 day 90-270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17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4 day 630-810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50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2" y="0"/>
            <a:ext cx="6674795" cy="753555"/>
          </a:xfrm>
        </p:spPr>
        <p:txBody>
          <a:bodyPr/>
          <a:lstStyle/>
          <a:p>
            <a:r>
              <a:rPr lang="en-US" dirty="0"/>
              <a:t>Fit results Bin 4 day 630-810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841543"/>
            <a:ext cx="2743200" cy="258745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SN2017egm (0)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 1e-05  +/- 9.27e-06     </a:t>
            </a:r>
          </a:p>
          <a:p>
            <a:pPr lvl="1"/>
            <a:r>
              <a:rPr lang="en-US" dirty="0"/>
              <a:t>Index 2.03 +/- 20.6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0.123 +/- 0.0022 </a:t>
            </a:r>
          </a:p>
          <a:p>
            <a:pPr lvl="1"/>
            <a:r>
              <a:rPr lang="en-US" dirty="0"/>
              <a:t>Index 0.98 +/- 0.00865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1.46 +/- 0.00746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21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2379E7F-307D-524A-8E45-D14D8035DC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962" y="3374342"/>
            <a:ext cx="4411493" cy="3308620"/>
          </a:xfr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12FEE6E-F42D-D94F-A4B7-8301991DA210}"/>
              </a:ext>
            </a:extLst>
          </p:cNvPr>
          <p:cNvSpPr txBox="1">
            <a:spLocks/>
          </p:cNvSpPr>
          <p:nvPr/>
        </p:nvSpPr>
        <p:spPr>
          <a:xfrm>
            <a:off x="7523790" y="738682"/>
            <a:ext cx="4114800" cy="25874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SN2017egm (0)</a:t>
            </a:r>
          </a:p>
          <a:p>
            <a:pPr lvl="1"/>
            <a:r>
              <a:rPr lang="en-US" sz="1800" dirty="0" err="1"/>
              <a:t>Prefactor</a:t>
            </a:r>
            <a:r>
              <a:rPr lang="en-US" sz="1800" dirty="0"/>
              <a:t> 1.09e-05 +/- 0.000108</a:t>
            </a:r>
          </a:p>
          <a:p>
            <a:pPr lvl="1"/>
            <a:r>
              <a:rPr lang="en-US" sz="1800" dirty="0"/>
              <a:t>Index 1.96 +/- 6.84</a:t>
            </a:r>
          </a:p>
          <a:p>
            <a:r>
              <a:rPr lang="en-US" sz="2000" dirty="0" err="1"/>
              <a:t>galdiff</a:t>
            </a:r>
            <a:endParaRPr lang="en-US" sz="2000" dirty="0"/>
          </a:p>
          <a:p>
            <a:pPr lvl="1"/>
            <a:r>
              <a:rPr lang="en-US" sz="1800" dirty="0" err="1"/>
              <a:t>Prefactor</a:t>
            </a:r>
            <a:r>
              <a:rPr lang="en-US" sz="1800" dirty="0"/>
              <a:t> 0.123 +/- 0.00119</a:t>
            </a:r>
          </a:p>
          <a:p>
            <a:pPr lvl="1"/>
            <a:r>
              <a:rPr lang="en-US" sz="1800" dirty="0"/>
              <a:t>Index 0.985 +/- 0.00473</a:t>
            </a:r>
          </a:p>
          <a:p>
            <a:r>
              <a:rPr lang="en-US" sz="2000" dirty="0" err="1"/>
              <a:t>isodiff</a:t>
            </a:r>
            <a:endParaRPr lang="en-US" sz="2000" dirty="0"/>
          </a:p>
          <a:p>
            <a:pPr lvl="1"/>
            <a:r>
              <a:rPr lang="en-US" sz="1800" dirty="0"/>
              <a:t>Normalization 1.45 +/- 0.00414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6134B-E9CB-3D4D-82CA-5E056A7A6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444" y="3369497"/>
            <a:ext cx="4411493" cy="3308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2CA535-9291-BD4F-9900-1A1720ACC9C4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9A2A0-593D-3744-857F-C65FCD14864F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767594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98" y="135731"/>
            <a:ext cx="5334000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Bin 4 day 630-810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22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0D3AA9A-2888-DA44-A6F1-C65D2CD047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2634" y="684212"/>
            <a:ext cx="3393332" cy="2544999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6F61C2F-7714-C34F-9F7A-245DA5DFEC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2399" y="3354405"/>
            <a:ext cx="4489427" cy="336707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A6481F-C51D-A345-99B2-3A5AB3E2B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087" y="684211"/>
            <a:ext cx="3393333" cy="254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F00ECF-F379-7846-AB52-AE18A7C14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349" y="3354405"/>
            <a:ext cx="4489427" cy="33670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0280E7-8C10-714F-8523-49DDC844412A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979DCE-614B-4E41-86C7-4B6D374094BE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134770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3" y="49314"/>
            <a:ext cx="6301902" cy="365125"/>
          </a:xfrm>
        </p:spPr>
        <p:txBody>
          <a:bodyPr>
            <a:normAutofit fontScale="90000"/>
          </a:bodyPr>
          <a:lstStyle/>
          <a:p>
            <a:r>
              <a:rPr lang="en-US" dirty="0"/>
              <a:t>Bin 4 day 630-810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23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C30D30B-57D5-464A-9BED-AC8D68FE2E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185" y="507847"/>
            <a:ext cx="4356370" cy="3267278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752F913-AD6C-2242-A0BD-EE1FAA839F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3185" y="3775125"/>
            <a:ext cx="3786246" cy="283968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C16977-1A50-284A-BF7E-9205E2E1C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445" y="483783"/>
            <a:ext cx="4356370" cy="3267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157C62-19F1-824B-9721-B13E84C8F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839" y="3775124"/>
            <a:ext cx="3786246" cy="2839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43D0B7-86E7-3D42-91E8-732AC44B5043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0A6A0C-C849-614C-87FA-7CE2ED5BF8C8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4196931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Bin 4 day 630-810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24</a:t>
            </a:fld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CD24D4E-809C-194C-9A29-3FD3E3EF96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3" y="2112506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F7F21A-74E5-0B4C-A598-7BFE5C32D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754" y="2112506"/>
            <a:ext cx="4948046" cy="3251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427EE-A7D0-154F-8AB4-BE18ED522961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23F5F-FEC5-0746-9684-06AA38084D0E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414189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A345C3-FF0D-D947-825B-0C2884E7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24" y="385010"/>
            <a:ext cx="4943965" cy="4351338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 err="1"/>
              <a:t>sourcename</a:t>
            </a:r>
            <a:r>
              <a:rPr lang="en-US" sz="1100" dirty="0"/>
              <a:t>            offset    norm  </a:t>
            </a:r>
            <a:r>
              <a:rPr lang="en-US" sz="1100" dirty="0" err="1"/>
              <a:t>eflux</a:t>
            </a:r>
            <a:r>
              <a:rPr lang="en-US" sz="1100" dirty="0"/>
              <a:t>     index        </a:t>
            </a:r>
            <a:r>
              <a:rPr lang="en-US" sz="1100" dirty="0" err="1"/>
              <a:t>ts</a:t>
            </a:r>
            <a:r>
              <a:rPr lang="en-US" sz="1100" dirty="0"/>
              <a:t>       </a:t>
            </a:r>
            <a:r>
              <a:rPr lang="en-US" sz="1100" dirty="0" err="1"/>
              <a:t>npred</a:t>
            </a:r>
            <a:r>
              <a:rPr lang="en-US" sz="1100" dirty="0"/>
              <a:t> free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--------------------------------------------------------------------------------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SN2017egm              0.000   0.000  8.05e-11   2.03     -0.00         0.0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J1015.0+4926      3.055   0.547  5.01e-05   1.85    892.16       514.7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J0959.6+4606      3.374   0.000  3.36e-10   4.45     -0.00         0.0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J0958.0+4728      3.732   0.224  2.93e-06   2.23     10.80        77.0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J1012.7+4228      4.128   2.096  5.38e-06   1.66     19.11        22.0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J1031.3+5053      4.871   1.365  2.13e-05   1.65    113.03        91.7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J0950.2+4553      5.022   0.492  2.12e-06   1.99      4.88        28.4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J1033.1+4115      5.772   0.218  7.49e-06   2.14     55.98       141.6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J1049.7+5011      6.308   3.287   4.1e-06   2.27     21.31       108.3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J1053.7+4930      6.542   0.617  3.97e-06   1.94     17.35        46.3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J1023.1+3949      6.672   0.539  7.18e-06   2.73     46.64       241.3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J0945.2+5200      7.821  12.543  1.14e-05   2.46    129.16       336.1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J0952.1+3932      8.483   6.842  3.16e-06   1.71      4.93        12.7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J1051.4+3942      8.955   0.817  2.81e-06   1.71      6.80        11.5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J1109.8+4406      9.221   0.937  5.26e-06   4.37     13.33       212.6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J0957.6+5523      9.540   2.274  7.45e-05   2.12     14.59       175.6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J0922.6+4454      9.967   8.987  1.59e-05   2.91      5.24       127.9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J0920.9+4441     10.315   3.871  0.000102   2.61     17.22       228.2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J1101.5+3904     10.713   1.855   8.2e-06   2.98      5.90        99.9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/>
              <a:t>4FGL J1018.4+3540     10.774  16.849   4.4e-05   2.54      7.06       151.5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J1104.4+3812     11.740   1.793  0.000369   1.76     17.64       154.6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isodiff</a:t>
            </a:r>
            <a:r>
              <a:rPr lang="en-US" sz="1100" dirty="0">
                <a:solidFill>
                  <a:srgbClr val="C00000"/>
                </a:solidFill>
              </a:rPr>
              <a:t>                  ---   1.457     0.075   2.24   3171.53     11824.9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galdiff</a:t>
            </a:r>
            <a:r>
              <a:rPr lang="en-US" sz="1100" dirty="0">
                <a:solidFill>
                  <a:srgbClr val="C00000"/>
                </a:solidFill>
              </a:rPr>
              <a:t>                  ---   0.123    0.0628   0.98    112.11      3268.6    *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1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BB06C-A34B-4546-8E1F-0AC1ADF6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F137D-53E0-514D-B8D8-17A0F0B0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E59FA-96ED-194E-B9DF-7A4B4447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BFBAA2-7D52-D64F-BC31-02C9F4705360}"/>
              </a:ext>
            </a:extLst>
          </p:cNvPr>
          <p:cNvSpPr/>
          <p:nvPr/>
        </p:nvSpPr>
        <p:spPr>
          <a:xfrm>
            <a:off x="386024" y="473634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Fixed all: 4FGL J1104.4+3812, 4FGL J1033.1+4115.</a:t>
            </a:r>
          </a:p>
          <a:p>
            <a:r>
              <a:rPr lang="en-US" sz="1050" dirty="0"/>
              <a:t>Norm only for 4FGL J0945.2+5200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F36509-D0B8-0740-B58F-5CF074681726}"/>
              </a:ext>
            </a:extLst>
          </p:cNvPr>
          <p:cNvSpPr/>
          <p:nvPr/>
        </p:nvSpPr>
        <p:spPr>
          <a:xfrm>
            <a:off x="6268452" y="515188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</a:rPr>
              <a:t>sourcename</a:t>
            </a:r>
            <a:r>
              <a:rPr lang="en-US" sz="1100" dirty="0">
                <a:solidFill>
                  <a:srgbClr val="000000"/>
                </a:solidFill>
              </a:rPr>
              <a:t>                          offset    norm  </a:t>
            </a:r>
            <a:r>
              <a:rPr lang="en-US" sz="1100" dirty="0" err="1">
                <a:solidFill>
                  <a:srgbClr val="000000"/>
                </a:solidFill>
              </a:rPr>
              <a:t>eflux</a:t>
            </a:r>
            <a:r>
              <a:rPr lang="en-US" sz="1100" dirty="0">
                <a:solidFill>
                  <a:srgbClr val="000000"/>
                </a:solidFill>
              </a:rPr>
              <a:t>     index        </a:t>
            </a:r>
            <a:r>
              <a:rPr lang="en-US" sz="1100" dirty="0" err="1">
                <a:solidFill>
                  <a:srgbClr val="000000"/>
                </a:solidFill>
              </a:rPr>
              <a:t>ts</a:t>
            </a:r>
            <a:r>
              <a:rPr lang="en-US" sz="1100" dirty="0">
                <a:solidFill>
                  <a:srgbClr val="000000"/>
                </a:solidFill>
              </a:rPr>
              <a:t>       </a:t>
            </a:r>
            <a:r>
              <a:rPr lang="en-US" sz="1100" dirty="0" err="1">
                <a:solidFill>
                  <a:srgbClr val="000000"/>
                </a:solidFill>
              </a:rPr>
              <a:t>npred</a:t>
            </a:r>
            <a:r>
              <a:rPr lang="en-US" sz="1100" dirty="0">
                <a:solidFill>
                  <a:srgbClr val="000000"/>
                </a:solidFill>
              </a:rPr>
              <a:t> free</a:t>
            </a:r>
          </a:p>
          <a:p>
            <a:r>
              <a:rPr lang="en-US" sz="1100" dirty="0">
                <a:solidFill>
                  <a:srgbClr val="000000"/>
                </a:solidFill>
              </a:rPr>
              <a:t>--------------------------------------------------------------------------------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SN2017egm                   0.000   0.000  1.02e-10   1.96     -0.00         0.0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J1015.0+4926      3.055   0.550  4.77e-05   1.87    867.43       524.7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J0959.6+4606      3.374   0.000  2.07e-11   4.13     -0.00         0.0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J0958.0+4728      3.732   0.209  2.61e-06   2.22     10.32        64.3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J1012.7+4228      4.128   2.149  5.35e-06   1.67     19.27        23.0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J1031.3+5053      4.871   1.365  2.14e-05   1.65    113.10        91.2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J0950.2+4553      5.022   0.504  2.17e-06   1.99      5.04        29.1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J1033.1+4115      5.772   0.221  7.49e-06   2.15     56.28       143.8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J1049.7+5011      6.308   3.329  4.15e-06   2.27     21.90       109.6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 4FGL J1053.7+4930      6.542   0.613  3.94e-06   1.94     17.27        46.1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 4FGL J1023.1+3949      6.672   0.538   7.3e-06   2.73     47.57       248.3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J0945.2+5200      7.821  12.720  1.16e-05   2.45    134.08       337.9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J0952.1+3932      8.483   6.891  3.18e-06   1.71      4.96        12.8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J1051.4+3942      8.955   0.803  2.76e-06   1.71      6.71        11.3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J1109.8+4406      9.221   1.512  7.11e-06   4.10     14.95       225.7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J0957.6+5523      9.540   2.157  7.07e-05   2.12     13.15       166.5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J0922.6+4454      9.967   9.006   1.6e-05   2.91      5.27       128.0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J0920.9+4441     10.315   3.709  9.74e-05   2.61     15.98       218.4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J1018.4+3540     10.774  17.402  4.54e-05   2.54      7.50       156.3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J1104.4+3812     11.740   1.414  9.97e-05   3.01     48.15       255.4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isodiff</a:t>
            </a:r>
            <a:r>
              <a:rPr lang="en-US" sz="1100" dirty="0">
                <a:solidFill>
                  <a:srgbClr val="FF0000"/>
                </a:solidFill>
              </a:rPr>
              <a:t>                                     ---   1.453    0.0748   2.24   3204.28     11783.9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galdiff</a:t>
            </a:r>
            <a:r>
              <a:rPr lang="en-US" sz="1100" dirty="0">
                <a:solidFill>
                  <a:srgbClr val="FF0000"/>
                </a:solidFill>
              </a:rPr>
              <a:t>                                     ---   0.123    0.0629   0.99    116.24      3282.1    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AC8D2-B1CD-4D48-B0F6-9BF7A8524D44}"/>
              </a:ext>
            </a:extLst>
          </p:cNvPr>
          <p:cNvSpPr txBox="1"/>
          <p:nvPr/>
        </p:nvSpPr>
        <p:spPr>
          <a:xfrm>
            <a:off x="3205199" y="91044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440473-5D2F-DA47-A5F0-5359BC5CACB8}"/>
              </a:ext>
            </a:extLst>
          </p:cNvPr>
          <p:cNvSpPr txBox="1"/>
          <p:nvPr/>
        </p:nvSpPr>
        <p:spPr>
          <a:xfrm>
            <a:off x="7993747" y="71201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150405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2.5 years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69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47" y="136525"/>
            <a:ext cx="5543145" cy="365125"/>
          </a:xfrm>
        </p:spPr>
        <p:txBody>
          <a:bodyPr>
            <a:normAutofit fontScale="90000"/>
          </a:bodyPr>
          <a:lstStyle/>
          <a:p>
            <a:r>
              <a:rPr lang="en-US" dirty="0"/>
              <a:t>Fit results 2.5yrs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642026"/>
            <a:ext cx="3200400" cy="299601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SN2017egm (5.9)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0.0723 +/- 0.0443</a:t>
            </a:r>
          </a:p>
          <a:p>
            <a:pPr lvl="1"/>
            <a:r>
              <a:rPr lang="en-US" dirty="0"/>
              <a:t>Index  1.86 +/- 0.297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0.119 +/- 0.0132</a:t>
            </a:r>
          </a:p>
          <a:p>
            <a:pPr lvl="1"/>
            <a:r>
              <a:rPr lang="en-US" dirty="0"/>
              <a:t>Index  0.997 +/-  0.039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1.42 +/- 0.0194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27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8DB1160-8F1F-2249-86F9-D10FB7046F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140" y="3257634"/>
            <a:ext cx="4618455" cy="3463841"/>
          </a:xfr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5CF261-F593-D043-90B9-9AEFA145602F}"/>
              </a:ext>
            </a:extLst>
          </p:cNvPr>
          <p:cNvSpPr txBox="1">
            <a:spLocks/>
          </p:cNvSpPr>
          <p:nvPr/>
        </p:nvSpPr>
        <p:spPr>
          <a:xfrm>
            <a:off x="8153400" y="340121"/>
            <a:ext cx="3200400" cy="29960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SN2017egm (5.10)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0.0801</a:t>
            </a:r>
          </a:p>
          <a:p>
            <a:pPr lvl="1"/>
            <a:r>
              <a:rPr lang="en-US" dirty="0"/>
              <a:t>Index  1.86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0.193</a:t>
            </a:r>
          </a:p>
          <a:p>
            <a:pPr lvl="1"/>
            <a:r>
              <a:rPr lang="en-US" dirty="0"/>
              <a:t>Index  0.792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1.35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F24C0-D827-F24A-91D3-174CE00A3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45" y="3336139"/>
            <a:ext cx="4618455" cy="3463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27276C-AA91-FB41-978A-B1E70ED2E6FF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C5FC42-42F7-6246-B22E-48C765DBEF9C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430747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77" y="-73414"/>
            <a:ext cx="9914106" cy="987020"/>
          </a:xfrm>
        </p:spPr>
        <p:txBody>
          <a:bodyPr/>
          <a:lstStyle/>
          <a:p>
            <a:r>
              <a:rPr lang="en-US" dirty="0"/>
              <a:t>2.5yrs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28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E9E79EE-28A9-964C-B1CE-F5535BAF2D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3481" y="720244"/>
            <a:ext cx="3567867" cy="267590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8B7A47B-E97C-C14F-A936-DE0251A1A8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9412" y="3418512"/>
            <a:ext cx="4403950" cy="330296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E055F-4E5B-BF40-9626-A63189A87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933" y="720244"/>
            <a:ext cx="3567867" cy="267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BF1AA-6EE2-E84C-86B0-A93D9A7FE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891" y="3461857"/>
            <a:ext cx="4403950" cy="33029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BE20C8-567C-034C-97ED-83D6713534B0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DEEF5-25C7-3149-9363-5205EA6D1067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897433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98" y="136525"/>
            <a:ext cx="5984132" cy="461726"/>
          </a:xfrm>
        </p:spPr>
        <p:txBody>
          <a:bodyPr>
            <a:normAutofit fontScale="90000"/>
          </a:bodyPr>
          <a:lstStyle/>
          <a:p>
            <a:r>
              <a:rPr lang="en-US" dirty="0"/>
              <a:t>2.5yrs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29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8C648D4-BF33-D04B-BA20-1859E92964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215" y="598251"/>
            <a:ext cx="4307169" cy="3230377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ED7BC2A-087F-D44D-9BC1-085732724F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5098" y="3981923"/>
            <a:ext cx="3652736" cy="273955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8AF7A0-349F-F244-B49A-6A5EA8A5B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391" y="598250"/>
            <a:ext cx="4307169" cy="3230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6487C-0539-7247-B35B-894AF70F6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616" y="3981923"/>
            <a:ext cx="3652736" cy="2739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129348-A2E2-494D-B212-6DCBD5F760C0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DB36C-5988-8241-81FD-B667069E4F20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4177295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27" y="-41630"/>
            <a:ext cx="6914745" cy="636824"/>
          </a:xfrm>
        </p:spPr>
        <p:txBody>
          <a:bodyPr>
            <a:noAutofit/>
          </a:bodyPr>
          <a:lstStyle/>
          <a:p>
            <a:r>
              <a:rPr lang="en-US" sz="2800" dirty="0"/>
              <a:t>Fit results Bin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8780" y="703202"/>
            <a:ext cx="3325238" cy="303492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SN2017egm (9.93)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0.285 +/- 0.157</a:t>
            </a:r>
          </a:p>
          <a:p>
            <a:pPr lvl="1"/>
            <a:r>
              <a:rPr lang="en-US" dirty="0"/>
              <a:t>Index 1.91  +/- 0.359 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 0.113 +/- 0.0113</a:t>
            </a:r>
          </a:p>
          <a:p>
            <a:pPr lvl="1"/>
            <a:r>
              <a:rPr lang="en-US" dirty="0"/>
              <a:t>Index 1 +/- 0.00599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1.37 +/- 0.0371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4502C03-28C9-D344-A5E4-B5737AE5D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78082" y="3470883"/>
            <a:ext cx="3847289" cy="2885467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8FA65A-7F72-714D-B6C9-3DFA1009C956}"/>
              </a:ext>
            </a:extLst>
          </p:cNvPr>
          <p:cNvSpPr txBox="1">
            <a:spLocks/>
          </p:cNvSpPr>
          <p:nvPr/>
        </p:nvSpPr>
        <p:spPr>
          <a:xfrm>
            <a:off x="7639559" y="485705"/>
            <a:ext cx="3325238" cy="3034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SN2017egm (9.62)</a:t>
            </a:r>
          </a:p>
          <a:p>
            <a:pPr lvl="1"/>
            <a:r>
              <a:rPr lang="en-US" sz="2000" dirty="0" err="1"/>
              <a:t>Prefactor</a:t>
            </a:r>
            <a:r>
              <a:rPr lang="en-US" sz="2000" dirty="0"/>
              <a:t> 0.271 </a:t>
            </a:r>
          </a:p>
          <a:p>
            <a:pPr lvl="1"/>
            <a:r>
              <a:rPr lang="en-US" sz="2000" dirty="0"/>
              <a:t>Index 1.88</a:t>
            </a:r>
          </a:p>
          <a:p>
            <a:r>
              <a:rPr lang="en-US" sz="2000" dirty="0" err="1"/>
              <a:t>galdiff</a:t>
            </a:r>
            <a:endParaRPr lang="en-US" sz="2000" dirty="0"/>
          </a:p>
          <a:p>
            <a:pPr lvl="1"/>
            <a:r>
              <a:rPr lang="en-US" sz="2000" dirty="0" err="1"/>
              <a:t>Prefactor</a:t>
            </a:r>
            <a:r>
              <a:rPr lang="en-US" sz="2000" dirty="0"/>
              <a:t> 0.11</a:t>
            </a:r>
          </a:p>
          <a:p>
            <a:pPr lvl="1"/>
            <a:r>
              <a:rPr lang="en-US" sz="2000" dirty="0"/>
              <a:t>Index 1</a:t>
            </a:r>
          </a:p>
          <a:p>
            <a:r>
              <a:rPr lang="en-US" sz="2000" dirty="0" err="1"/>
              <a:t>isodiff</a:t>
            </a:r>
            <a:endParaRPr lang="en-US" sz="2000" dirty="0"/>
          </a:p>
          <a:p>
            <a:pPr lvl="1"/>
            <a:r>
              <a:rPr lang="en-US" sz="2000" dirty="0"/>
              <a:t>Normalization 1.39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491FF-9466-1644-A103-AAF01E2D1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963" y="3546290"/>
            <a:ext cx="3847289" cy="2885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853DB2-0E7A-B64D-92A3-0E93C87638FF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216D1C-9621-B540-B627-8A8380F751D0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987730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per energy – 2.5yrs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30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6C5274C-06C2-9946-8B18-E0FD4A9D53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329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5740A3-A11E-D44B-AE76-D5500B07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220" y="2173076"/>
            <a:ext cx="5334000" cy="35224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EB1-B554-CD4B-A7C6-F203C9F77CAC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97F82D-5F7B-D54F-81E9-C9C18757BE58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034876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A345C3-FF0D-D947-825B-0C2884E7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666" y="906093"/>
            <a:ext cx="3990108" cy="5906688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" dirty="0" err="1"/>
              <a:t>sourcename</a:t>
            </a:r>
            <a:r>
              <a:rPr lang="en-US" sz="800" dirty="0"/>
              <a:t>            offset    norm  </a:t>
            </a:r>
            <a:r>
              <a:rPr lang="en-US" sz="800" dirty="0" err="1"/>
              <a:t>eflux</a:t>
            </a:r>
            <a:r>
              <a:rPr lang="en-US" sz="800" dirty="0"/>
              <a:t>     index        </a:t>
            </a:r>
            <a:r>
              <a:rPr lang="en-US" sz="800" dirty="0" err="1"/>
              <a:t>ts</a:t>
            </a:r>
            <a:r>
              <a:rPr lang="en-US" sz="800" dirty="0"/>
              <a:t>       </a:t>
            </a:r>
            <a:r>
              <a:rPr lang="en-US" sz="800" dirty="0" err="1"/>
              <a:t>npred</a:t>
            </a:r>
            <a:r>
              <a:rPr lang="en-US" sz="800" dirty="0"/>
              <a:t> free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" dirty="0"/>
              <a:t>--------------------------------------------------------------------------------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SN2017egm              0.000   0.072  8.58e-07   1.86      5.90        43.1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4FGL J1015.0+4926      3.055   0.546  5.04e-05   1.86   4803.25      2833.6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4FGL J0959.6+4606      3.374   1.715  1.11e-06   2.58      8.76       238.8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4FGL J1035.6+4409      3.710   2.407  1.88e-06   2.78     24.92       469.1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4FGL J0958.0+4728      3.732   0.416  3.52e-06   3.00     72.97       842.2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4FGL J1012.7+4228      4.128   2.056  3.79e-06   1.83     67.84       160.4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4FGL J1031.3+5053      4.871   0.927   1.2e-05   1.73    309.51       368.5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PS J0950.4+4553        4.984   4.411  2.79e-06   2.23     66.53       357.8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PS J0954.3+4916        5.008   1.815  1.55e-06   2.00       nan       119.8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J1014.3+4112      5.314   2.291  1.74e-06   2.40     19.16       273.2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J0958.4+5042      5.449   0.463  9.22e-07   2.61      8.85       200.4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4FGL J1033.1+4115      5.772   0.193   5.7e-06   2.29    205.66       752.2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4FGL J1049.7+5011      6.308   2.472  3.08e-06   2.27     80.05       434.6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4FGL J1053.7+4930      6.542   0.498  3.97e-06   1.81     77.83       160.6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4FGL J1023.1+3949      6.672   0.435  5.77e-06   2.67    182.88      1008.8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4FGL J0945.2+5200      7.821   9.584  8.47e-06   2.54    410.47      1451.6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J1043.0+5316      7.827   2.061  1.68e-06   2.84     18.79       322.1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J0949.0+4038      7.960   0.451  1.94e-06   2.55     20.88       299.0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J0956.0+3936      8.036   1.391  1.39e-06   2.43     13.93       172.6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J0941.7+4125      8.381   0.626  6.58e-07   3.54      5.72        75.8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J0952.1+3932      8.483   2.263  1.05e-06   1.71      4.90        22.7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J1041.7+3902      8.495   0.799  6.56e-07   1.93      5.77        25.3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J1051.4+3942      8.955   0.372  1.28e-06   1.71     13.14        27.8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J0929.3+5014      9.081   0.231  4.46e-06   2.10      4.10       141.1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J1109.8+4406      9.221   2.873   0.00184   1.14      5.44       193.1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J1015.6+5553      9.451   2.117  7.24e-06   2.52      4.92       276.0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J0957.6+5523      9.540   0.110   0.00626   1.51      9.01       366.2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J1035.3+5541      9.587   1.845  5.02e-06   2.64      4.00       238.7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J1033.7+3708      9.701   7.377  9.05e-06   2.39      4.69       246.3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J0922.6+4454      9.967   7.669  1.36e-05   2.91     21.28       596.3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solidFill>
                  <a:srgbClr val="C00000"/>
                </a:solidFill>
              </a:rPr>
              <a:t>PS J0932.2+5308       10.063   0.634   4.3e-06   2.64    108.15       452.9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J0934.3+3926     10.766   2.157  6.94e-06   2.54      8.12       239.7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J1104.4+3812     11.740   2.032   0.00554   1.54    342.29      1657.6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/>
              <a:t>4FGL J1138.4+4857     13.537  24.631  3.43e-05   2.73      9.25       409.1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 err="1">
                <a:solidFill>
                  <a:srgbClr val="C00000"/>
                </a:solidFill>
              </a:rPr>
              <a:t>isodiff</a:t>
            </a:r>
            <a:r>
              <a:rPr lang="en-US" sz="800" dirty="0">
                <a:solidFill>
                  <a:srgbClr val="C00000"/>
                </a:solidFill>
              </a:rPr>
              <a:t>                  ---   1.422    0.0733   2.24  16400.55     61589.5    *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800" dirty="0" err="1">
                <a:solidFill>
                  <a:srgbClr val="C00000"/>
                </a:solidFill>
              </a:rPr>
              <a:t>galdiff</a:t>
            </a:r>
            <a:r>
              <a:rPr lang="en-US" sz="800" dirty="0">
                <a:solidFill>
                  <a:srgbClr val="C00000"/>
                </a:solidFill>
              </a:rPr>
              <a:t>                  ---   0.119    0.0618   1.00    743.45     17370.9    *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" dirty="0">
                <a:solidFill>
                  <a:srgbClr val="C00000"/>
                </a:solidFill>
              </a:rPr>
              <a:t>Deleted  4FGL J1149.0+5924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" dirty="0">
                <a:solidFill>
                  <a:srgbClr val="C00000"/>
                </a:solidFill>
              </a:rPr>
              <a:t>Fixed 4FGL J1018.4+3540, 4FGL J0954.2+4913, 4FGL J0950.2+4553, 4FGL J0932.6+5306, 4FGL J0920.9+4441, 4FGL J1101.5+3904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" dirty="0">
                <a:solidFill>
                  <a:srgbClr val="C00000"/>
                </a:solidFill>
              </a:rPr>
              <a:t>Free norms only for all TS&gt;25.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BB06C-A34B-4546-8E1F-0AC1ADF6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F137D-53E0-514D-B8D8-17A0F0B0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E59FA-96ED-194E-B9DF-7A4B4447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DA73B7-5EEB-CC40-B304-353FB3672460}"/>
              </a:ext>
            </a:extLst>
          </p:cNvPr>
          <p:cNvSpPr/>
          <p:nvPr/>
        </p:nvSpPr>
        <p:spPr>
          <a:xfrm>
            <a:off x="7057292" y="568602"/>
            <a:ext cx="60960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err="1"/>
              <a:t>sourcename</a:t>
            </a:r>
            <a:r>
              <a:rPr lang="en-US" sz="1000" dirty="0"/>
              <a:t>            offset    norm  </a:t>
            </a:r>
            <a:r>
              <a:rPr lang="en-US" sz="1000" dirty="0" err="1"/>
              <a:t>eflux</a:t>
            </a:r>
            <a:r>
              <a:rPr lang="en-US" sz="1000" dirty="0"/>
              <a:t>     index        </a:t>
            </a:r>
            <a:r>
              <a:rPr lang="en-US" sz="1000" dirty="0" err="1"/>
              <a:t>ts</a:t>
            </a:r>
            <a:r>
              <a:rPr lang="en-US" sz="1000" dirty="0"/>
              <a:t>       </a:t>
            </a:r>
            <a:r>
              <a:rPr lang="en-US" sz="1000" dirty="0" err="1"/>
              <a:t>npred</a:t>
            </a:r>
            <a:r>
              <a:rPr lang="en-US" sz="1000" dirty="0"/>
              <a:t> free</a:t>
            </a:r>
          </a:p>
          <a:p>
            <a:r>
              <a:rPr lang="en-US" sz="1000" dirty="0"/>
              <a:t>--------------------------------------------------------------------------------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SN2017egm              0.000   0.080  9.59e-07   1.86      5.10        31.6 *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J1015.0+4926      3.055   0.572  5.46e-05   1.85   3539.22      1989.8 *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J0959.6+4606      3.374   0.605  3.95e-07   2.86      0.69        69.3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J1035.6+4409      3.710   2.292  1.84e-06   2.81     15.98       310.7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J0958.0+4728      3.732   0.448  4.09e-06   2.91     71.36       675.6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J1012.7+4228      4.128   2.026  4.72e-06   1.70     50.60        81.5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J1031.3+5053      4.871   1.073  1.33e-05   1.74    252.83       290.9   *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J0954.2+4913      5.008   0.359  2.79e-06   1.59     23.99        31.6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J0950.2+4553      5.022   0.897  3.48e-06   2.12     62.15       231.9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J1014.3+4112      5.314   1.559  1.18e-06   2.40      5.94       123.1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J1033.1+4115      5.772   0.173  5.18e-06   2.26    120.24       438.1   *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J1049.7+5011      6.308   2.735  3.63e-06   2.48     72.69       451.8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J1053.7+4930      6.542   0.526  3.76e-06   1.87     55.66       123.5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J1023.1+3949      6.672   0.425  4.34e-06   2.88     91.33       443.5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J0945.2+5200      7.821  10.666  9.54e-06   2.50    356.06      1039.1  *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J1043.0+5316      7.827   1.916  1.56e-06   2.84     10.24       198.9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J0949.0+4038      7.960   0.459  1.97e-06   2.55     15.03       200.8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J0956.0+3936      8.036   1.081  1.08e-06   2.43      6.40        88.6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J0952.1+3932      8.483   3.111  1.44e-06   1.71      6.24        20.6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J1051.4+3942      8.955   0.700  2.41e-06   1.71     19.97        34.9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J1109.8+4406      9.221   2.915  8.68e-06   2.65      8.23       284.8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J0957.6+5523      9.540   0.041   0.00593   1.75     30.36       547.7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J1033.7+3708      9.701   9.287  1.14e-05   2.39      4.81       206.2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J0922.6+4454      9.967   8.408  1.49e-05   2.91     16.71       430.4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J0932.6+5306     10.000   1.089  5.27e-06   2.61    113.80       368.7  *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J0920.9+4441     10.315   0.245  1.67e-05   7.14      4.67       249.4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J1101.5+3904     10.713   1.821  8.05e-06   2.98     21.42       347.1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J0934.3+3926     10.766   2.387  7.68e-06   2.54      6.57       174.8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J1018.4+3540     10.774  16.696  4.36e-05   2.54     24.59       536.0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4FGL J1104.4+3812     11.740   1.891  0.000851   1.64     78.99       605.6  *</a:t>
            </a:r>
            <a:r>
              <a:rPr lang="en-US" sz="1000" dirty="0"/>
              <a:t>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4FGL J1138.4+4857     13.537  20.133  2.81e-05   2.73      4.18       223.6 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 err="1">
                <a:solidFill>
                  <a:srgbClr val="FF0000"/>
                </a:solidFill>
              </a:rPr>
              <a:t>isodiff</a:t>
            </a:r>
            <a:r>
              <a:rPr lang="en-US" sz="1000" dirty="0">
                <a:solidFill>
                  <a:srgbClr val="FF0000"/>
                </a:solidFill>
              </a:rPr>
              <a:t>                  ---   1.354    0.0698   2.24  10246.53     38897.7     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 err="1">
                <a:solidFill>
                  <a:srgbClr val="FF0000"/>
                </a:solidFill>
              </a:rPr>
              <a:t>galdiff</a:t>
            </a:r>
            <a:r>
              <a:rPr lang="en-US" sz="1000" dirty="0">
                <a:solidFill>
                  <a:srgbClr val="FF0000"/>
                </a:solidFill>
              </a:rPr>
              <a:t>                  ---   0.193     0.079   0.79    483.50     12750.8  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EE802-A84B-A04C-9F82-576848D38A6E}"/>
              </a:ext>
            </a:extLst>
          </p:cNvPr>
          <p:cNvSpPr txBox="1"/>
          <p:nvPr/>
        </p:nvSpPr>
        <p:spPr>
          <a:xfrm>
            <a:off x="3205199" y="80995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76B2E0-6499-6A48-B237-B30A0983F950}"/>
              </a:ext>
            </a:extLst>
          </p:cNvPr>
          <p:cNvSpPr txBox="1"/>
          <p:nvPr/>
        </p:nvSpPr>
        <p:spPr>
          <a:xfrm>
            <a:off x="7993747" y="61152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745330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9" y="0"/>
            <a:ext cx="4405009" cy="714645"/>
          </a:xfrm>
        </p:spPr>
        <p:txBody>
          <a:bodyPr/>
          <a:lstStyle/>
          <a:p>
            <a:r>
              <a:rPr lang="en-US" dirty="0"/>
              <a:t>Bin 1 day 90-270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D5566F6-E690-814C-A0C7-55A9C515BA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536" y="800497"/>
            <a:ext cx="3353859" cy="2515394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F04D576-F244-084B-8151-86668A8DE4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7536" y="3401742"/>
            <a:ext cx="4608343" cy="345625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3300E-DC35-B34D-A594-65C3E400A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309" y="800497"/>
            <a:ext cx="3353859" cy="2515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A3A9CE-4678-FE4E-8877-6AA3AC979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120" y="3315891"/>
            <a:ext cx="4608344" cy="34562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EFFBB0-DA8F-344F-A507-CBE0B7A5BC99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2F2A2-34E1-B149-8643-DDF6D0181E93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44414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2" y="0"/>
            <a:ext cx="3772711" cy="763284"/>
          </a:xfrm>
        </p:spPr>
        <p:txBody>
          <a:bodyPr>
            <a:normAutofit fontScale="90000"/>
          </a:bodyPr>
          <a:lstStyle/>
          <a:p>
            <a:r>
              <a:rPr lang="en-US" dirty="0"/>
              <a:t>Bin 1 day 90-270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77D2099-9A1D-AD4D-95A2-F7C9C91DDC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" y="630659"/>
            <a:ext cx="4114800" cy="3086100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3765E84-E578-844E-AF23-0057687914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844" y="3937979"/>
            <a:ext cx="3467911" cy="260093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1A0C1F-2658-7E4B-929E-FB4E9621B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824" y="630659"/>
            <a:ext cx="4114800" cy="308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5863FC-8EAD-2E41-AD5E-256996070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889" y="3795247"/>
            <a:ext cx="3467911" cy="26009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87EFC-AEF5-F54D-98A0-C2BAF3B68F83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19AF47-510E-0340-A6BB-0D2AA8DFA923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10847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33" y="-298067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TS per energy – Bin 1 day 90-270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6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321A80D-C0A5-DD44-9369-386033191B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571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B9910C-E70E-F544-97A5-2A3A4CA42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431571"/>
            <a:ext cx="5307873" cy="3505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7F032-B697-AD44-B575-5547C41057A1}"/>
              </a:ext>
            </a:extLst>
          </p:cNvPr>
          <p:cNvSpPr txBox="1"/>
          <p:nvPr/>
        </p:nvSpPr>
        <p:spPr>
          <a:xfrm>
            <a:off x="3205199" y="5331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5320C-531F-7F40-B62D-35A2D5B1B14E}"/>
              </a:ext>
            </a:extLst>
          </p:cNvPr>
          <p:cNvSpPr txBox="1"/>
          <p:nvPr/>
        </p:nvSpPr>
        <p:spPr>
          <a:xfrm>
            <a:off x="7993747" y="51332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813321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C1BCBE1-3A38-1643-8B20-D2376585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26257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Bin 1 day 90-270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A345C3-FF0D-D947-825B-0C2884E7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124" y="308219"/>
            <a:ext cx="4390291" cy="4351338"/>
          </a:xfrm>
        </p:spPr>
        <p:txBody>
          <a:bodyPr numCol="1">
            <a:noAutofit/>
          </a:bodyPr>
          <a:lstStyle/>
          <a:p>
            <a:r>
              <a:rPr lang="en-US" sz="900" dirty="0" err="1"/>
              <a:t>sourcename</a:t>
            </a:r>
            <a:r>
              <a:rPr lang="en-US" sz="900" dirty="0"/>
              <a:t>            offset    norm  </a:t>
            </a:r>
            <a:r>
              <a:rPr lang="en-US" sz="900" dirty="0" err="1"/>
              <a:t>eflux</a:t>
            </a:r>
            <a:r>
              <a:rPr lang="en-US" sz="900" dirty="0"/>
              <a:t>     index        </a:t>
            </a:r>
            <a:r>
              <a:rPr lang="en-US" sz="900" dirty="0" err="1"/>
              <a:t>ts</a:t>
            </a:r>
            <a:r>
              <a:rPr lang="en-US" sz="900" dirty="0"/>
              <a:t>       </a:t>
            </a:r>
            <a:r>
              <a:rPr lang="en-US" sz="900" dirty="0" err="1"/>
              <a:t>npred</a:t>
            </a:r>
            <a:r>
              <a:rPr lang="en-US" sz="900" dirty="0"/>
              <a:t> free</a:t>
            </a:r>
          </a:p>
          <a:p>
            <a:r>
              <a:rPr lang="en-US" sz="900" dirty="0"/>
              <a:t>--------------------------------------------------------------------------------</a:t>
            </a:r>
          </a:p>
          <a:p>
            <a:pPr>
              <a:buFont typeface="+mj-lt"/>
              <a:buAutoNum type="arabicPeriod"/>
            </a:pPr>
            <a:r>
              <a:rPr lang="en-US" sz="900" dirty="0">
                <a:solidFill>
                  <a:srgbClr val="C00000"/>
                </a:solidFill>
              </a:rPr>
              <a:t>SN2017egm              0.000   0.285     3e-06   1.91      9.93        30.1    *</a:t>
            </a:r>
          </a:p>
          <a:p>
            <a:pPr>
              <a:buFont typeface="+mj-lt"/>
              <a:buAutoNum type="arabicPeriod"/>
            </a:pPr>
            <a:r>
              <a:rPr lang="en-US" sz="900" dirty="0">
                <a:solidFill>
                  <a:srgbClr val="C00000"/>
                </a:solidFill>
              </a:rPr>
              <a:t>4FGL J1015.0+4926      3.055   0.545  6.21e-05   1.84    879.23       524.5    *</a:t>
            </a:r>
          </a:p>
          <a:p>
            <a:pPr>
              <a:buFont typeface="+mj-lt"/>
              <a:buAutoNum type="arabicPeriod"/>
            </a:pPr>
            <a:r>
              <a:rPr lang="en-US" sz="900" dirty="0">
                <a:solidFill>
                  <a:srgbClr val="C00000"/>
                </a:solidFill>
              </a:rPr>
              <a:t>4FGL J0959.6+4606      3.374   2.525  1.62e-06   2.75      2.76        69.1    *</a:t>
            </a:r>
          </a:p>
          <a:p>
            <a:pPr>
              <a:buFont typeface="+mj-lt"/>
              <a:buAutoNum type="arabicPeriod"/>
            </a:pPr>
            <a:r>
              <a:rPr lang="en-US" sz="900" dirty="0">
                <a:solidFill>
                  <a:srgbClr val="C00000"/>
                </a:solidFill>
              </a:rPr>
              <a:t>4FGL J0958.0+4728      3.732   0.777  2.42e-06  10.57     13.76        99.5    *</a:t>
            </a:r>
          </a:p>
          <a:p>
            <a:pPr>
              <a:buFont typeface="+mj-lt"/>
              <a:buAutoNum type="arabicPeriod"/>
            </a:pPr>
            <a:r>
              <a:rPr lang="en-US" sz="900" dirty="0">
                <a:solidFill>
                  <a:srgbClr val="C00000"/>
                </a:solidFill>
              </a:rPr>
              <a:t>4FGL J1012.7+4228      4.128   2.255  3.67e-06   1.94      8.76        38.6    *</a:t>
            </a:r>
          </a:p>
          <a:p>
            <a:pPr>
              <a:buFont typeface="+mj-lt"/>
              <a:buAutoNum type="arabicPeriod"/>
            </a:pPr>
            <a:r>
              <a:rPr lang="en-US" sz="900" dirty="0">
                <a:solidFill>
                  <a:srgbClr val="C00000"/>
                </a:solidFill>
              </a:rPr>
              <a:t>4FGL J1031.3+5053      4.871   0.856   1.2e-05   1.69     52.64        53.6    *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4FGL J0954.2+4913      5.008   0.236  1.83e-06   1.59      5.33         5.3     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4FGL J0950.2+4553      5.022   0.772  3.32e-06   1.99     17.66        41.7     </a:t>
            </a:r>
          </a:p>
          <a:p>
            <a:pPr>
              <a:buFont typeface="+mj-lt"/>
              <a:buAutoNum type="arabicPeriod"/>
            </a:pPr>
            <a:r>
              <a:rPr lang="en-US" sz="900" dirty="0">
                <a:solidFill>
                  <a:srgbClr val="C00000"/>
                </a:solidFill>
              </a:rPr>
              <a:t>4FGL J1033.1+4115      5.772   0.194  5.52e-06   2.60     33.31       182.4    *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4FGL J1053.7+4930      6.542   0.595  3.83e-06   1.94     18.82        38.7     </a:t>
            </a:r>
          </a:p>
          <a:p>
            <a:pPr>
              <a:buFont typeface="+mj-lt"/>
              <a:buAutoNum type="arabicPeriod"/>
            </a:pPr>
            <a:r>
              <a:rPr lang="en-US" sz="900" dirty="0">
                <a:solidFill>
                  <a:srgbClr val="C00000"/>
                </a:solidFill>
              </a:rPr>
              <a:t>4FGL J1023.1+3949      6.672   0.590   6.2e-06   2.82     45.52       167.5    *</a:t>
            </a:r>
          </a:p>
          <a:p>
            <a:pPr>
              <a:buFont typeface="+mj-lt"/>
              <a:buAutoNum type="arabicPeriod"/>
            </a:pPr>
            <a:r>
              <a:rPr lang="en-US" sz="900" dirty="0">
                <a:solidFill>
                  <a:srgbClr val="C00000"/>
                </a:solidFill>
              </a:rPr>
              <a:t>4FGL J0945.2+5200      7.821   8.035  7.11e-06   2.54     47.74       209.3    *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4FGL J0937.1+5008      7.876   0.359  1.94e-06   2.42      4.04        46.1     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4FGL J0956.0+3936      8.036   1.702   1.7e-06   2.43      4.86        37.7     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4FGL J1109.8+4406      9.221   3.459  9.91e-06   2.98      6.47       115.6     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4FGL J0957.6+5523      9.540   2.850  9.33e-05   2.12     20.59       198.3     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4FGL J0922.6+4454      9.967   9.453  1.68e-05   2.91      6.11       131.0     </a:t>
            </a:r>
          </a:p>
          <a:p>
            <a:pPr>
              <a:buFont typeface="+mj-lt"/>
              <a:buAutoNum type="arabicPeriod"/>
            </a:pPr>
            <a:r>
              <a:rPr lang="en-US" sz="900" dirty="0">
                <a:solidFill>
                  <a:srgbClr val="C00000"/>
                </a:solidFill>
              </a:rPr>
              <a:t>4FGL J0932.6+5306     10.000   3.300   1.5e-05   2.37    183.84       222.8    *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4FGL J0920.9+4441     10.315   2.853  7.49e-05   2.61      9.86       163.4     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4FGL J1101.5+3904     10.713   1.543  6.82e-06   2.98      4.13        75.1     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4FGL J1018.4+3540     10.774  20.912  5.45e-05   2.54     10.56       178.3     </a:t>
            </a:r>
          </a:p>
          <a:p>
            <a:pPr>
              <a:buFont typeface="+mj-lt"/>
              <a:buAutoNum type="arabicPeriod"/>
            </a:pPr>
            <a:r>
              <a:rPr lang="en-US" sz="900" dirty="0">
                <a:solidFill>
                  <a:srgbClr val="C00000"/>
                </a:solidFill>
              </a:rPr>
              <a:t>4FGL J1104.4+3812     11.740   1.800  0.000107   8.28     34.87       142.9    *</a:t>
            </a:r>
          </a:p>
          <a:p>
            <a:pPr>
              <a:buFont typeface="+mj-lt"/>
              <a:buAutoNum type="arabicPeriod"/>
            </a:pPr>
            <a:r>
              <a:rPr lang="en-US" sz="900" dirty="0" err="1">
                <a:solidFill>
                  <a:srgbClr val="C00000"/>
                </a:solidFill>
              </a:rPr>
              <a:t>isodiff</a:t>
            </a:r>
            <a:r>
              <a:rPr lang="en-US" sz="900" dirty="0">
                <a:solidFill>
                  <a:srgbClr val="C00000"/>
                </a:solidFill>
              </a:rPr>
              <a:t>                  ---   1.368    0.0705   2.24   2816.57     10104.4    *</a:t>
            </a:r>
          </a:p>
          <a:p>
            <a:pPr>
              <a:buFont typeface="+mj-lt"/>
              <a:buAutoNum type="arabicPeriod"/>
            </a:pPr>
            <a:r>
              <a:rPr lang="en-US" sz="900" dirty="0" err="1">
                <a:solidFill>
                  <a:srgbClr val="C00000"/>
                </a:solidFill>
              </a:rPr>
              <a:t>galdiff</a:t>
            </a:r>
            <a:r>
              <a:rPr lang="en-US" sz="900" dirty="0">
                <a:solidFill>
                  <a:srgbClr val="C00000"/>
                </a:solidFill>
              </a:rPr>
              <a:t>                  ---   0.113    0.0587   1.00    124.37      2833.0    *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BB06C-A34B-4546-8E1F-0AC1ADF6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F137D-53E0-514D-B8D8-17A0F0B0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E59FA-96ED-194E-B9DF-7A4B4447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7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D7052-18DB-4E48-A2C3-F43E0E4C9B52}"/>
              </a:ext>
            </a:extLst>
          </p:cNvPr>
          <p:cNvSpPr/>
          <p:nvPr/>
        </p:nvSpPr>
        <p:spPr>
          <a:xfrm>
            <a:off x="6564924" y="308219"/>
            <a:ext cx="6096000" cy="52645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 err="1"/>
              <a:t>sourcename</a:t>
            </a:r>
            <a:r>
              <a:rPr lang="en-US" sz="900" dirty="0"/>
              <a:t>            offset    norm  </a:t>
            </a:r>
            <a:r>
              <a:rPr lang="en-US" sz="900" dirty="0" err="1"/>
              <a:t>eflux</a:t>
            </a:r>
            <a:r>
              <a:rPr lang="en-US" sz="900" dirty="0"/>
              <a:t>     index        </a:t>
            </a:r>
            <a:r>
              <a:rPr lang="en-US" sz="900" dirty="0" err="1"/>
              <a:t>ts</a:t>
            </a:r>
            <a:r>
              <a:rPr lang="en-US" sz="900" dirty="0"/>
              <a:t>       </a:t>
            </a:r>
            <a:r>
              <a:rPr lang="en-US" sz="900" dirty="0" err="1"/>
              <a:t>npred</a:t>
            </a:r>
            <a:r>
              <a:rPr lang="en-US" sz="900" dirty="0"/>
              <a:t> free</a:t>
            </a:r>
          </a:p>
          <a:p>
            <a:pPr>
              <a:lnSpc>
                <a:spcPct val="150000"/>
              </a:lnSpc>
            </a:pPr>
            <a:r>
              <a:rPr lang="en-US" sz="900" dirty="0"/>
              <a:t>--------------------------------------------------------------------------------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SN2017egm              0.000   0.271  3.05e-06   1.88      9.60        28.0 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J1015.0+4926      3.055   0.545   6.6e-05   1.83    904.40       527.4 *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J0959.6+4606      3.374   2.447  1.56e-06   2.71      2.99        65.0  *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J0958.0+4728      3.732   0.557  2.41e-06  11.52     14.34        99.9*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J1012.7+4228      4.128   2.245  3.55e-06   1.97      8.88        41.9  *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J1031.3+5053      4.871   0.840  1.22e-05   1.68     52.15        51.4  *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/>
              <a:t>4FGL J0954.2+4913      5.008   0.238  1.85e-06   1.59      5.39         5.4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/>
              <a:t>4FGL J0950.2+4553      5.022   0.780  3.36e-06   1.99     17.80        42.1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J1033.1+4115      5.772   0.199  5.76e-06   2.64     37.03       196.5 *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/>
              <a:t>4FGL J1053.7+4930      6.542   0.522  3.36e-06   1.94     14.93        33.9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J1023.1+3949      6.672   0.559  5.92e-06   2.77     43.58       157.4 *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J0945.2+5200      7.821   7.981  7.05e-06   2.54     49.51       208.2 *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/>
              <a:t>4FGL J0937.1+5008      7.876   0.380  2.06e-06   2.42      4.46        48.9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/>
              <a:t>4FGL J1109.8+4406      9.221   3.615  1.04e-05   2.98      7.06       120.6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/>
              <a:t>4FGL J0957.6+5523      9.540   2.841  9.31e-05   2.12     20.53       197.8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/>
              <a:t>4FGL J0922.6+4454      9.967   9.187  1.63e-05   2.91      5.80       127.2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J0932.6+5306     10.000   3.243  1.48e-05   2.36    184.50       216.3 *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/>
              <a:t>4FGL J0920.9+4441     10.315   2.759  7.25e-05   2.61      9.23       157.9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/>
              <a:t>4FGL J1101.5+3904     10.713   1.587  7.01e-06   2.98      4.34        77.0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/>
              <a:t>4FGL J1018.4+3540     10.774  20.341  5.31e-05   2.54      9.86       173.2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J1104.4+3812     11.740   1.270  9.16e-05   8.31     33.65       141.8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 err="1">
                <a:solidFill>
                  <a:srgbClr val="FF0000"/>
                </a:solidFill>
              </a:rPr>
              <a:t>isodiff</a:t>
            </a:r>
            <a:r>
              <a:rPr lang="en-US" sz="900" dirty="0">
                <a:solidFill>
                  <a:srgbClr val="FF0000"/>
                </a:solidFill>
              </a:rPr>
              <a:t>                  ---   1.387    0.0715   2.24   4021.31     10240.8  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900" dirty="0" err="1">
                <a:solidFill>
                  <a:srgbClr val="FF0000"/>
                </a:solidFill>
              </a:rPr>
              <a:t>galdiff</a:t>
            </a:r>
            <a:r>
              <a:rPr lang="en-US" sz="900" dirty="0">
                <a:solidFill>
                  <a:srgbClr val="FF0000"/>
                </a:solidFill>
              </a:rPr>
              <a:t>                  ---   0.110    0.0571   1.00    136.04      2753.5     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6B709-BA94-9C4E-86FB-9CE664664CB9}"/>
              </a:ext>
            </a:extLst>
          </p:cNvPr>
          <p:cNvSpPr txBox="1"/>
          <p:nvPr/>
        </p:nvSpPr>
        <p:spPr>
          <a:xfrm>
            <a:off x="3057859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A3CB69-FECB-7547-9275-09FC6FBA4010}"/>
              </a:ext>
            </a:extLst>
          </p:cNvPr>
          <p:cNvSpPr txBox="1"/>
          <p:nvPr/>
        </p:nvSpPr>
        <p:spPr>
          <a:xfrm>
            <a:off x="7846407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663116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2 day 270-450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49A9-DB36-2041-A0B4-A1265A63C0A4}" type="datetime1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56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3178"/>
            <a:ext cx="7440038" cy="889743"/>
          </a:xfrm>
        </p:spPr>
        <p:txBody>
          <a:bodyPr>
            <a:normAutofit/>
          </a:bodyPr>
          <a:lstStyle/>
          <a:p>
            <a:r>
              <a:rPr lang="en-US" sz="3200" dirty="0"/>
              <a:t>Fit results Bin 2 day 270-450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29273" y="880690"/>
            <a:ext cx="3685162" cy="252919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SN2017egm (0.61)</a:t>
            </a:r>
          </a:p>
          <a:p>
            <a:pPr lvl="1"/>
            <a:r>
              <a:rPr lang="en-US" dirty="0" err="1"/>
              <a:t>Prefactor</a:t>
            </a:r>
            <a:r>
              <a:rPr lang="en-US" dirty="0"/>
              <a:t> 0.0654 +/- 0.102</a:t>
            </a:r>
          </a:p>
          <a:p>
            <a:pPr lvl="1"/>
            <a:r>
              <a:rPr lang="en-US" dirty="0"/>
              <a:t>Index  1.78 +/- 0.63</a:t>
            </a:r>
          </a:p>
          <a:p>
            <a:r>
              <a:rPr lang="en-US" dirty="0" err="1"/>
              <a:t>galdiff</a:t>
            </a:r>
            <a:endParaRPr lang="en-US" dirty="0"/>
          </a:p>
          <a:p>
            <a:pPr lvl="1"/>
            <a:r>
              <a:rPr lang="en-US" dirty="0" err="1"/>
              <a:t>Prefactor</a:t>
            </a:r>
            <a:r>
              <a:rPr lang="en-US" dirty="0"/>
              <a:t> 0.129 +/- 0.0179</a:t>
            </a:r>
          </a:p>
          <a:p>
            <a:pPr lvl="1"/>
            <a:r>
              <a:rPr lang="en-US" dirty="0"/>
              <a:t>Index 0.999 +/- 0.0209</a:t>
            </a:r>
          </a:p>
          <a:p>
            <a:r>
              <a:rPr lang="en-US" dirty="0" err="1"/>
              <a:t>isodiff</a:t>
            </a:r>
            <a:endParaRPr lang="en-US" dirty="0"/>
          </a:p>
          <a:p>
            <a:pPr lvl="1"/>
            <a:r>
              <a:rPr lang="en-US" dirty="0"/>
              <a:t>Normalization 1.39 +/- 0.0491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A3DB-D610-924C-9C58-35C6990B9043}" type="datetime1">
              <a:rPr lang="en-US" smtClean="0"/>
              <a:t>7/2/20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9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8C30042-0DB4-D94F-AC7E-C12030412D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5604" y="3194067"/>
            <a:ext cx="4216377" cy="3162283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EC886C5-80DA-DB4C-B3EC-D34A85B57115}"/>
              </a:ext>
            </a:extLst>
          </p:cNvPr>
          <p:cNvSpPr txBox="1">
            <a:spLocks/>
          </p:cNvSpPr>
          <p:nvPr/>
        </p:nvSpPr>
        <p:spPr>
          <a:xfrm>
            <a:off x="222115" y="920885"/>
            <a:ext cx="3685162" cy="2529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SN2017egm (0.57)</a:t>
            </a:r>
          </a:p>
          <a:p>
            <a:pPr lvl="1"/>
            <a:r>
              <a:rPr lang="en-US"/>
              <a:t>Prefactor 0.0643 +/- 0.106     </a:t>
            </a:r>
          </a:p>
          <a:p>
            <a:pPr lvl="1"/>
            <a:r>
              <a:rPr lang="en-US"/>
              <a:t>Index  1.79 +/- 0.672</a:t>
            </a:r>
          </a:p>
          <a:p>
            <a:r>
              <a:rPr lang="en-US"/>
              <a:t>galdiff</a:t>
            </a:r>
          </a:p>
          <a:p>
            <a:pPr lvl="1"/>
            <a:r>
              <a:rPr lang="en-US"/>
              <a:t>Prefactor 0.117 +/-  0.0138 </a:t>
            </a:r>
          </a:p>
          <a:p>
            <a:pPr lvl="1"/>
            <a:r>
              <a:rPr lang="en-US"/>
              <a:t>Index 1 +/- 0.00235</a:t>
            </a:r>
          </a:p>
          <a:p>
            <a:r>
              <a:rPr lang="en-US"/>
              <a:t>isodiff</a:t>
            </a:r>
          </a:p>
          <a:p>
            <a:pPr lvl="1"/>
            <a:r>
              <a:rPr lang="en-US"/>
              <a:t>Normalization 1.41 +/- 0.0427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BB3B36-4C2A-4A4F-87A6-33227B899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70" y="3159229"/>
            <a:ext cx="4216377" cy="31622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DCB12B-BB0A-C748-B266-DF32A95EAEB8}"/>
              </a:ext>
            </a:extLst>
          </p:cNvPr>
          <p:cNvSpPr txBox="1"/>
          <p:nvPr/>
        </p:nvSpPr>
        <p:spPr>
          <a:xfrm>
            <a:off x="2534318" y="575603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2869AD-56E2-B54D-AD44-60F0DFAED141}"/>
              </a:ext>
            </a:extLst>
          </p:cNvPr>
          <p:cNvSpPr txBox="1"/>
          <p:nvPr/>
        </p:nvSpPr>
        <p:spPr>
          <a:xfrm>
            <a:off x="7322866" y="555760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076360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beiro_Template" id="{1517C1AC-F751-594C-9249-2AF5A617FC6D}" vid="{1A3B04BC-2A99-D543-BA0E-40BF8D186D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21321</TotalTime>
  <Words>2931</Words>
  <Application>Microsoft Macintosh PowerPoint</Application>
  <PresentationFormat>Widescreen</PresentationFormat>
  <Paragraphs>537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SN2017egm</vt:lpstr>
      <vt:lpstr>Bin 1 day 90-270</vt:lpstr>
      <vt:lpstr>Fit results Bin 1</vt:lpstr>
      <vt:lpstr>Bin 1 day 90-270</vt:lpstr>
      <vt:lpstr>Bin 1 day 90-270</vt:lpstr>
      <vt:lpstr>TS per energy – Bin 1 day 90-270</vt:lpstr>
      <vt:lpstr>Bin 1 day 90-270</vt:lpstr>
      <vt:lpstr>Bin 2 day 270-450</vt:lpstr>
      <vt:lpstr>Fit results Bin 2 day 270-450</vt:lpstr>
      <vt:lpstr>Bin 2 day 270-450</vt:lpstr>
      <vt:lpstr>Bin 2 day 270-450</vt:lpstr>
      <vt:lpstr>TS per energy – Bin 2 day 270-450</vt:lpstr>
      <vt:lpstr>PowerPoint Presentation</vt:lpstr>
      <vt:lpstr>Bin 3 day 450-630</vt:lpstr>
      <vt:lpstr>Fit results Bin 3 day 450-630</vt:lpstr>
      <vt:lpstr>Bin 3 day 450-630</vt:lpstr>
      <vt:lpstr>Bin 3 day 450-630</vt:lpstr>
      <vt:lpstr>TS per energy – Bin 3 day 450-630</vt:lpstr>
      <vt:lpstr>PowerPoint Presentation</vt:lpstr>
      <vt:lpstr>Bin 4 day 630-810</vt:lpstr>
      <vt:lpstr>Fit results Bin 4 day 630-810</vt:lpstr>
      <vt:lpstr>Bin 4 day 630-810</vt:lpstr>
      <vt:lpstr>Bin 4 day 630-810</vt:lpstr>
      <vt:lpstr>TS per energy – Bin 4 day 630-810</vt:lpstr>
      <vt:lpstr>PowerPoint Presentation</vt:lpstr>
      <vt:lpstr>2.5 years</vt:lpstr>
      <vt:lpstr>Fit results 2.5yrs</vt:lpstr>
      <vt:lpstr>2.5yrs</vt:lpstr>
      <vt:lpstr>2.5yrs</vt:lpstr>
      <vt:lpstr>TS per energy – 2.5yrs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Meeting</dc:title>
  <dc:creator>dr2792@columbia.edu Ribeiro</dc:creator>
  <cp:lastModifiedBy>Microsoft Office User</cp:lastModifiedBy>
  <cp:revision>99</cp:revision>
  <cp:lastPrinted>2020-04-22T18:12:09Z</cp:lastPrinted>
  <dcterms:created xsi:type="dcterms:W3CDTF">2020-04-21T22:27:23Z</dcterms:created>
  <dcterms:modified xsi:type="dcterms:W3CDTF">2020-07-02T14:43:11Z</dcterms:modified>
</cp:coreProperties>
</file>