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notesMasterIdLst>
    <p:notesMasterId r:id="rId45"/>
  </p:notesMasterIdLst>
  <p:sldIdLst>
    <p:sldId id="256" r:id="rId2"/>
    <p:sldId id="273" r:id="rId3"/>
    <p:sldId id="266" r:id="rId4"/>
    <p:sldId id="267" r:id="rId5"/>
    <p:sldId id="268" r:id="rId6"/>
    <p:sldId id="285" r:id="rId7"/>
    <p:sldId id="269" r:id="rId8"/>
    <p:sldId id="272" r:id="rId9"/>
    <p:sldId id="259" r:id="rId10"/>
    <p:sldId id="262" r:id="rId11"/>
    <p:sldId id="263" r:id="rId12"/>
    <p:sldId id="264" r:id="rId13"/>
    <p:sldId id="298" r:id="rId14"/>
    <p:sldId id="286" r:id="rId15"/>
    <p:sldId id="287" r:id="rId16"/>
    <p:sldId id="288" r:id="rId17"/>
    <p:sldId id="289" r:id="rId18"/>
    <p:sldId id="290" r:id="rId19"/>
    <p:sldId id="291" r:id="rId20"/>
    <p:sldId id="271" r:id="rId21"/>
    <p:sldId id="274" r:id="rId22"/>
    <p:sldId id="275" r:id="rId23"/>
    <p:sldId id="276" r:id="rId24"/>
    <p:sldId id="277" r:id="rId25"/>
    <p:sldId id="278" r:id="rId26"/>
    <p:sldId id="292" r:id="rId27"/>
    <p:sldId id="293" r:id="rId28"/>
    <p:sldId id="294" r:id="rId29"/>
    <p:sldId id="295" r:id="rId30"/>
    <p:sldId id="297" r:id="rId31"/>
    <p:sldId id="296" r:id="rId32"/>
    <p:sldId id="279" r:id="rId33"/>
    <p:sldId id="280" r:id="rId34"/>
    <p:sldId id="281" r:id="rId35"/>
    <p:sldId id="282" r:id="rId36"/>
    <p:sldId id="284" r:id="rId37"/>
    <p:sldId id="283" r:id="rId38"/>
    <p:sldId id="299" r:id="rId39"/>
    <p:sldId id="300" r:id="rId40"/>
    <p:sldId id="301" r:id="rId41"/>
    <p:sldId id="302" r:id="rId42"/>
    <p:sldId id="304" r:id="rId43"/>
    <p:sldId id="30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79"/>
    <p:restoredTop sz="91887"/>
  </p:normalViewPr>
  <p:slideViewPr>
    <p:cSldViewPr snapToGrid="0" snapToObjects="1">
      <p:cViewPr>
        <p:scale>
          <a:sx n="100" d="100"/>
          <a:sy n="100" d="100"/>
        </p:scale>
        <p:origin x="712" y="624"/>
      </p:cViewPr>
      <p:guideLst/>
    </p:cSldViewPr>
  </p:slideViewPr>
  <p:outlineViewPr>
    <p:cViewPr>
      <p:scale>
        <a:sx n="33" d="100"/>
        <a:sy n="33" d="100"/>
      </p:scale>
      <p:origin x="0" y="-4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081AD-3831-0042-938C-7BA1B22F71B7}" type="datetimeFigureOut">
              <a:rPr lang="en-US" smtClean="0"/>
              <a:t>6/24/20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52A64-A6F6-8B44-ADC8-C1C50A87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08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97F60-3E9C-D842-90FD-E96186A8B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9B87A-54F2-1C49-8FC7-756CD5EDB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BBA70-DA86-9949-A74C-71F04A6C1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D3649-8AB1-AB43-9F50-0DC611AA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36CE2-DB59-504A-87A2-AB526DB14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2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F7AE-BE8B-DF4E-934D-C42C9DC96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8F8A3-786B-B240-911A-30D54ACAB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6E66A-43E0-6048-87AE-AF2BB2976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296CD-31E4-CE45-A85B-23535714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8BBA2-D949-D142-B697-BBDCDED3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ECE91-74AA-684D-9980-4259B803C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60EA4-DAF4-AA41-925E-8A0AAD1B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A0134-8EA3-5C49-B2B6-F566E6C31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1E5A5-3831-A740-852A-EC2500AB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0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35200-BE76-B241-BD76-FD860549C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B6365-EF2C-8C4E-8494-45CFF76BB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AD23E-F958-CC4B-BFD5-313A894B0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4D632-B259-BD4A-B3F6-F1415827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56D85-C79F-7D48-B72C-7F424C60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6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2528-F5D9-8C46-A4EA-E16589E3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B3057-A1A5-9449-85B0-B2882492C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FC6E-E980-DA49-AC66-DCD091A8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E6D3D-208F-624C-9890-EF1E053E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CDC75-6977-A04F-9A0F-EA9156EE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1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7D8A6-2DA2-BC46-951F-302AC976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8591E-9170-2B4E-A9B2-1C047802E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AFD19-0B26-1442-9DE8-18CC2BA26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6597D-5685-6745-AFA6-95A0F84F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0B8CA8-C7D0-DC4B-AC55-5BF87597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76D80-1433-D748-A1BB-D9055529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6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F8CFA-7CA9-D044-8B34-3C58DC8F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A0850-D5FB-1142-A852-4BF8E1C63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3B05C-1AA0-D746-A6C3-F1414E75E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FA354-C32E-7844-9C0E-FC3D2936C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05E49-1061-5142-94D3-363F7D69B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8392E-B410-8142-848B-D3CA1A77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5596-C1CF-C644-82E1-6866B761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FDCC0E-E60D-9047-AEAE-5F06ADAF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3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B8BC-5BE3-0642-A928-9B075E4F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1FEE3-FC41-8840-9263-4F9DC7E7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72903-D11E-4C4F-9729-370FB5A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648A-85F9-B34D-B8BB-16002915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2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CBA43-6EF6-F041-8A1A-E78CFFE85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58EEE8-D6FD-3F42-A57F-133B4F18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8143C-0FFF-3148-8B4F-B9F1C7687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4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2EA1A-D8CA-7D4F-87EB-DC8CA3335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B45D1-8A79-BE47-864D-891EC60EA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9B423-6182-814D-9ECE-B8BE04B25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EC582-140D-A949-A2A0-556E397E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A12A-02B2-0A48-BC61-61D24221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259A7-5998-F144-862E-DB6C6A3B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9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0E8AE-1AA3-824B-AD9E-8DFC81D17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836D4-DA64-754C-9007-BD982D76C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D513F-2E8C-0C4F-8317-41C4A1052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496B5-1A98-F24E-9733-9E29C476E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5EC15-A7CA-FF4C-B2F6-7A3BAF95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AA690-A084-454E-8DA7-7E603A85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6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953339-7DD6-7F40-B24A-6B662952C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4D163-93CC-E94D-AA12-C971E75C7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A010-3926-A74F-8FF4-5E3FA0F37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4BB74-238F-1040-8150-A9B0CB059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42C4-30E9-BD4D-9E0B-3137B44DF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ED32-5C7C-8B4C-917D-21FED3FDD0F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F8C66D-6815-7342-907E-3BFA9640B1B3}"/>
              </a:ext>
            </a:extLst>
          </p:cNvPr>
          <p:cNvCxnSpPr>
            <a:cxnSpLocks/>
            <a:stCxn id="5" idx="0"/>
          </p:cNvCxnSpPr>
          <p:nvPr userDrawn="1"/>
        </p:nvCxnSpPr>
        <p:spPr>
          <a:xfrm flipV="1">
            <a:off x="6096000" y="6353702"/>
            <a:ext cx="6096000" cy="2648"/>
          </a:xfrm>
          <a:prstGeom prst="line">
            <a:avLst/>
          </a:prstGeom>
          <a:ln w="19050">
            <a:solidFill>
              <a:srgbClr val="002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E38ADE-BE1C-D148-A508-EBCE4340E0A7}"/>
              </a:ext>
            </a:extLst>
          </p:cNvPr>
          <p:cNvCxnSpPr>
            <a:cxnSpLocks/>
          </p:cNvCxnSpPr>
          <p:nvPr userDrawn="1"/>
        </p:nvCxnSpPr>
        <p:spPr>
          <a:xfrm>
            <a:off x="2173971" y="6292271"/>
            <a:ext cx="10018029" cy="0"/>
          </a:xfrm>
          <a:prstGeom prst="line">
            <a:avLst/>
          </a:prstGeom>
          <a:ln w="31750">
            <a:solidFill>
              <a:srgbClr val="002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74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tiff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tiff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tiff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tiff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tiff"/><Relationship Id="rId4" Type="http://schemas.openxmlformats.org/officeDocument/2006/relationships/image" Target="../media/image81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D2E67-2E8B-704B-AFDB-7BC7FBAC6A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SN2015bn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0488A7-6EF9-B54E-A607-9551022D82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Full analysis outputs comparison</a:t>
            </a:r>
          </a:p>
          <a:p>
            <a:r>
              <a:rPr lang="en-US" dirty="0" err="1"/>
              <a:t>Deivid</a:t>
            </a:r>
            <a:r>
              <a:rPr lang="en-US" dirty="0"/>
              <a:t> Ribeiro and </a:t>
            </a:r>
            <a:r>
              <a:rPr lang="en-US" dirty="0" err="1"/>
              <a:t>Pazit</a:t>
            </a:r>
            <a:r>
              <a:rPr lang="en-US" dirty="0"/>
              <a:t> Rabinowitz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8C620-342C-D64D-80B9-7F9D7C282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78C25-9218-394D-BCF8-92730F9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76535-36CC-AA45-B580-B7EDF622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253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C660-EB79-9944-B126-907560C03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913"/>
            <a:ext cx="10515600" cy="617369"/>
          </a:xfrm>
        </p:spPr>
        <p:txBody>
          <a:bodyPr>
            <a:normAutofit/>
          </a:bodyPr>
          <a:lstStyle/>
          <a:p>
            <a:r>
              <a:rPr lang="en-US" sz="3200" dirty="0"/>
              <a:t>Bin 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BD5C6-1018-744F-A02A-D5636A05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6E996-0CDE-8547-B4DF-564A70A1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C215B-2645-9544-98EB-0F0619A1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10</a:t>
            </a:fld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37209B5-EA46-EF42-BECE-F199A23111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6626" y="91585"/>
            <a:ext cx="3731290" cy="2798467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871A5CEA-646B-CA4E-841F-27E378F608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7838" y="2934128"/>
            <a:ext cx="4956727" cy="371754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84928B-0FB0-3044-894A-6E13EE605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774" y="86004"/>
            <a:ext cx="36576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BF8F05-7A92-494C-A4AA-05F2CADF9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437" y="2890052"/>
            <a:ext cx="5015496" cy="37616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536361-0A17-C541-8A2A-8DE09B277FE0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80E557-D736-6A41-AF67-2298F8E0F6A2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751417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DC087-60B8-B847-9EA5-B9385E129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108B5-41AF-9A44-AD8A-90A69DA25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92DE3-79BE-EB47-B1AC-BB5118B8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11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3A21E51-55AC-E349-BD1E-186F42265A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0860" y="0"/>
            <a:ext cx="4523361" cy="3392521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A79265B-A941-8346-A00F-F5E139855B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37340" y="3581198"/>
            <a:ext cx="3920460" cy="2940345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7D58AB8-04EC-E649-9E2A-D1D75E3F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17369"/>
          </a:xfrm>
        </p:spPr>
        <p:txBody>
          <a:bodyPr>
            <a:normAutofit/>
          </a:bodyPr>
          <a:lstStyle/>
          <a:p>
            <a:r>
              <a:rPr lang="en-US" sz="3200" dirty="0"/>
              <a:t>Bin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D2512F-E1FA-E048-8DCB-E6F5A5FF7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781" y="0"/>
            <a:ext cx="4523360" cy="3392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F67AAF-770A-9D41-BF9B-16B17AD9C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1" y="3581199"/>
            <a:ext cx="3920459" cy="29403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847904-E354-0E43-BBA4-CEA2CD606E61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FEDA7D-F340-A642-8BC1-77DE08F8AD3E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3599410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F1E11-60F9-D34A-B40D-90FD1FDD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39547"/>
          </a:xfrm>
        </p:spPr>
        <p:txBody>
          <a:bodyPr>
            <a:normAutofit/>
          </a:bodyPr>
          <a:lstStyle/>
          <a:p>
            <a:r>
              <a:rPr lang="en-US" sz="3200" dirty="0"/>
              <a:t>TS per energy – Bin 2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2826B-6D1E-D740-BAEA-3512FBD62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93D50-3D8D-5B40-B387-ABC600A3C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34897-9214-5F49-9962-9EFBA80A0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12</a:t>
            </a:fld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CADD538-54FE-9F41-9AD0-571D514DB8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578065"/>
            <a:ext cx="5334000" cy="3505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3BE0B1-75C8-8D4E-9E53-E2F0D6D95325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B76D83-2CA1-404C-A095-C04801010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578065"/>
            <a:ext cx="5334000" cy="3505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999E50-9433-3D47-A63A-104ADBACF821}"/>
              </a:ext>
            </a:extLst>
          </p:cNvPr>
          <p:cNvSpPr txBox="1"/>
          <p:nvPr/>
        </p:nvSpPr>
        <p:spPr>
          <a:xfrm>
            <a:off x="3216286" y="5448276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6CC0E-70AE-0B4B-9E3C-48076338F087}"/>
              </a:ext>
            </a:extLst>
          </p:cNvPr>
          <p:cNvSpPr txBox="1"/>
          <p:nvPr/>
        </p:nvSpPr>
        <p:spPr>
          <a:xfrm>
            <a:off x="8004834" y="542843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49499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2099C9B-20CE-9045-9F63-BC4723490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-115999"/>
            <a:ext cx="10515600" cy="666007"/>
          </a:xfrm>
        </p:spPr>
        <p:txBody>
          <a:bodyPr>
            <a:normAutofit/>
          </a:bodyPr>
          <a:lstStyle/>
          <a:p>
            <a:r>
              <a:rPr lang="en-US" sz="3200" dirty="0"/>
              <a:t>Bin 2 - Sources in the fit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23D423-B436-5B41-87A4-7397C4234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4832"/>
            <a:ext cx="5124893" cy="5510956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US" sz="1100" dirty="0" err="1"/>
              <a:t>sourcename</a:t>
            </a:r>
            <a:r>
              <a:rPr lang="en-US" sz="1100" dirty="0"/>
              <a:t>            offset    norm  </a:t>
            </a:r>
            <a:r>
              <a:rPr lang="en-US" sz="1100" dirty="0" err="1"/>
              <a:t>eflux</a:t>
            </a:r>
            <a:r>
              <a:rPr lang="en-US" sz="1100" dirty="0"/>
              <a:t>     index        </a:t>
            </a:r>
            <a:r>
              <a:rPr lang="en-US" sz="1100" dirty="0" err="1"/>
              <a:t>ts</a:t>
            </a:r>
            <a:r>
              <a:rPr lang="en-US" sz="1100" dirty="0"/>
              <a:t>       </a:t>
            </a:r>
            <a:r>
              <a:rPr lang="en-US" sz="1100" dirty="0" err="1"/>
              <a:t>npred</a:t>
            </a:r>
            <a:r>
              <a:rPr lang="en-US" sz="1100" dirty="0"/>
              <a:t> free</a:t>
            </a:r>
          </a:p>
          <a:p>
            <a:pPr marL="0" indent="0">
              <a:buNone/>
            </a:pPr>
            <a:r>
              <a:rPr lang="en-US" sz="1100" dirty="0"/>
              <a:t>--------------------------------------------------------------------------------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SN2015bn               0.000   0.011  2.73e-06   4.84     15.79       286.8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J1132.7+0034      0.273   1.552   1.7e-05   1.95    109.59       163.5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J1142.8+0120      2.373   1.254  3.61e-06   3.03     22.53        76.1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J1121.3-0011      3.205   0.265  7.05e-06   0.91      6.92         1.6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J1117.6+0217      4.309   4.934  4.06e-06   2.80      9.13       131.6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J1122.0-0231      4.363   3.076  3.96e-06   2.11     12.37        55.7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J1135.7-0427      5.215   0.883  4.29e-06   2.61     10.82       116.8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J1129.2-0529      6.312   1.678  4.81e-06   2.64      9.92       120.5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J1120.6+0713      7.270   0.759  8.48e-06   2.51     37.51       177.3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J1121.4-0553      7.296   0.682  1.36e-05   2.59     82.94       330.6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J1146.0-0638      7.979   1.096   3.7e-06   1.75      9.17        11.0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J1058.4+0133      8.837   1.104  0.000814   1.86     39.59       351.7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J1130.8+1016      9.572   4.726  2.55e-05   2.81     10.75       168.1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J1105.3-0626     10.068   2.813  5.94e-06   1.56      9.81         8.0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J1114.5-0819     10.227   2.799  1.72e-05   2.82      7.37       123.8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J1152.3-0839     10.476   6.565  3.25e-05   2.38      5.74       111.4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J1204.2-0709     10.977   8.456  5.46e-05   1.93     10.71        76.9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J1050.1+0432     11.513   2.955   4.5e-05   2.58      4.56       116.0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J1216.2-0600     12.575  21.389  5.66e-05   2.53      5.59       111.3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J1229.0+0202     13.903   0.141  0.000241   2.25     21.61       328.5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isodiff</a:t>
            </a:r>
            <a:r>
              <a:rPr lang="en-US" sz="1100" dirty="0">
                <a:solidFill>
                  <a:srgbClr val="C00000"/>
                </a:solidFill>
              </a:rPr>
              <a:t>                  ---   1.341    0.0691   2.24    124.77      7999.1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galdiff</a:t>
            </a:r>
            <a:r>
              <a:rPr lang="en-US" sz="1100" dirty="0">
                <a:solidFill>
                  <a:srgbClr val="C00000"/>
                </a:solidFill>
              </a:rPr>
              <a:t>                  ---   0.587     0.158   0.21     42.43      5369.9    *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6E937-9D18-5C4D-B86F-89B4D299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EB77D-016B-8D42-BC25-BDD9AC9E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AD1EC-21BC-6F45-B59F-C4A95A44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6DC538-EB94-F545-A545-F687E6A315A9}"/>
              </a:ext>
            </a:extLst>
          </p:cNvPr>
          <p:cNvSpPr/>
          <p:nvPr/>
        </p:nvSpPr>
        <p:spPr>
          <a:xfrm>
            <a:off x="6176249" y="421455"/>
            <a:ext cx="5464629" cy="590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rgbClr val="000000"/>
                </a:solidFill>
              </a:rPr>
              <a:t>sourcename</a:t>
            </a:r>
            <a:r>
              <a:rPr lang="en-US" sz="1100" dirty="0">
                <a:solidFill>
                  <a:srgbClr val="000000"/>
                </a:solidFill>
              </a:rPr>
              <a:t>            offset    norm  </a:t>
            </a:r>
            <a:r>
              <a:rPr lang="en-US" sz="1100" dirty="0" err="1">
                <a:solidFill>
                  <a:srgbClr val="000000"/>
                </a:solidFill>
              </a:rPr>
              <a:t>eflux</a:t>
            </a:r>
            <a:r>
              <a:rPr lang="en-US" sz="1100" dirty="0">
                <a:solidFill>
                  <a:srgbClr val="000000"/>
                </a:solidFill>
              </a:rPr>
              <a:t>     index        </a:t>
            </a:r>
            <a:r>
              <a:rPr lang="en-US" sz="1100" dirty="0" err="1">
                <a:solidFill>
                  <a:srgbClr val="000000"/>
                </a:solidFill>
              </a:rPr>
              <a:t>ts</a:t>
            </a:r>
            <a:r>
              <a:rPr lang="en-US" sz="1100" dirty="0">
                <a:solidFill>
                  <a:srgbClr val="000000"/>
                </a:solidFill>
              </a:rPr>
              <a:t>       </a:t>
            </a:r>
            <a:r>
              <a:rPr lang="en-US" sz="1100" dirty="0" err="1">
                <a:solidFill>
                  <a:srgbClr val="000000"/>
                </a:solidFill>
              </a:rPr>
              <a:t>npred</a:t>
            </a:r>
            <a:r>
              <a:rPr lang="en-US" sz="1100" dirty="0">
                <a:solidFill>
                  <a:srgbClr val="000000"/>
                </a:solidFill>
              </a:rPr>
              <a:t> free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000000"/>
                </a:solidFill>
              </a:rPr>
              <a:t>--------------------------------------------------------------------------------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SN2015bn               0.000   0.006  1.85e-06   5.00     10.09       227.5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J1132.7+0034      0.273   1.519  1.71e-05   1.94    108.62       158.2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J1142.8+0120      2.373   1.202  3.22e-06   2.87     20.76        60.2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J1121.3-0011      3.205   0.237  7.22e-06   0.87      6.89         1.5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J1117.6+0217      4.309   4.500  3.11e-06   2.61      6.76        88.3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J1122.0-0231      4.363   3.734  4.58e-06   2.46     14.59       114.9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J1135.7-0427      5.215   0.883  4.29e-06   2.61     10.82       116.8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J1129.2-0529      6.312   1.678  4.81e-06   2.64      9.92       120.5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J1120.6+0713      7.270   0.916  5.91e-06   2.68     32.53       106.2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J1146.0-0638      7.979   1.096   3.7e-06   1.75      9.17        11.0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J1058.4+0133      8.837   0.852  0.000773   1.87     30.61       310.0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J1130.8+1016      9.572   4.726  2.55e-05   2.81     10.75       168.1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J1105.3-0626     10.068   2.813  5.94e-06   1.56      9.81         8.0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J1114.5-0819     10.227   2.799  1.72e-05   2.82      7.37       123.8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J1152.3-0839     10.476   6.565  3.25e-05   2.38      5.74       111.4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J1204.2-0709     10.977   8.456  5.46e-05   1.93     10.71        76.9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J1050.1+0432     11.513   2.955   4.5e-05   2.58      4.56       116.0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J1216.2-0600     12.575  21.389  5.66e-05   2.53      5.59       111.3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J1229.0+0202     13.903   0.001   1.8e-05   2.41      6.08       179.7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isodiff</a:t>
            </a:r>
            <a:r>
              <a:rPr lang="en-US" sz="1100" dirty="0">
                <a:solidFill>
                  <a:srgbClr val="FF0000"/>
                </a:solidFill>
              </a:rPr>
              <a:t>                  ---   1.404    0.0723   2.24    172.99      8372.7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galdiff</a:t>
            </a:r>
            <a:r>
              <a:rPr lang="en-US" sz="1100" dirty="0">
                <a:solidFill>
                  <a:srgbClr val="FF0000"/>
                </a:solidFill>
              </a:rPr>
              <a:t>                  ---   0.557     0.154   0.29     51.78      5644.1    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A107B-9ED1-524B-AFF9-51B487DF139B}"/>
              </a:ext>
            </a:extLst>
          </p:cNvPr>
          <p:cNvSpPr txBox="1"/>
          <p:nvPr/>
        </p:nvSpPr>
        <p:spPr>
          <a:xfrm>
            <a:off x="4459583" y="6488656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6A866A-FF7F-7049-91F5-8916A13342E1}"/>
              </a:ext>
            </a:extLst>
          </p:cNvPr>
          <p:cNvSpPr txBox="1"/>
          <p:nvPr/>
        </p:nvSpPr>
        <p:spPr>
          <a:xfrm>
            <a:off x="9248131" y="646881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399858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6F223C9-B2EC-F04F-B683-2CA89DAC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3DFDC0-597F-2843-B304-0A9AB9E2C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F21BF-1A9D-A142-80C9-0B7327A4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A0B21-7DA3-F44C-AD12-F9535A52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51396-09EC-5743-994A-C2B4DE24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74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2F82D9-3FE9-8A4A-B3A3-F3D266C1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471454"/>
          </a:xfrm>
        </p:spPr>
        <p:txBody>
          <a:bodyPr>
            <a:noAutofit/>
          </a:bodyPr>
          <a:lstStyle/>
          <a:p>
            <a:r>
              <a:rPr lang="en-US" sz="3200" dirty="0"/>
              <a:t>Fit Results Bin 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D5E10A-4DC5-9847-A9D7-886645A9B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272" y="471454"/>
            <a:ext cx="5181600" cy="4351338"/>
          </a:xfrm>
        </p:spPr>
        <p:txBody>
          <a:bodyPr>
            <a:normAutofit/>
          </a:bodyPr>
          <a:lstStyle/>
          <a:p>
            <a:r>
              <a:rPr lang="en-US" sz="1400" dirty="0"/>
              <a:t>SN2015bn (4.42)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0.447 +/- 0.57</a:t>
            </a:r>
          </a:p>
          <a:p>
            <a:pPr lvl="1"/>
            <a:r>
              <a:rPr lang="en-US" sz="1400" dirty="0"/>
              <a:t>Index 2.1 +/- 0.679</a:t>
            </a:r>
          </a:p>
          <a:p>
            <a:r>
              <a:rPr lang="en-US" sz="1400" dirty="0"/>
              <a:t>4FGL J1132.7+0034 (61.95)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1.94 +/- 0.527</a:t>
            </a:r>
          </a:p>
          <a:p>
            <a:pPr lvl="1"/>
            <a:r>
              <a:rPr lang="en-US" sz="1400" dirty="0"/>
              <a:t>Index 2.14 +/- 0.188</a:t>
            </a:r>
          </a:p>
          <a:p>
            <a:r>
              <a:rPr lang="en-US" sz="1400" dirty="0" err="1"/>
              <a:t>galdiff</a:t>
            </a:r>
            <a:endParaRPr lang="en-US" sz="1400" dirty="0"/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0.536 +/- 0.122</a:t>
            </a:r>
          </a:p>
          <a:p>
            <a:pPr lvl="1"/>
            <a:r>
              <a:rPr lang="en-US" sz="1400" dirty="0"/>
              <a:t>Index 0.42 +/- 0.0679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Normalization 1.39 +/- 0.163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BE76507-934B-C744-A650-56B4BD1E5B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8416" y="3522291"/>
            <a:ext cx="4447612" cy="333570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A2051-8411-4341-865D-5A663662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C9C97-EF82-5D46-B980-6F9D559C4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A3E89-3B6F-0D44-A339-F4C54B38C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15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EBA85C-6550-4647-B5F4-F68BF08873D5}"/>
              </a:ext>
            </a:extLst>
          </p:cNvPr>
          <p:cNvSpPr txBox="1">
            <a:spLocks/>
          </p:cNvSpPr>
          <p:nvPr/>
        </p:nvSpPr>
        <p:spPr>
          <a:xfrm>
            <a:off x="7495972" y="471454"/>
            <a:ext cx="46190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SN2015bn (1.20)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0.443 +/- 0.596</a:t>
            </a:r>
          </a:p>
          <a:p>
            <a:pPr lvl="1"/>
            <a:r>
              <a:rPr lang="en-US" sz="1400" dirty="0"/>
              <a:t>Index 2.1 +/- 0.714</a:t>
            </a:r>
          </a:p>
          <a:p>
            <a:r>
              <a:rPr lang="en-US" sz="1400" dirty="0"/>
              <a:t>4FGL J1132.7+0034 (23.27)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1.95 +/- 0.54</a:t>
            </a:r>
          </a:p>
          <a:p>
            <a:pPr lvl="1"/>
            <a:r>
              <a:rPr lang="en-US" sz="1400" dirty="0"/>
              <a:t>Index 2.14 +/- 0.19</a:t>
            </a:r>
          </a:p>
          <a:p>
            <a:r>
              <a:rPr lang="en-US" sz="1400" dirty="0" err="1"/>
              <a:t>galdiff</a:t>
            </a:r>
            <a:endParaRPr lang="en-US" sz="1400" dirty="0"/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 0.535 +/- 0.107</a:t>
            </a:r>
          </a:p>
          <a:p>
            <a:pPr lvl="1"/>
            <a:r>
              <a:rPr lang="en-US" sz="1400" dirty="0"/>
              <a:t>Index  0.421 +/- 0.057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 1.39 +/- 0.151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5F0D0-1CE8-7C42-80CB-50B35A6597FB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AE1F2D-EEC1-704C-8C56-99B42370A8F9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A936F1-153A-1648-9317-01BA11340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127" y="3451192"/>
            <a:ext cx="4542411" cy="340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0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08D9-E72D-B440-9B66-CD3F732F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1801"/>
            <a:ext cx="10515600" cy="704918"/>
          </a:xfrm>
        </p:spPr>
        <p:txBody>
          <a:bodyPr>
            <a:normAutofit/>
          </a:bodyPr>
          <a:lstStyle/>
          <a:p>
            <a:r>
              <a:rPr lang="en-US" sz="3200" dirty="0"/>
              <a:t>Bin 3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EAB07B7-6C06-7540-93B5-4026DF9801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1392" y="0"/>
            <a:ext cx="3694889" cy="2771167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FFD858C-47EA-D742-8F05-D0DFB819C2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8036" y="2835275"/>
            <a:ext cx="5181600" cy="3886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81CA6-6A9D-EE4D-B8DA-4098222F0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61915-1129-B847-B4F9-17DD36536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D3274-0DF9-4B4A-B8C0-D3AC8A22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ED476-A57C-8343-94A3-B5989718C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721" y="0"/>
            <a:ext cx="3694889" cy="27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32C58E-8FB8-994C-87B5-7D846256C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366" y="2835275"/>
            <a:ext cx="5181600" cy="3886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F17047-BE68-9F47-A3BB-8A2CE4348E9B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89EE3B-D483-9E43-A28E-20EAE5026847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07123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1E9A69-8C5C-004A-BAE0-38EC0CC30D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2753" y="0"/>
            <a:ext cx="4072646" cy="3054485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4F33520-8715-A44E-A752-B11F113AB7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32753" y="3141129"/>
            <a:ext cx="4171435" cy="3128576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B5788-DDFB-F243-B7B7-8957CB3CC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17C73-4A35-7648-B220-022B5248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18614-1297-6C4C-B773-6B337A3D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D2F69D-1593-9F41-AAA6-14A4485D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1801"/>
            <a:ext cx="10515600" cy="704918"/>
          </a:xfrm>
        </p:spPr>
        <p:txBody>
          <a:bodyPr>
            <a:normAutofit/>
          </a:bodyPr>
          <a:lstStyle/>
          <a:p>
            <a:r>
              <a:rPr lang="en-US" sz="3200" dirty="0"/>
              <a:t>Bin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C1C9C-4677-7D4A-AB25-46283D8D8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887" y="-36850"/>
            <a:ext cx="4077532" cy="3058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14F8C4-5053-864F-870B-E5FD3F9E0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983" y="3124536"/>
            <a:ext cx="4171436" cy="31285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45583B-3006-9441-856F-D257A0D0A091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413038-F826-3E41-A97E-82DB264DA6CB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4089081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D32BBB8-8D3F-9E48-B64E-A60A0D6B3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5143"/>
          </a:xfrm>
        </p:spPr>
        <p:txBody>
          <a:bodyPr>
            <a:normAutofit/>
          </a:bodyPr>
          <a:lstStyle/>
          <a:p>
            <a:r>
              <a:rPr lang="en-US" sz="3200" dirty="0"/>
              <a:t>TS per energy – Bin 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67F7D-A209-A442-A888-21D8B7D67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D5DBA-326A-2E4D-99B1-BC9B3D14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FAA4D-45A0-D44B-B104-B23B9A11D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984FC6-B911-F241-80FC-73C41200C0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66" y="1768146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3EA286-ACDB-1F40-867C-E08BC0473D45}"/>
              </a:ext>
            </a:extLst>
          </p:cNvPr>
          <p:cNvSpPr txBox="1"/>
          <p:nvPr/>
        </p:nvSpPr>
        <p:spPr>
          <a:xfrm>
            <a:off x="3394086" y="5543316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B0B31-6F45-2F4E-8216-F660394E830C}"/>
              </a:ext>
            </a:extLst>
          </p:cNvPr>
          <p:cNvSpPr txBox="1"/>
          <p:nvPr/>
        </p:nvSpPr>
        <p:spPr>
          <a:xfrm>
            <a:off x="8182634" y="552347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1A693-432A-C24E-83AA-092C8C429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199" y="1562100"/>
            <a:ext cx="550793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51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F6F38-2591-A944-B3CC-7FC42F746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27096"/>
          </a:xfrm>
        </p:spPr>
        <p:txBody>
          <a:bodyPr>
            <a:normAutofit/>
          </a:bodyPr>
          <a:lstStyle/>
          <a:p>
            <a:r>
              <a:rPr lang="en-US" sz="3200" dirty="0"/>
              <a:t>Bin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441FE-BCFB-7249-B618-AA08B3D7E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257" y="232292"/>
            <a:ext cx="4999074" cy="4351338"/>
          </a:xfrm>
        </p:spPr>
        <p:txBody>
          <a:bodyPr numCol="1">
            <a:noAutofit/>
          </a:bodyPr>
          <a:lstStyle/>
          <a:p>
            <a:r>
              <a:rPr lang="en-US" sz="1100" dirty="0" err="1"/>
              <a:t>sourcename</a:t>
            </a:r>
            <a:r>
              <a:rPr lang="en-US" sz="1100" dirty="0"/>
              <a:t>            offset    norm  </a:t>
            </a:r>
            <a:r>
              <a:rPr lang="en-US" sz="1100" dirty="0" err="1"/>
              <a:t>eflux</a:t>
            </a:r>
            <a:r>
              <a:rPr lang="en-US" sz="1100" dirty="0"/>
              <a:t>     index        </a:t>
            </a:r>
            <a:r>
              <a:rPr lang="en-US" sz="1100" dirty="0" err="1"/>
              <a:t>ts</a:t>
            </a:r>
            <a:r>
              <a:rPr lang="en-US" sz="1100" dirty="0"/>
              <a:t>       </a:t>
            </a:r>
            <a:r>
              <a:rPr lang="en-US" sz="1100" dirty="0" err="1"/>
              <a:t>npred</a:t>
            </a:r>
            <a:r>
              <a:rPr lang="en-US" sz="1100" dirty="0"/>
              <a:t> free</a:t>
            </a:r>
          </a:p>
          <a:p>
            <a:r>
              <a:rPr lang="en-US" sz="1100" dirty="0"/>
              <a:t>--------------------------------------------------------------------------------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SN2015bn               0.000   0.575   4.9e-06   2.00      4.42        41.5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J1132.7+0034      0.273   1.771   1.3e-05   2.33     61.95       222.1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J1142.8+0120      2.373   0.503  1.35e-06   2.38      4.65        12.5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J1117.6+0217      4.309   6.239  4.13e-06   2.54     10.68        86.0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J1136.3-0501      5.792   3.743  3.95e-06   2.51      7.59        71.2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J1131.4-0504      5.825   1.181  2.67e-06   4.50      8.66        45.8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J1114.7-0248      5.899   3.710  3.21e-06   2.87      4.59        77.9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J1118.2-0415      6.292   1.365  3.32e-06   2.64      5.33        68.7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J1129.2-0529      6.312   3.339  1.17e-05   2.92     50.09       261.6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J1120.6+0713      7.270   0.401  1.83e-06   2.52      4.18        17.9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J1121.4-0553      7.296   0.378   4.9e-06   2.73      9.51        73.7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J1058.4+0133      8.837   0.122  0.000141   2.23     31.15       259.9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J1147.8-0724      8.872   0.712  1.21e-05   2.73      4.33        63.1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J1130.8+1016      9.572   4.217  2.27e-05   2.81      6.80       117.4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J1050.1+0432     11.513   3.732  5.68e-05   2.58      5.58       115.9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J1229.0+0202     13.903   1.106  0.000226   3.05     12.11       192.1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isodiff</a:t>
            </a:r>
            <a:r>
              <a:rPr lang="en-US" sz="1100" dirty="0">
                <a:solidFill>
                  <a:srgbClr val="C00000"/>
                </a:solidFill>
              </a:rPr>
              <a:t>                  ---   2.240     0.115   2.24  23586.96     10275.3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galdiff</a:t>
            </a:r>
            <a:r>
              <a:rPr lang="en-US" sz="1100" dirty="0">
                <a:solidFill>
                  <a:srgbClr val="C00000"/>
                </a:solidFill>
              </a:rPr>
              <a:t>                  ---   0.100    0.0268   0.00     -2.16       547.5    *</a:t>
            </a:r>
          </a:p>
          <a:p>
            <a:pPr marL="514350" indent="-514350">
              <a:buFont typeface="+mj-lt"/>
              <a:buAutoNum type="arabicPeriod"/>
            </a:pPr>
            <a:endParaRPr lang="en-US" sz="1100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No changes beyond distance (fix &gt;5deg) and TS (fix &lt;25).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8AC93-C82C-454E-8E71-C893C3651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54433-7767-EF40-B61C-646863D91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A795E-F1C0-B548-8D02-6BD9CFB5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1E2F5F-BD54-4048-9CF2-8B1E8266023B}"/>
              </a:ext>
            </a:extLst>
          </p:cNvPr>
          <p:cNvSpPr txBox="1"/>
          <p:nvPr/>
        </p:nvSpPr>
        <p:spPr>
          <a:xfrm>
            <a:off x="3305186" y="-22004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8D950A-1C5E-0A43-BB32-175266BFC42B}"/>
              </a:ext>
            </a:extLst>
          </p:cNvPr>
          <p:cNvSpPr txBox="1"/>
          <p:nvPr/>
        </p:nvSpPr>
        <p:spPr>
          <a:xfrm>
            <a:off x="8093734" y="-41847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9F9E1E-2B88-8040-8CDB-BA568B7917D7}"/>
              </a:ext>
            </a:extLst>
          </p:cNvPr>
          <p:cNvSpPr/>
          <p:nvPr/>
        </p:nvSpPr>
        <p:spPr>
          <a:xfrm>
            <a:off x="5897231" y="321960"/>
            <a:ext cx="6294769" cy="5398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/>
              <a:t>sourcename</a:t>
            </a:r>
            <a:r>
              <a:rPr lang="en-US" sz="1100" dirty="0"/>
              <a:t> 	offset 	norm 	</a:t>
            </a:r>
            <a:r>
              <a:rPr lang="en-US" sz="1100" dirty="0" err="1"/>
              <a:t>eflux</a:t>
            </a:r>
            <a:r>
              <a:rPr lang="en-US" sz="1100" dirty="0"/>
              <a:t> 	index 	</a:t>
            </a:r>
            <a:r>
              <a:rPr lang="en-US" sz="1100" dirty="0" err="1"/>
              <a:t>ts</a:t>
            </a:r>
            <a:r>
              <a:rPr lang="en-US" sz="1100" dirty="0"/>
              <a:t> 	</a:t>
            </a:r>
            <a:r>
              <a:rPr lang="en-US" sz="1100" dirty="0" err="1"/>
              <a:t>npred</a:t>
            </a:r>
            <a:r>
              <a:rPr lang="en-US" sz="1100" dirty="0"/>
              <a:t> free </a:t>
            </a:r>
          </a:p>
          <a:p>
            <a:pPr>
              <a:lnSpc>
                <a:spcPct val="150000"/>
              </a:lnSpc>
            </a:pPr>
            <a:r>
              <a:rPr lang="en-US" sz="1100" dirty="0"/>
              <a:t>--------------------------------------------------------------------------------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SN2015bn 	0.000 	0.443 	3.2e-06 	2.10 	1.20 	35.2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J1132.7+0034 0.273 	1.945 	1.58e-05 	2.14 2	3.27 	191.7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J1142.8+0120 2.373	 0.793 	2.08e-06 	2.46 	8.53 	20.9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J1117.6+0217 4.309 	4.409 	3.04e-06 	2.16 	8.03 	37.2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J1136.3-0501 5.792 	3.743 	3.95e-06 	2.51 	7.59 	71.2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J1131.4-0504 5.825 	1.181 	2.67e-06 	4.50 	8.66 	45.8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J1114.7-0248 5.899 	3.710 	3.21e-06 	2.87 	4.59	 77.9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J1118.2-0415 6.292 	1.365 	3.32e-06 	2.64 	5.33	 68.7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J1129.2-0529 6.312 	3.583 	1.03e-05 	2.64 	38.18 	195.9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J1120.6+0713 7.270 	0.401 	1.83e-06 	2.52 	4.18 	17.9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J1121.4-0553 7.296 	0.378	 4.9e-06 	2.73 	9.51 	73.7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J1058.4+0133 8.837 	2.422 	0.00697 	1.53 	30.24 	270.0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J1147.8-0724 8.872 	0.712 	1.21e-05 	2.73 	4.33 	63.1 4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FGL J1130.8+1016 9.572 	4.217 	2.27e-05	 2.81 	6.80 	117.4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J1050.1+0432 11.513 	3.732 	5.68e-05 	2.58 	5.58 	115.9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J1229.0+0202 13.903 1.106 	0.000226 	3.05 	12.11 	192.1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Isodiff</a:t>
            </a:r>
            <a:r>
              <a:rPr lang="en-US" sz="1100" dirty="0">
                <a:solidFill>
                  <a:srgbClr val="FF0000"/>
                </a:solidFill>
              </a:rPr>
              <a:t> 	--- 	1.393 	0.0718 	2.24 	233.96 	6390.6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galdiff</a:t>
            </a:r>
            <a:r>
              <a:rPr lang="en-US" sz="1100" dirty="0">
                <a:solidFill>
                  <a:srgbClr val="FF0000"/>
                </a:solidFill>
              </a:rPr>
              <a:t> 	--- 	0.535 	0.158	 0.42 	94.52 	4969.8 * </a:t>
            </a:r>
            <a:br>
              <a:rPr lang="en-US" sz="1100" dirty="0"/>
            </a:b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33516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50EA7A-A942-C041-AD3A-7C7310F4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25CEA8-3A1B-3C4D-8AC3-076D4FA6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9C2C-AF32-4145-92A8-10B80A3E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1F9E4-721E-FC4E-88AE-429EDAE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62543-1BF9-574F-A39E-3C1B1B4E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96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0F60E7-D2F6-D144-893D-5FCE708D1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7FEB50-7258-9A41-B47F-FEF9D3C76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13C9-DAED-D541-B7D1-3DF4D0507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79620-BA1C-EB4D-B0C7-CF5D2F53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27DDA-0FDF-BE4E-8239-380E855BC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68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E58F0F0-18BD-9243-96E4-6929DD89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6279"/>
          </a:xfrm>
        </p:spPr>
        <p:txBody>
          <a:bodyPr>
            <a:normAutofit/>
          </a:bodyPr>
          <a:lstStyle/>
          <a:p>
            <a:r>
              <a:rPr lang="en-US" sz="3200" dirty="0"/>
              <a:t>Fit Results Bin 4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7AC30CD-6034-9C4C-93A1-1E267FB08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486" y="493840"/>
            <a:ext cx="5181600" cy="4351338"/>
          </a:xfrm>
        </p:spPr>
        <p:txBody>
          <a:bodyPr>
            <a:normAutofit/>
          </a:bodyPr>
          <a:lstStyle/>
          <a:p>
            <a:r>
              <a:rPr lang="en-US" sz="1400" dirty="0"/>
              <a:t>SN2015bn (2.25)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0.377 +/- 0.423</a:t>
            </a:r>
          </a:p>
          <a:p>
            <a:pPr lvl="1"/>
            <a:r>
              <a:rPr lang="en-US" sz="1400" dirty="0"/>
              <a:t>Index 2.79 +/- 0.649</a:t>
            </a:r>
          </a:p>
          <a:p>
            <a:r>
              <a:rPr lang="en-US" sz="1400" dirty="0"/>
              <a:t>4FGL J1132.7+0034 (42.61)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1.39 +/- 0.367 </a:t>
            </a:r>
          </a:p>
          <a:p>
            <a:pPr lvl="1"/>
            <a:r>
              <a:rPr lang="en-US" sz="1400" dirty="0"/>
              <a:t>Index 2.02 +/- 0.164</a:t>
            </a:r>
          </a:p>
          <a:p>
            <a:r>
              <a:rPr lang="en-US" sz="1400" dirty="0" err="1"/>
              <a:t>galdiff</a:t>
            </a:r>
            <a:r>
              <a:rPr lang="en-US" sz="1400" dirty="0"/>
              <a:t> 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0.55 +/- 0.0312</a:t>
            </a:r>
          </a:p>
          <a:p>
            <a:pPr lvl="1"/>
            <a:r>
              <a:rPr lang="en-US" sz="1400" dirty="0"/>
              <a:t>Index 0.336 +/- 0.031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Normalization 1.4 +/- 0.0485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1A66E06-5689-E34E-AEB0-7AC1A24366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8523" y="3491013"/>
            <a:ext cx="4474723" cy="335604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CDD27-E7EC-2E40-A1BA-27B7D377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D9457-7746-CF4A-BEB1-C80D8D919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DC38F-9616-1149-97A2-506DB87F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D0563D4-B0CD-6341-89B7-F3683556273C}"/>
              </a:ext>
            </a:extLst>
          </p:cNvPr>
          <p:cNvSpPr txBox="1">
            <a:spLocks/>
          </p:cNvSpPr>
          <p:nvPr/>
        </p:nvSpPr>
        <p:spPr>
          <a:xfrm>
            <a:off x="7151790" y="347934"/>
            <a:ext cx="46190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SN2015bn (2.25)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0.377 +/- 0.423</a:t>
            </a:r>
          </a:p>
          <a:p>
            <a:pPr lvl="1"/>
            <a:r>
              <a:rPr lang="en-US" sz="1400" dirty="0"/>
              <a:t>Index 2.79 +/- 0.649</a:t>
            </a:r>
          </a:p>
          <a:p>
            <a:r>
              <a:rPr lang="en-US" sz="1400" dirty="0"/>
              <a:t>4FGL J1132.7+0034 (42.61)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1.39 +/- 0.367</a:t>
            </a:r>
          </a:p>
          <a:p>
            <a:pPr lvl="1"/>
            <a:r>
              <a:rPr lang="en-US" sz="1400" dirty="0"/>
              <a:t>Index  2.02 +/- 0.164</a:t>
            </a:r>
          </a:p>
          <a:p>
            <a:r>
              <a:rPr lang="en-US" sz="1400" dirty="0" err="1"/>
              <a:t>galdiff</a:t>
            </a:r>
            <a:endParaRPr lang="en-US" sz="1400" dirty="0"/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0.55 +/- 0.0312</a:t>
            </a:r>
          </a:p>
          <a:p>
            <a:pPr lvl="1"/>
            <a:r>
              <a:rPr lang="en-US" sz="1400" dirty="0"/>
              <a:t>Index  0.336 +/- 0.031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 1.4 +/- 0.0485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DEF837-DF28-0D49-8D61-E5513445FD6C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907FE5-B961-7344-89ED-99EBE6186D51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F90E58-E84F-914D-9F32-BBE740EDB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579" y="3378200"/>
            <a:ext cx="4629197" cy="347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5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59BC9A-8BD6-E94D-8BD1-BBF667F23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582" y="0"/>
            <a:ext cx="3814301" cy="28607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66936E-C95B-E849-8F89-CAEAEB49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27096"/>
          </a:xfrm>
        </p:spPr>
        <p:txBody>
          <a:bodyPr>
            <a:normAutofit/>
          </a:bodyPr>
          <a:lstStyle/>
          <a:p>
            <a:r>
              <a:rPr lang="en-US" sz="3200" dirty="0"/>
              <a:t>Bin 4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E1C5FA3-BB22-9942-BFC2-8BD78144E3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1119" y="0"/>
            <a:ext cx="3814301" cy="2860726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22795A6-2567-E34C-A32F-4F82FF28A5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600" y="2971800"/>
            <a:ext cx="5181600" cy="3886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63AFC-1C9F-7640-9C03-84DEDCE4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35ED7-FFFB-854A-81B4-A74BA88A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73153-D4F7-5448-B44E-A544ED57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8FE529-B981-DC48-8B42-8A14CF3D1A7B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032CF3-55A5-9F4B-AAC0-452701B93DC7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A0ED8A-190C-1446-8FA2-A75D99AF9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2" y="29718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49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2A698D-2992-B64A-A713-CF17807B8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427" y="0"/>
            <a:ext cx="4310973" cy="3233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476C94-ABAB-AE4C-B3B7-D57F4237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92466"/>
          </a:xfrm>
        </p:spPr>
        <p:txBody>
          <a:bodyPr>
            <a:normAutofit/>
          </a:bodyPr>
          <a:lstStyle/>
          <a:p>
            <a:r>
              <a:rPr lang="en-US" sz="3200" dirty="0"/>
              <a:t>Bin 4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87AF221-0F38-5E40-B5C0-68E7B85906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90600" y="0"/>
            <a:ext cx="4310974" cy="3233231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D4146C5-FC88-FF47-8852-635FC41548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74387" y="3281362"/>
            <a:ext cx="4343400" cy="325755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1C842-C11E-E54A-9C43-7F05672E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1C21C-C980-574A-A80A-876520B5A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4735-07B7-904D-A414-54AD6D254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5BD501-0161-C745-A882-E1F2ED01ACE5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7B2F66-7FD2-3646-87B9-1020AEF6D2EA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06B5AC-174A-2243-BC47-8FBE9ECA1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100" y="3281362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72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1A899DB-126C-E64B-8620-18A9FD11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45199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TS per energy – Bin 4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E442E-2C9A-BF43-97A3-D5004523F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0E9D1-DD0C-DC4C-ACF9-1FC2D7A6B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486B3-1DB7-B448-8560-B98AD3467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24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67C8490-795C-414E-B48E-17CD178937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1574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AAC626-24A6-0345-B10D-AB38F0C896F7}"/>
              </a:ext>
            </a:extLst>
          </p:cNvPr>
          <p:cNvSpPr txBox="1"/>
          <p:nvPr/>
        </p:nvSpPr>
        <p:spPr>
          <a:xfrm>
            <a:off x="3228986" y="767842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6BD31-B321-2D45-8B73-4658D6C7138A}"/>
              </a:ext>
            </a:extLst>
          </p:cNvPr>
          <p:cNvSpPr txBox="1"/>
          <p:nvPr/>
        </p:nvSpPr>
        <p:spPr>
          <a:xfrm>
            <a:off x="8017534" y="747999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ADC68C-B4ED-A347-9FF2-3A4965BC7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1651574"/>
            <a:ext cx="5334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1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1749F-4FD4-C04E-9F40-7C55A0BB2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26" y="0"/>
            <a:ext cx="10515600" cy="549275"/>
          </a:xfrm>
        </p:spPr>
        <p:txBody>
          <a:bodyPr>
            <a:normAutofit/>
          </a:bodyPr>
          <a:lstStyle/>
          <a:p>
            <a:r>
              <a:rPr lang="en-US" sz="3200" dirty="0"/>
              <a:t>Bin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E7152-F098-A247-926B-8840BD5CA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298" y="-56104"/>
            <a:ext cx="5082702" cy="4351338"/>
          </a:xfrm>
        </p:spPr>
        <p:txBody>
          <a:bodyPr numCol="1">
            <a:noAutofit/>
          </a:bodyPr>
          <a:lstStyle/>
          <a:p>
            <a:r>
              <a:rPr lang="en-US" sz="1100" dirty="0"/>
              <a:t>name                </a:t>
            </a:r>
            <a:r>
              <a:rPr lang="en-US" sz="1100" dirty="0" err="1"/>
              <a:t>SpatialModel</a:t>
            </a:r>
            <a:r>
              <a:rPr lang="en-US" sz="1100" dirty="0"/>
              <a:t>   </a:t>
            </a:r>
            <a:r>
              <a:rPr lang="en-US" sz="1100" dirty="0" err="1"/>
              <a:t>SpectrumType</a:t>
            </a:r>
            <a:r>
              <a:rPr lang="en-US" sz="1100" dirty="0"/>
              <a:t>     offset        </a:t>
            </a:r>
            <a:r>
              <a:rPr lang="en-US" sz="1100" dirty="0" err="1"/>
              <a:t>ts</a:t>
            </a:r>
            <a:r>
              <a:rPr lang="en-US" sz="1100" dirty="0"/>
              <a:t>       </a:t>
            </a:r>
            <a:r>
              <a:rPr lang="en-US" sz="1100" dirty="0" err="1"/>
              <a:t>npred</a:t>
            </a:r>
            <a:endParaRPr lang="en-US" sz="1100" dirty="0"/>
          </a:p>
          <a:p>
            <a:r>
              <a:rPr lang="en-US" sz="1100" dirty="0"/>
              <a:t>--------------------------------------------------------------------------------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SN2015bn               0.000   0.377  2.95e-06   2.79      2.25       108.1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J1132.7+0034      0.273   1.390  1.33e-05   2.02     42.61       164.0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J1142.8+0120      2.373   0.842  2.26e-06   2.39     11.13        28.7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J1117.6+0217      4.309   3.500   4.7e-06   3.18     11.64       194.9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J1154.0-0010      5.167   1.797  3.91e-06   1.78      4.81        20.2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J1118.2-0415      6.292   1.384  3.37e-06   2.64     10.32        95.9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J1129.2-0529      6.312   3.997  1.13e-05   2.61     66.31       291.7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J1107.6+0222      6.718   1.258   2.9e-06   2.17      8.21        40.3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J1120.6+0713      7.270   0.906  7.54e-06   2.49     45.86       145.8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J1121.4-0553      7.296   0.397  5.15e-06   2.73     22.44       105.7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J1146.0-0638      7.979   0.917   3.1e-06   1.75      5.88         9.6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J1201.1-0332      8.083   5.551  2.87e-06   2.07      5.56        28.6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J1058.4+0133      8.837   1.541  4.57e-05   2.33     12.38       181.6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J1147.8-0724      8.872   0.693  1.18e-05   2.73      5.26        83.6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J1130.8+1016      9.572   5.367  2.89e-05   2.81     14.20       202.7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J1207.2-0524     10.390  47.252  5.21e-05   2.01      9.78       109.6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J1152.3-0839     10.476  13.281  6.58e-05   2.38     21.89       233.8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J1204.2-0709     10.977  12.015  7.76e-05   1.93     16.57       113.1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J1216.2-0600     12.575  25.859  6.84e-05   2.53      7.40       139.4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J1229.0+0202     13.903   0.264  6.37e-05   2.87      6.58       195.7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isodiff</a:t>
            </a:r>
            <a:r>
              <a:rPr lang="en-US" sz="1100" dirty="0">
                <a:solidFill>
                  <a:srgbClr val="C00000"/>
                </a:solidFill>
              </a:rPr>
              <a:t>                  ---   1.404    0.0723   2.24    205.77      8772.3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galdiff</a:t>
            </a:r>
            <a:r>
              <a:rPr lang="en-US" sz="1100" dirty="0">
                <a:solidFill>
                  <a:srgbClr val="C00000"/>
                </a:solidFill>
              </a:rPr>
              <a:t>                  ---   0.550     0.155   0.34     64.27      6202.4    *</a:t>
            </a:r>
          </a:p>
          <a:p>
            <a:pPr marL="514350" indent="-514350">
              <a:buFont typeface="+mj-lt"/>
              <a:buAutoNum type="arabicPeriod"/>
            </a:pPr>
            <a:endParaRPr lang="en-US" sz="11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33964-B34E-CE47-9736-9B636C7D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0CD3B-5C5F-0F47-859D-FD27D8F0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31EC2-3F8B-EC42-822F-90C6B265A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05E04-C326-6042-94D6-56296CC3FB52}"/>
              </a:ext>
            </a:extLst>
          </p:cNvPr>
          <p:cNvSpPr txBox="1"/>
          <p:nvPr/>
        </p:nvSpPr>
        <p:spPr>
          <a:xfrm>
            <a:off x="3078255" y="15636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804FE-F7CE-BB46-9E51-83B69E53D2E8}"/>
              </a:ext>
            </a:extLst>
          </p:cNvPr>
          <p:cNvSpPr txBox="1"/>
          <p:nvPr/>
        </p:nvSpPr>
        <p:spPr>
          <a:xfrm>
            <a:off x="7840951" y="10030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0A57C4-7F8F-594B-82D5-C5483B3BAFCB}"/>
              </a:ext>
            </a:extLst>
          </p:cNvPr>
          <p:cNvSpPr/>
          <p:nvPr/>
        </p:nvSpPr>
        <p:spPr>
          <a:xfrm>
            <a:off x="6515100" y="196330"/>
            <a:ext cx="6096000" cy="61600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rgbClr val="000000"/>
                </a:solidFill>
              </a:rPr>
              <a:t>sourcename</a:t>
            </a:r>
            <a:r>
              <a:rPr lang="en-US" sz="1100" dirty="0">
                <a:solidFill>
                  <a:srgbClr val="000000"/>
                </a:solidFill>
              </a:rPr>
              <a:t>            offset    norm  </a:t>
            </a:r>
            <a:r>
              <a:rPr lang="en-US" sz="1100" dirty="0" err="1">
                <a:solidFill>
                  <a:srgbClr val="000000"/>
                </a:solidFill>
              </a:rPr>
              <a:t>eflux</a:t>
            </a:r>
            <a:r>
              <a:rPr lang="en-US" sz="1100" dirty="0">
                <a:solidFill>
                  <a:srgbClr val="000000"/>
                </a:solidFill>
              </a:rPr>
              <a:t>     index        </a:t>
            </a:r>
            <a:r>
              <a:rPr lang="en-US" sz="1100" dirty="0" err="1">
                <a:solidFill>
                  <a:srgbClr val="000000"/>
                </a:solidFill>
              </a:rPr>
              <a:t>ts</a:t>
            </a:r>
            <a:r>
              <a:rPr lang="en-US" sz="1100" dirty="0">
                <a:solidFill>
                  <a:srgbClr val="000000"/>
                </a:solidFill>
              </a:rPr>
              <a:t>       </a:t>
            </a:r>
            <a:r>
              <a:rPr lang="en-US" sz="1100" dirty="0" err="1">
                <a:solidFill>
                  <a:srgbClr val="000000"/>
                </a:solidFill>
              </a:rPr>
              <a:t>npred</a:t>
            </a:r>
            <a:r>
              <a:rPr lang="en-US" sz="1100" dirty="0">
                <a:solidFill>
                  <a:srgbClr val="000000"/>
                </a:solidFill>
              </a:rPr>
              <a:t> free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000000"/>
                </a:solidFill>
              </a:rPr>
              <a:t>--------------------------------------------------------------------------------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SN2015bn               0.000   0.377  2.95e-06   2.79      2.25       108.1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J1132.7+0034      0.273   1.390  1.33e-05   2.02     42.61       164.0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J1142.8+0120      2.373   0.842  2.26e-06   2.39     11.13        28.7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J1117.6+0217      4.309   3.500   4.7e-06   3.18     11.64       194.9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J1154.0-0010      5.167   1.797  3.91e-06   1.78      4.81        20.2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J1118.2-0415      6.292   1.384  3.37e-06   2.64     10.32        95.9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J1129.2-0529      6.312   3.997  1.13e-05   2.61     66.31       291.7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J1107.6+0222      6.718   1.258   2.9e-06   2.17      8.21        40.3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J1120.6+0713      7.270   0.906  7.54e-06   2.49     45.86       145.8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J1121.4-0553      7.296   0.397  5.15e-06   2.73     22.44       105.7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J1146.0-0638      7.979   0.917   3.1e-06   1.75      5.88         9.6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J1201.1-0332      8.083   5.551  2.87e-06   2.07      5.56        28.6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J1058.4+0133      8.837   1.541  4.57e-05   2.33     12.38       181.6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J1147.8-0724      8.872   0.693  1.18e-05   2.73      5.26        83.6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J1130.8+1016      9.572   5.367  2.89e-05   2.81     14.20       202.7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J1207.2-0524     10.390  47.252  5.21e-05   2.01      9.78       109.6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J1152.3-0839     10.476  13.281  6.58e-05   2.38     21.89       233.8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J1204.2-0709     10.977  12.015  7.76e-05   1.93     16.57       113.1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J1216.2-0600     12.575  25.859  6.84e-05   2.53      7.40       139.4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J1229.0+0202     13.903   0.264  6.37e-05   2.87      6.58       195.7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isodiff</a:t>
            </a:r>
            <a:r>
              <a:rPr lang="en-US" sz="1100" dirty="0">
                <a:solidFill>
                  <a:srgbClr val="FF0000"/>
                </a:solidFill>
              </a:rPr>
              <a:t>                  ---   1.404    0.0723   2.24    205.77      8772.3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galdiff</a:t>
            </a:r>
            <a:r>
              <a:rPr lang="en-US" sz="1100" dirty="0">
                <a:solidFill>
                  <a:srgbClr val="FF0000"/>
                </a:solidFill>
              </a:rPr>
              <a:t>                  ---   0.550     0.155   0.34     64.27      6202.4    *</a:t>
            </a:r>
          </a:p>
        </p:txBody>
      </p:sp>
    </p:spTree>
    <p:extLst>
      <p:ext uri="{BB962C8B-B14F-4D97-AF65-F5344CB8AC3E}">
        <p14:creationId xmlns:p14="http://schemas.microsoft.com/office/powerpoint/2010/main" val="2261083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84D363-87FC-CA4D-A605-CC69090D9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04D00A-E2D6-F641-AE69-DC12B61DD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44846-8151-E34E-A5ED-E5997E2B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1828-5B9E-934A-9C2B-C00E0185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1C997-9BD3-C94F-9666-469E73E9D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15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AE3A02-A10C-304F-8A58-6C5F7620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68"/>
            <a:ext cx="10515600" cy="617369"/>
          </a:xfrm>
        </p:spPr>
        <p:txBody>
          <a:bodyPr>
            <a:normAutofit/>
          </a:bodyPr>
          <a:lstStyle/>
          <a:p>
            <a:r>
              <a:rPr lang="en-US" sz="3200" dirty="0"/>
              <a:t>Fit Results Bin 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FC96FF-5A05-6041-8831-4D56D2CE4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728" y="551301"/>
            <a:ext cx="5181600" cy="4351338"/>
          </a:xfrm>
        </p:spPr>
        <p:txBody>
          <a:bodyPr>
            <a:normAutofit/>
          </a:bodyPr>
          <a:lstStyle/>
          <a:p>
            <a:r>
              <a:rPr lang="en-US" sz="1400" dirty="0"/>
              <a:t>SN2015bn (0.45)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0.00103 +/- 0.00477</a:t>
            </a:r>
          </a:p>
          <a:p>
            <a:pPr lvl="1"/>
            <a:r>
              <a:rPr lang="en-US" sz="1400" dirty="0"/>
              <a:t>Index 4.95 +/- 0.409</a:t>
            </a:r>
          </a:p>
          <a:p>
            <a:r>
              <a:rPr lang="en-US" sz="1400" dirty="0"/>
              <a:t>4FGL J1132.7+0034 (86.21)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1.43 +/- 0.41 </a:t>
            </a:r>
          </a:p>
          <a:p>
            <a:pPr lvl="1"/>
            <a:r>
              <a:rPr lang="en-US" sz="1400" dirty="0"/>
              <a:t>Index 1.86 +/- 0.194</a:t>
            </a:r>
          </a:p>
          <a:p>
            <a:r>
              <a:rPr lang="en-US" sz="1400" dirty="0" err="1"/>
              <a:t>galdiff</a:t>
            </a:r>
            <a:endParaRPr lang="en-US" sz="1400" dirty="0"/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0.1 +/- 0.00796</a:t>
            </a:r>
          </a:p>
          <a:p>
            <a:pPr lvl="1"/>
            <a:r>
              <a:rPr lang="en-US" sz="1400" dirty="0"/>
              <a:t>Index 0.911 +/-  0.0608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Normalization 1.99 +/- 0.0406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4723201-529E-9445-A9CD-15DCC97E87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9417" y="3595148"/>
            <a:ext cx="4265579" cy="319918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83BCB-1ACF-3642-9AAD-46CB3717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8F1CF-824E-D84F-A23F-F226E3EF9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15E7C-DED4-5042-9831-17414D3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27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428E17-AB77-8448-87D1-AAA93C873BFF}"/>
              </a:ext>
            </a:extLst>
          </p:cNvPr>
          <p:cNvSpPr txBox="1">
            <a:spLocks/>
          </p:cNvSpPr>
          <p:nvPr/>
        </p:nvSpPr>
        <p:spPr>
          <a:xfrm>
            <a:off x="7268726" y="464542"/>
            <a:ext cx="46190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SN2015bn (1.56)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0.00286 +/- 0.0181</a:t>
            </a:r>
          </a:p>
          <a:p>
            <a:pPr lvl="1"/>
            <a:r>
              <a:rPr lang="en-US" sz="1400" dirty="0"/>
              <a:t>Index 4.93 +/- 2.12</a:t>
            </a:r>
          </a:p>
          <a:p>
            <a:r>
              <a:rPr lang="en-US" sz="1400" dirty="0"/>
              <a:t>4FGL J1132.7+0034 (110.40)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1.52 +/- 0.333</a:t>
            </a:r>
          </a:p>
          <a:p>
            <a:pPr lvl="1"/>
            <a:r>
              <a:rPr lang="en-US" sz="1400" dirty="0"/>
              <a:t>Index 1.8 +/- 0.136</a:t>
            </a:r>
          </a:p>
          <a:p>
            <a:r>
              <a:rPr lang="en-US" sz="1400" dirty="0" err="1"/>
              <a:t>galdiff</a:t>
            </a:r>
            <a:endParaRPr lang="en-US" sz="1400" dirty="0"/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 0.387 +/- 0.0991</a:t>
            </a:r>
          </a:p>
          <a:p>
            <a:pPr lvl="1"/>
            <a:r>
              <a:rPr lang="en-US" sz="1400" dirty="0"/>
              <a:t>Index  0.484 +/- 0.07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 1.58 +/- 0.141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68C222-3958-DE46-BF41-E51BC7EE1D62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D14B6A-FE86-4144-AD99-F028A81FE056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05A9EF-B796-0244-BB34-537632C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221" y="3595148"/>
            <a:ext cx="4265579" cy="319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30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EA4810-D6FC-1E4F-A589-239A1438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766" y="-19843"/>
            <a:ext cx="3982913" cy="29871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7875C1-B90F-5F4D-850D-2500EAD40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461726"/>
          </a:xfrm>
        </p:spPr>
        <p:txBody>
          <a:bodyPr>
            <a:noAutofit/>
          </a:bodyPr>
          <a:lstStyle/>
          <a:p>
            <a:r>
              <a:rPr lang="en-US" sz="3200" dirty="0"/>
              <a:t>Bin 5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E7C8890-9152-C048-A0DB-44B31B0B21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10574" y="0"/>
            <a:ext cx="3982913" cy="2987185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C408-6298-764C-8909-B516AA76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1729D-5255-534C-B06E-F03104CC0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E4807-58ED-8146-AEB5-FD3F334D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28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6742EDB-6EF6-244D-9FF2-CE86FB50A4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4249" y="2971800"/>
            <a:ext cx="5181600" cy="38862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B31282-0749-6743-BD6A-CC7B61E7B3A0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A7AEAE-B160-3B4E-8DDF-45318E5A0B0C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99A491-7299-8644-89BA-342733FCA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152" y="2967342"/>
            <a:ext cx="5187543" cy="389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59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A0915D-3EAE-294E-A87A-CF4892863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705" y="-19843"/>
            <a:ext cx="4121733" cy="3091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9E2BE6-4415-EF41-9B59-846A0F88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34"/>
            <a:ext cx="10515600" cy="548481"/>
          </a:xfrm>
        </p:spPr>
        <p:txBody>
          <a:bodyPr>
            <a:normAutofit/>
          </a:bodyPr>
          <a:lstStyle/>
          <a:p>
            <a:r>
              <a:rPr lang="en-US" sz="3200" dirty="0"/>
              <a:t>Bin 5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2FC50B-F5D4-A64A-9A9F-A6EE761A79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59212" y="0"/>
            <a:ext cx="4121733" cy="309130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C77A409-FBE5-F44C-9D31-7761C88138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95452" y="3154265"/>
            <a:ext cx="4185493" cy="313912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31E98-0B1E-904D-B188-ACD3C431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29815-5C26-514A-A958-1620C18A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E9B72-2143-7242-83A0-98081A24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29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7A9D99-2100-2E42-AE66-30255B530049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43661A-51AF-5A41-9BCF-59E9FF5A49F2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2AEFFE-BC3D-A44A-8F91-E9D1B4C31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945" y="3154265"/>
            <a:ext cx="4185493" cy="31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36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843"/>
            <a:ext cx="10515600" cy="392602"/>
          </a:xfrm>
        </p:spPr>
        <p:txBody>
          <a:bodyPr>
            <a:noAutofit/>
          </a:bodyPr>
          <a:lstStyle/>
          <a:p>
            <a:r>
              <a:rPr lang="en-US" sz="3200" dirty="0"/>
              <a:t>Fit results Bin 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</a:t>
            </a:fld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249603D-12E2-314C-B696-18196BD56F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577" y="3429000"/>
            <a:ext cx="4619018" cy="346426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677" y="455444"/>
            <a:ext cx="4619018" cy="4351338"/>
          </a:xfrm>
        </p:spPr>
        <p:txBody>
          <a:bodyPr>
            <a:normAutofit/>
          </a:bodyPr>
          <a:lstStyle/>
          <a:p>
            <a:r>
              <a:rPr lang="en-US" sz="1400" dirty="0"/>
              <a:t>SN2015bn (2.68)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0.00887  +/- 0.00479</a:t>
            </a:r>
          </a:p>
          <a:p>
            <a:pPr lvl="1"/>
            <a:r>
              <a:rPr lang="en-US" sz="1400" dirty="0"/>
              <a:t>Index 4.65 +/- 0.199</a:t>
            </a:r>
          </a:p>
          <a:p>
            <a:r>
              <a:rPr lang="en-US" sz="1400" dirty="0"/>
              <a:t>4FGL J1132.7+0034 (46.44)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1.35 +/- 0.215</a:t>
            </a:r>
          </a:p>
          <a:p>
            <a:pPr lvl="1"/>
            <a:r>
              <a:rPr lang="en-US" sz="1400" dirty="0"/>
              <a:t>Index 2.33 +/- 0.149</a:t>
            </a:r>
          </a:p>
          <a:p>
            <a:r>
              <a:rPr lang="en-US" sz="1400" dirty="0" err="1"/>
              <a:t>galdiff</a:t>
            </a:r>
            <a:endParaRPr lang="en-US" sz="1400" dirty="0"/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 0.621 +/- 0.0155</a:t>
            </a:r>
          </a:p>
          <a:p>
            <a:pPr lvl="1"/>
            <a:r>
              <a:rPr lang="en-US" sz="1400" dirty="0"/>
              <a:t>Index  0.315 +/- 0.0155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 1.28  +/- 0.0264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0EF321-607A-3B49-A6FF-F3BC669EF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659" y="3407671"/>
            <a:ext cx="4619016" cy="346426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14E1F8-DC87-E749-9267-FEAE72C303B7}"/>
              </a:ext>
            </a:extLst>
          </p:cNvPr>
          <p:cNvSpPr txBox="1">
            <a:spLocks/>
          </p:cNvSpPr>
          <p:nvPr/>
        </p:nvSpPr>
        <p:spPr>
          <a:xfrm>
            <a:off x="7410223" y="372759"/>
            <a:ext cx="46190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SN2015bn (1.96)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0.00274 +/- 0.0038</a:t>
            </a:r>
          </a:p>
          <a:p>
            <a:pPr lvl="1"/>
            <a:r>
              <a:rPr lang="en-US" sz="1400" dirty="0"/>
              <a:t>Index 5 +/- 0.0027</a:t>
            </a:r>
          </a:p>
          <a:p>
            <a:r>
              <a:rPr lang="en-US" sz="1400" dirty="0"/>
              <a:t>4FGL J1132.7+0034 (48.83)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1.36 +/- 0.324</a:t>
            </a:r>
          </a:p>
          <a:p>
            <a:pPr lvl="1"/>
            <a:r>
              <a:rPr lang="en-US" sz="1400" dirty="0"/>
              <a:t>Index 2.34 +/- 0.363</a:t>
            </a:r>
          </a:p>
          <a:p>
            <a:r>
              <a:rPr lang="en-US" sz="1400" dirty="0" err="1"/>
              <a:t>galdiff</a:t>
            </a:r>
            <a:endParaRPr lang="en-US" sz="1400" dirty="0"/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 0.635 +/- 0.108</a:t>
            </a:r>
          </a:p>
          <a:p>
            <a:pPr lvl="1"/>
            <a:r>
              <a:rPr lang="en-US" sz="1400" dirty="0"/>
              <a:t>Index  0.309 +/- 0.0512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 1.26 +/- 0.148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218779-B1BD-6B47-BF6C-DE799BDC7168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65F164-43BA-6F49-A1C8-524306544B20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3771440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B0CAA22-A146-3246-8CCB-489D25AF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145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TS per energy Bin 5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49991-6503-8B44-95F1-1F8789380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2C0C2-B9CF-5A4B-A31E-7C094D44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E4370-361D-DE41-819C-67FD89B2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0B4DBF-41C3-4D4E-8A62-2D18C8D3DC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562C50-D0F7-7942-92ED-6234603099C9}"/>
              </a:ext>
            </a:extLst>
          </p:cNvPr>
          <p:cNvSpPr txBox="1"/>
          <p:nvPr/>
        </p:nvSpPr>
        <p:spPr>
          <a:xfrm>
            <a:off x="3515059" y="120025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9D8F8F-2FDA-A54C-9BB8-9E88994E4600}"/>
              </a:ext>
            </a:extLst>
          </p:cNvPr>
          <p:cNvSpPr txBox="1"/>
          <p:nvPr/>
        </p:nvSpPr>
        <p:spPr>
          <a:xfrm>
            <a:off x="8303607" y="1180415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642E1-625C-0240-BCBF-D5C8B7FA0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668" y="1518334"/>
            <a:ext cx="5334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10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4486951-1391-0148-9ECA-CA4AE2A2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1702"/>
            <a:ext cx="10515600" cy="782739"/>
          </a:xfrm>
        </p:spPr>
        <p:txBody>
          <a:bodyPr>
            <a:normAutofit/>
          </a:bodyPr>
          <a:lstStyle/>
          <a:p>
            <a:r>
              <a:rPr lang="en-US" sz="3200" dirty="0"/>
              <a:t>Bin 5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EAC349D-C9D0-5C44-BC59-804496CFB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358" y="250825"/>
            <a:ext cx="5064642" cy="4351338"/>
          </a:xfrm>
        </p:spPr>
        <p:txBody>
          <a:bodyPr numCol="1">
            <a:noAutofit/>
          </a:bodyPr>
          <a:lstStyle/>
          <a:p>
            <a:r>
              <a:rPr lang="en-US" sz="1100" dirty="0" err="1"/>
              <a:t>sourcename</a:t>
            </a:r>
            <a:r>
              <a:rPr lang="en-US" sz="1100" dirty="0"/>
              <a:t>            offset    norm  </a:t>
            </a:r>
            <a:r>
              <a:rPr lang="en-US" sz="1100" dirty="0" err="1"/>
              <a:t>eflux</a:t>
            </a:r>
            <a:r>
              <a:rPr lang="en-US" sz="1100" dirty="0"/>
              <a:t>     index        </a:t>
            </a:r>
            <a:r>
              <a:rPr lang="en-US" sz="1100" dirty="0" err="1"/>
              <a:t>ts</a:t>
            </a:r>
            <a:r>
              <a:rPr lang="en-US" sz="1100" dirty="0"/>
              <a:t>       </a:t>
            </a:r>
            <a:r>
              <a:rPr lang="en-US" sz="1100" dirty="0" err="1"/>
              <a:t>npred</a:t>
            </a:r>
            <a:r>
              <a:rPr lang="en-US" sz="1100" dirty="0"/>
              <a:t> free</a:t>
            </a:r>
          </a:p>
          <a:p>
            <a:r>
              <a:rPr lang="en-US" sz="1100" dirty="0"/>
              <a:t>--------------------------------------------------------------------------------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SN2015bn               0.000   0.001  3.14e-07   4.95      0.45        31.0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J1132.7+0034      0.273   1.433  1.98e-05   1.86     86.21       116.2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J1142.8+0120      2.373   1.450  5.02e-06   1.97     37.90        33.1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J1114.7-0248      5.899   3.653  3.16e-06   2.87      5.04        83.3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J1118.2-0415      6.292   3.979  9.99e-06   2.71     45.44       233.9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J1129.2-0529      6.312   2.348  6.73e-06   2.64     19.65       137.4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J1107.6+0222      6.718   1.644  3.79e-06   2.17     16.70        42.8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J1120.6+0713      7.270   0.685  3.12e-06   2.52     10.39        33.3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J1121.4-0553      7.296   0.385  6.38e-06   2.46     19.90       101.1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J1201.1-0332      8.083   4.416  2.28e-06   2.07      5.13        17.6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J1147.8-0724      8.872   0.844  1.44e-05   2.73      6.31        79.2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J1130.8+1016      9.572   9.462   5.1e-05   2.81     36.59       289.6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J1105.3-0626     10.068   2.329  4.91e-06   1.56      6.40         5.5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J1152.3-0839     10.476   6.561  3.25e-05   2.38      4.31        88.5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J1229.0+0202     13.903   1.641  0.000335   3.05     27.87       301.1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isodiff</a:t>
            </a:r>
            <a:r>
              <a:rPr lang="en-US" sz="1100" dirty="0">
                <a:solidFill>
                  <a:srgbClr val="C00000"/>
                </a:solidFill>
              </a:rPr>
              <a:t>                  ---   1.985     0.102   2.24   2247.44      9841.4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galdiff</a:t>
            </a:r>
            <a:r>
              <a:rPr lang="en-US" sz="1100" dirty="0">
                <a:solidFill>
                  <a:srgbClr val="C00000"/>
                </a:solidFill>
              </a:rPr>
              <a:t>                  ---   0.100    0.0469   0.91     60.49      2220.3    *</a:t>
            </a:r>
          </a:p>
          <a:p>
            <a:pPr marL="514350" indent="-514350">
              <a:buFont typeface="+mj-lt"/>
              <a:buAutoNum type="arabicPeriod"/>
            </a:pPr>
            <a:endParaRPr lang="en-US" sz="1100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Fixing parameters for 4FGL J1229.0+0202     : ['norm', 'alpha', 'beta']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Fixing parameters for 4FGL J1130.8+1016     : ['</a:t>
            </a:r>
            <a:r>
              <a:rPr lang="en-US" sz="1100" dirty="0" err="1">
                <a:solidFill>
                  <a:srgbClr val="C00000"/>
                </a:solidFill>
              </a:rPr>
              <a:t>Prefactor</a:t>
            </a:r>
            <a:r>
              <a:rPr lang="en-US" sz="1100" dirty="0">
                <a:solidFill>
                  <a:srgbClr val="C00000"/>
                </a:solidFill>
              </a:rPr>
              <a:t>', 'Index']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7C2F3-374C-1A4C-A00E-E6C4B66C8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9F8ED-1631-AC4D-BB79-ACBA5A3F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BDE74-38EA-8642-A816-4914B40A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8762D6-C8BE-8E44-AAA0-DFA8A3CBE719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42DD2-3A90-7448-B110-203C1AC371BD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E386A6-B6E7-344B-B7B4-A683CBB1BD68}"/>
              </a:ext>
            </a:extLst>
          </p:cNvPr>
          <p:cNvSpPr/>
          <p:nvPr/>
        </p:nvSpPr>
        <p:spPr>
          <a:xfrm>
            <a:off x="6312657" y="452437"/>
            <a:ext cx="6096000" cy="51443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rgbClr val="000000"/>
                </a:solidFill>
              </a:rPr>
              <a:t>sourcename</a:t>
            </a:r>
            <a:r>
              <a:rPr lang="en-US" sz="1100" dirty="0">
                <a:solidFill>
                  <a:srgbClr val="000000"/>
                </a:solidFill>
              </a:rPr>
              <a:t>            offset    norm  </a:t>
            </a:r>
            <a:r>
              <a:rPr lang="en-US" sz="1100" dirty="0" err="1">
                <a:solidFill>
                  <a:srgbClr val="000000"/>
                </a:solidFill>
              </a:rPr>
              <a:t>eflux</a:t>
            </a:r>
            <a:r>
              <a:rPr lang="en-US" sz="1100" dirty="0">
                <a:solidFill>
                  <a:srgbClr val="000000"/>
                </a:solidFill>
              </a:rPr>
              <a:t>     index        </a:t>
            </a:r>
            <a:r>
              <a:rPr lang="en-US" sz="1100" dirty="0" err="1">
                <a:solidFill>
                  <a:srgbClr val="000000"/>
                </a:solidFill>
              </a:rPr>
              <a:t>ts</a:t>
            </a:r>
            <a:r>
              <a:rPr lang="en-US" sz="1100" dirty="0">
                <a:solidFill>
                  <a:srgbClr val="000000"/>
                </a:solidFill>
              </a:rPr>
              <a:t>       </a:t>
            </a:r>
            <a:r>
              <a:rPr lang="en-US" sz="1100" dirty="0" err="1">
                <a:solidFill>
                  <a:srgbClr val="000000"/>
                </a:solidFill>
              </a:rPr>
              <a:t>npred</a:t>
            </a:r>
            <a:r>
              <a:rPr lang="en-US" sz="1100" dirty="0">
                <a:solidFill>
                  <a:srgbClr val="000000"/>
                </a:solidFill>
              </a:rPr>
              <a:t> free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000000"/>
                </a:solidFill>
              </a:rPr>
              <a:t>--------------------------------------------------------------------------------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SN2015bn               0.000   0.003  8.37e-07   4.93      1.56        83.8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J1132.7+0034      0.273   1.521  2.49e-05   1.80    110.40       122.6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J1142.8+0120      2.373   1.519  4.61e-06   2.15     35.79        37.6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J1117.6+0217      4.309   4.855  3.05e-06   2.38      6.62        59.7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J1114.7-0248      5.899   3.680  3.18e-06   2.87      5.17        86.3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J1118.2-0415      6.292   4.233  1.04e-05   2.68     51.59       245.0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J1129.2-0529      6.312   2.199   6.3e-06   2.64     17.87       132.3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J1107.6+0222      6.718   1.542  3.56e-06   2.17     15.90        41.5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J1120.6+0713      7.270   0.795  3.63e-06   2.52     13.22        40.2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J1121.4-0553      7.296   0.376  6.85e-06   2.46     20.12       117.9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J1146.0-0638      7.979   0.917   3.1e-06   1.75      4.05         7.7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J1201.1-0332      8.083   4.312  2.23e-06   2.07      5.00        17.7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J1147.8-0724      8.872   0.712  1.21e-05   2.73      4.69        69.0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J1130.8+1016      9.572   9.434  5.08e-05   2.81     38.07       301.0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J1105.3-0626     10.068   2.252  4.75e-06   1.56      6.26         5.5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J1229.0+0202     13.903   1.493  0.000305   3.05     24.09       284.6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isodiff</a:t>
            </a:r>
            <a:r>
              <a:rPr lang="en-US" sz="1100" dirty="0">
                <a:solidFill>
                  <a:srgbClr val="FF0000"/>
                </a:solidFill>
              </a:rPr>
              <a:t>                  ---   1.578    0.0813   2.24    452.94      8092.4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galdiff</a:t>
            </a:r>
            <a:r>
              <a:rPr lang="en-US" sz="1100" dirty="0">
                <a:solidFill>
                  <a:srgbClr val="FF0000"/>
                </a:solidFill>
              </a:rPr>
              <a:t>                  ---   0.387     0.119   0.48     82.01      4411.3    *</a:t>
            </a:r>
          </a:p>
        </p:txBody>
      </p:sp>
    </p:spTree>
    <p:extLst>
      <p:ext uri="{BB962C8B-B14F-4D97-AF65-F5344CB8AC3E}">
        <p14:creationId xmlns:p14="http://schemas.microsoft.com/office/powerpoint/2010/main" val="2886908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3E5738C-B84A-504F-8883-7144039CF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6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63351BE-80E3-FF4C-B106-6CDC95EB05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E82B7-3944-794B-B835-1EDB6259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BDFA2-C566-4F48-B047-7DC8CF5BB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ECB4A-768C-884C-8782-F4005285B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95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4A1AFF3-CD8B-474D-8A31-A113A7560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48481"/>
          </a:xfrm>
        </p:spPr>
        <p:txBody>
          <a:bodyPr>
            <a:normAutofit/>
          </a:bodyPr>
          <a:lstStyle/>
          <a:p>
            <a:r>
              <a:rPr lang="en-US" sz="3200" dirty="0"/>
              <a:t>Fit Results Bin 6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E2051A-DA2F-C74A-A417-139AC3DE9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643" y="444298"/>
            <a:ext cx="5181600" cy="4351338"/>
          </a:xfrm>
        </p:spPr>
        <p:txBody>
          <a:bodyPr>
            <a:normAutofit/>
          </a:bodyPr>
          <a:lstStyle/>
          <a:p>
            <a:r>
              <a:rPr lang="en-US" sz="1400" dirty="0"/>
              <a:t>SN2015bn (4.18)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0.553 +/- 0.412</a:t>
            </a:r>
          </a:p>
          <a:p>
            <a:pPr lvl="1"/>
            <a:r>
              <a:rPr lang="en-US" sz="1400" dirty="0"/>
              <a:t>Index 2.62 +/- 0.558</a:t>
            </a:r>
          </a:p>
          <a:p>
            <a:r>
              <a:rPr lang="en-US" sz="1400" dirty="0"/>
              <a:t>4FGL J1132.7+0034  (42.91)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1.16 +/- 0.394</a:t>
            </a:r>
          </a:p>
          <a:p>
            <a:pPr lvl="1"/>
            <a:r>
              <a:rPr lang="en-US" sz="1400" dirty="0"/>
              <a:t>Index 1.93 +/- 0.212</a:t>
            </a:r>
          </a:p>
          <a:p>
            <a:r>
              <a:rPr lang="en-US" sz="1400" dirty="0" err="1"/>
              <a:t>galdiff</a:t>
            </a:r>
            <a:r>
              <a:rPr lang="en-US" sz="1400" dirty="0"/>
              <a:t> 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0.502 +/- 0.096</a:t>
            </a:r>
          </a:p>
          <a:p>
            <a:pPr lvl="1"/>
            <a:r>
              <a:rPr lang="en-US" sz="1400" dirty="0"/>
              <a:t>Index 0.315 +/- 0.0467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Normalization 1.42 +/- 0.134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DFA5ECB-05F9-E248-A92B-D404459A7E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8146" y="3410761"/>
            <a:ext cx="4596319" cy="344723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AB01F-0CFB-2E47-9B37-C608D4548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E030D-2449-614B-B693-1B415046C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312D-8771-2043-977B-04AE37657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33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6C4730-73DB-6841-A1E5-F618A9B3CA4F}"/>
              </a:ext>
            </a:extLst>
          </p:cNvPr>
          <p:cNvSpPr txBox="1">
            <a:spLocks/>
          </p:cNvSpPr>
          <p:nvPr/>
        </p:nvSpPr>
        <p:spPr>
          <a:xfrm>
            <a:off x="7102135" y="431396"/>
            <a:ext cx="46190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SN2015bn (5.66)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0.611 +/- 0.395</a:t>
            </a:r>
          </a:p>
          <a:p>
            <a:pPr lvl="1"/>
            <a:r>
              <a:rPr lang="en-US" sz="1400" dirty="0"/>
              <a:t>Index 2.71 +/- 0.415</a:t>
            </a:r>
          </a:p>
          <a:p>
            <a:r>
              <a:rPr lang="en-US" sz="1400" dirty="0"/>
              <a:t>4FGL J1132.7+0034 (43.79)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1.17 +/- 0.407</a:t>
            </a:r>
          </a:p>
          <a:p>
            <a:pPr lvl="1"/>
            <a:r>
              <a:rPr lang="en-US" sz="1400" dirty="0"/>
              <a:t>Index 1.95 +/- 0.22</a:t>
            </a:r>
          </a:p>
          <a:p>
            <a:r>
              <a:rPr lang="en-US" sz="1400" dirty="0" err="1"/>
              <a:t>galdiff</a:t>
            </a:r>
            <a:endParaRPr lang="en-US" sz="1400" dirty="0"/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 0.562 +/- 0.0941</a:t>
            </a:r>
          </a:p>
          <a:p>
            <a:pPr lvl="1"/>
            <a:r>
              <a:rPr lang="en-US" sz="1400" dirty="0"/>
              <a:t>Index  0.118 +/- 0.0383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 1.35 +/- 0.133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5E51F4-E4AF-C54D-B8C3-B9B0FF898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836" y="3410760"/>
            <a:ext cx="4596317" cy="34472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BE0B57-091F-C841-BBC2-F312755D92F9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463F87-8A02-434F-A202-5DA4CF2359C7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4175670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C6B8A-309E-2F4D-8B27-39CE31E09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51"/>
            <a:ext cx="10515600" cy="734101"/>
          </a:xfrm>
        </p:spPr>
        <p:txBody>
          <a:bodyPr>
            <a:normAutofit/>
          </a:bodyPr>
          <a:lstStyle/>
          <a:p>
            <a:r>
              <a:rPr lang="en-US" sz="3200" dirty="0"/>
              <a:t>Bin 6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CD82BDA-BB8A-3C42-AD96-FA701D48F1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4114800" cy="30861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E8932F-93AC-BF4D-A3A9-23DC76294A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2278" y="3144922"/>
            <a:ext cx="4956243" cy="3717182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1E79B-5A1E-F845-A24E-042E4444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140FC-D359-5144-B2EE-8940E72F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557D5-51C3-8D4C-92A1-0B596A09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1C33A1-CF26-964D-B709-B52111804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1" y="1"/>
            <a:ext cx="4114799" cy="308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2A5E29-ED46-DF47-9830-905856FFC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029" y="3146974"/>
            <a:ext cx="4950771" cy="3713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92E77A-07FA-7941-8A7A-06765857DDDA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36DE94-1CDD-7746-BCF1-51F653E1B6CF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616587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63471-1C72-2F4A-A090-8F2C9EA1A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0515600" cy="365126"/>
          </a:xfrm>
        </p:spPr>
        <p:txBody>
          <a:bodyPr>
            <a:noAutofit/>
          </a:bodyPr>
          <a:lstStyle/>
          <a:p>
            <a:r>
              <a:rPr lang="en-US" sz="3200" dirty="0"/>
              <a:t>Bin 6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FBC3475-241D-F045-AC11-6A097AB93B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4114800" cy="308610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E95429D-DF07-2643-B7F1-F8FB23756F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55742" y="3149330"/>
            <a:ext cx="4489315" cy="3366986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EEE2B-5EAE-374E-A6CE-AAB783C0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BBF94-27F5-444C-A96E-DEBC57438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6D6BD-706B-7541-8C91-D948B5F92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47F355-70B9-544C-93AA-A0943202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4114800" cy="3086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FD118D-1033-8140-9091-3AAA29582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100" y="3149330"/>
            <a:ext cx="4584700" cy="3438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AF5E6F-539E-1243-B536-8BC2DA130ACB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CA61FC-65D6-3743-AFD1-37832A9E8A4C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061021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C74C047-14E1-834E-B07B-8ECBCC15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4" y="1"/>
            <a:ext cx="10515600" cy="588186"/>
          </a:xfrm>
        </p:spPr>
        <p:txBody>
          <a:bodyPr>
            <a:normAutofit/>
          </a:bodyPr>
          <a:lstStyle/>
          <a:p>
            <a:r>
              <a:rPr lang="en-US" sz="3200" dirty="0"/>
              <a:t>TS per energy – Bin 6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29210-20F2-8E4B-B4E0-066B3E39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FCDEF-E69B-5C48-8F0F-20C843FC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0E156-929B-964E-993B-9D84E427C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A8F212-1ACC-8844-A351-CA1F51F060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4" y="1548304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2B4C1B-C6C1-124F-8001-48F0B84FF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916" y="1548304"/>
            <a:ext cx="5334001" cy="350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902E2D-45C7-EA41-9039-1478FF2F2552}"/>
              </a:ext>
            </a:extLst>
          </p:cNvPr>
          <p:cNvSpPr txBox="1"/>
          <p:nvPr/>
        </p:nvSpPr>
        <p:spPr>
          <a:xfrm>
            <a:off x="3216286" y="837273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DD95E-605C-9342-8B60-F1ADF9498D33}"/>
              </a:ext>
            </a:extLst>
          </p:cNvPr>
          <p:cNvSpPr txBox="1"/>
          <p:nvPr/>
        </p:nvSpPr>
        <p:spPr>
          <a:xfrm>
            <a:off x="8004834" y="817430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2531936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0FB7CA7-4279-D144-B769-C81197D28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77875"/>
          </a:xfrm>
        </p:spPr>
        <p:txBody>
          <a:bodyPr>
            <a:normAutofit/>
          </a:bodyPr>
          <a:lstStyle/>
          <a:p>
            <a:r>
              <a:rPr lang="en-US" sz="3200" dirty="0"/>
              <a:t>Bin 6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49F344-F2AB-A241-9C66-2BCE7CFD1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65371"/>
            <a:ext cx="5448300" cy="4351338"/>
          </a:xfrm>
        </p:spPr>
        <p:txBody>
          <a:bodyPr numCol="1">
            <a:noAutofit/>
          </a:bodyPr>
          <a:lstStyle/>
          <a:p>
            <a:r>
              <a:rPr lang="en-US" sz="1100" dirty="0" err="1"/>
              <a:t>sourcename</a:t>
            </a:r>
            <a:r>
              <a:rPr lang="en-US" sz="1100" dirty="0"/>
              <a:t>            offset    norm  </a:t>
            </a:r>
            <a:r>
              <a:rPr lang="en-US" sz="1100" dirty="0" err="1"/>
              <a:t>eflux</a:t>
            </a:r>
            <a:r>
              <a:rPr lang="en-US" sz="1100" dirty="0"/>
              <a:t>     index        </a:t>
            </a:r>
            <a:r>
              <a:rPr lang="en-US" sz="1100" dirty="0" err="1"/>
              <a:t>ts</a:t>
            </a:r>
            <a:r>
              <a:rPr lang="en-US" sz="1100" dirty="0"/>
              <a:t>       </a:t>
            </a:r>
            <a:r>
              <a:rPr lang="en-US" sz="1100" dirty="0" err="1"/>
              <a:t>npred</a:t>
            </a:r>
            <a:r>
              <a:rPr lang="en-US" sz="1100" dirty="0"/>
              <a:t> free</a:t>
            </a:r>
          </a:p>
          <a:p>
            <a:r>
              <a:rPr lang="en-US" sz="1100" dirty="0"/>
              <a:t>--------------------------------------------------------------------------------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SN2015bn               0.000   0.553  3.71e-06   2.62      4.18       127.3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J1132.7+0034      0.273   1.162  1.34e-05   1.93     42.91       132.8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J1142.8+0120      2.373   0.304  3.91e-06   2.13     17.48        69.3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J1121.3-0011      3.205   3.050  3.48e-06   2.18     11.61        64.9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J1117.6+0217      4.309   3.773  3.39e-06   2.88      6.87       129.5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J1122.0-0231      4.363   2.728   3.3e-06   2.44      9.62        93.0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J1136.3-0501      5.792   2.478  2.61e-06   2.51      4.91        72.7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J1118.2-0415      6.292   1.220  2.97e-06   2.64      4.97        94.1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J1129.2-0529      6.312   1.976  5.66e-06   2.64     19.74       166.5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J1107.6+0222      6.718   1.997  4.61e-06   2.17     16.37        67.4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J1120.6+0713      7.270   1.077  5.56e-06   2.65     41.90        91.2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J1121.4-0553      7.296   1.502  1.81e-05   3.32    215.71       472.6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J1058.4+0133      8.837   2.015  5.98e-05   2.33     23.73       251.3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J1147.8-0724      8.872   0.715  1.22e-05   2.73      6.36        95.9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J1130.8+1016      9.572   5.474  2.95e-05   2.81     14.82       199.6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J1114.5-0819     10.227   2.494  1.54e-05   2.82      6.63       130.7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J1152.3-0839     10.476   7.675   3.8e-05   2.38      9.15       152.2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J1216.2-0600     12.575  22.402  5.93e-05   2.53      7.12       134.3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/>
              <a:t>4FGL J1229.0+0202     13.903   1.826  0.000373   3.05     48.50       451.6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isodiff</a:t>
            </a:r>
            <a:r>
              <a:rPr lang="en-US" sz="1100" dirty="0">
                <a:solidFill>
                  <a:srgbClr val="C00000"/>
                </a:solidFill>
              </a:rPr>
              <a:t>                  ---   1.416    0.0729   2.24    222.36      9356.9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galdiff</a:t>
            </a:r>
            <a:r>
              <a:rPr lang="en-US" sz="1100" dirty="0">
                <a:solidFill>
                  <a:srgbClr val="C00000"/>
                </a:solidFill>
              </a:rPr>
              <a:t>                  ---   0.502      0.14   0.32     61.14      5829.5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Fixing parameters for 4FGL J1229.0+0202 and 4FGL J1122.0-0231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DAD2E-1973-804C-B36D-764293D09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D357F-50D6-4A43-BDBD-5F111A5E8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1BB51-51BA-8447-B652-4C9BE0730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0A8895-96CD-2F43-9E78-6E9E404115A5}"/>
              </a:ext>
            </a:extLst>
          </p:cNvPr>
          <p:cNvSpPr/>
          <p:nvPr/>
        </p:nvSpPr>
        <p:spPr>
          <a:xfrm>
            <a:off x="6426200" y="165371"/>
            <a:ext cx="6096000" cy="59061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/>
              <a:t>sourcename</a:t>
            </a:r>
            <a:r>
              <a:rPr lang="en-US" sz="1100" dirty="0"/>
              <a:t> 	               offset        norm       </a:t>
            </a:r>
            <a:r>
              <a:rPr lang="en-US" sz="1100" dirty="0" err="1"/>
              <a:t>eflux</a:t>
            </a:r>
            <a:r>
              <a:rPr lang="en-US" sz="1100" dirty="0"/>
              <a:t>           Index       </a:t>
            </a:r>
            <a:r>
              <a:rPr lang="en-US" sz="1100" dirty="0" err="1"/>
              <a:t>ts</a:t>
            </a:r>
            <a:r>
              <a:rPr lang="en-US" sz="1100" dirty="0"/>
              <a:t>       </a:t>
            </a:r>
            <a:r>
              <a:rPr lang="en-US" sz="1100" dirty="0" err="1"/>
              <a:t>npred</a:t>
            </a:r>
            <a:r>
              <a:rPr lang="en-US" sz="1100" dirty="0"/>
              <a:t>       free </a:t>
            </a:r>
          </a:p>
          <a:p>
            <a:pPr>
              <a:lnSpc>
                <a:spcPct val="150000"/>
              </a:lnSpc>
            </a:pPr>
            <a:r>
              <a:rPr lang="en-US" sz="1100" dirty="0"/>
              <a:t>--------------------------------------------------------------------------------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SN2015bn	                 0.000      0.611      4.41e-06      2.71        5.66    162.5   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J1132.7+0034    0.273      1.172      1.3e-05       1.95         43.79    135.8  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J1142.8+0120     2.373      0.339     3.53e-06      2.07        17.21     55.5  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J1121.3-0011.      3.205     1.899      4.76e-06     2.71       15.17      171.2 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J1117.6+0217      4.309      3.938      5.07e-06     3.15       14.84       221.2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J1122.0-0231       4.363       2.728      3.3e-06      2.44       9.62         93.0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J1136.3-0501       5.792       2.478       2.61e-06    2.51       4.91        72.7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J1118.2-0415        6.292      1.220       2.97e-06      2.64       4.97        94.1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J1129.2-0529        6.312       1.976      5.66e-06      2.64      19.74       166.5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J1107.6+0222        6.718      1.997      4.61e-06       2.17       16.37      67.4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J1120.6+0713.        7.270      0.813       9.59e-06      2.46       48.73       208.3 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J1121.4-0553         7.296       1.423        2.19e-05      3.05       260.88     626.4.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 4FGL J1058.4+0133        8.837       2.015        5.98e-05       2.33       23.73        251.3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J1147.8-0724        8.872         0.715        1.22e-05      2.73         6.36           95.9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 4FGL J1130.8+1016        9.572       5.474         2.95e-05        2.81      14.82         199.6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J1114.5-0819         10.227      2.494        1.54e-05       2.82        6.63            130.7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J1152.3-0839         10.476       7.675          3.8e-05       2.38        9.15           152.2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J1216.2-0600         12.575        22.402       5.93e-05      2.53       7.12           134.3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/>
              <a:t>4FGL J1229.0+0202         13.903       1.826          0.000373      3.05      48.50       451.6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isodiff</a:t>
            </a:r>
            <a:r>
              <a:rPr lang="en-US" sz="1100" dirty="0">
                <a:solidFill>
                  <a:srgbClr val="FF0000"/>
                </a:solidFill>
              </a:rPr>
              <a:t>                                  ---               1.348           0.0694          2.24      122.64      8906.7 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Galdiff</a:t>
            </a:r>
            <a:r>
              <a:rPr lang="en-US" sz="1100" dirty="0">
                <a:solidFill>
                  <a:srgbClr val="FF0000"/>
                </a:solidFill>
              </a:rPr>
              <a:t>                                 ---               0.562             0.149            0.12        38.34      5069.0.   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6DFA67-9630-524E-96DD-2413DE362432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6A602-06A9-404F-99D8-BD2EAA0C7945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3905638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0A185-BA33-3C43-B54D-C53F0D3C2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3yrs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76FB3-F34A-E64E-B19B-2F7EE15FE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E82CA-C5DB-FC4A-A153-F6917CBC6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972FA-B659-C047-9FFB-399A3DCB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92923-0BE8-0448-B206-778026E8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80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8F32232-72B8-0E4A-BE13-FBD02E2E1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63284"/>
          </a:xfrm>
        </p:spPr>
        <p:txBody>
          <a:bodyPr>
            <a:normAutofit/>
          </a:bodyPr>
          <a:lstStyle/>
          <a:p>
            <a:r>
              <a:rPr lang="en-US" sz="3200" dirty="0"/>
              <a:t>Fit Results 3yrs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B5C225-E106-A245-B272-9B13A921B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6098" y="609668"/>
            <a:ext cx="5181600" cy="4351338"/>
          </a:xfrm>
        </p:spPr>
        <p:txBody>
          <a:bodyPr>
            <a:normAutofit/>
          </a:bodyPr>
          <a:lstStyle/>
          <a:p>
            <a:r>
              <a:rPr lang="en-US" sz="1400" dirty="0"/>
              <a:t>SN2015bn (22.64)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0.302 +/- 0.273</a:t>
            </a:r>
          </a:p>
          <a:p>
            <a:pPr lvl="1"/>
            <a:r>
              <a:rPr lang="en-US" sz="1400" dirty="0"/>
              <a:t>Index 3.12 +/- 0.459</a:t>
            </a:r>
          </a:p>
          <a:p>
            <a:r>
              <a:rPr lang="en-US" sz="1400" dirty="0"/>
              <a:t>4FGL J1132.7+0034  (335.42)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1.39 +/- 0.223 </a:t>
            </a:r>
          </a:p>
          <a:p>
            <a:pPr lvl="1"/>
            <a:r>
              <a:rPr lang="en-US" sz="1400" dirty="0"/>
              <a:t>Index 1.97 +/- 0.0837 </a:t>
            </a:r>
          </a:p>
          <a:p>
            <a:r>
              <a:rPr lang="en-US" sz="1400" dirty="0" err="1"/>
              <a:t>galdiff</a:t>
            </a:r>
            <a:r>
              <a:rPr lang="en-US" sz="1400" dirty="0"/>
              <a:t> 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0.712 +/- 0.0415</a:t>
            </a:r>
          </a:p>
          <a:p>
            <a:pPr lvl="1"/>
            <a:r>
              <a:rPr lang="en-US" sz="1400" dirty="0"/>
              <a:t>Index 0.252 +/- 0.0159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Normalization 1.17 +/- 0.0576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F821DA4-260D-1543-AFFC-856301753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8056" y="3593154"/>
            <a:ext cx="4353127" cy="326484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AD8C5-0CF9-5746-9A85-71F4E3EEA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A8979-3924-9A46-85FB-152B0AEC1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7922F-EF4E-904E-AAFE-BD60F30AE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39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F045A5-4F95-AD4A-A734-BB163E307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816" y="3593153"/>
            <a:ext cx="4353128" cy="326484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CAE431-1D7D-6C46-BF1D-02021B7F9CC6}"/>
              </a:ext>
            </a:extLst>
          </p:cNvPr>
          <p:cNvSpPr txBox="1">
            <a:spLocks/>
          </p:cNvSpPr>
          <p:nvPr/>
        </p:nvSpPr>
        <p:spPr>
          <a:xfrm>
            <a:off x="7391399" y="590078"/>
            <a:ext cx="46190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SN2015bn ()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0.3 +/- 0.26</a:t>
            </a:r>
          </a:p>
          <a:p>
            <a:pPr lvl="1"/>
            <a:r>
              <a:rPr lang="en-US" sz="1400" dirty="0"/>
              <a:t>Index 3.07 +/- 0.451</a:t>
            </a:r>
          </a:p>
          <a:p>
            <a:r>
              <a:rPr lang="en-US" sz="1400" dirty="0"/>
              <a:t>4FGL J1132.7+0034 ()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1.42 +/- 0.216</a:t>
            </a:r>
          </a:p>
          <a:p>
            <a:pPr lvl="1"/>
            <a:r>
              <a:rPr lang="en-US" sz="1400" dirty="0"/>
              <a:t>Index 1.97 +/- 0.081</a:t>
            </a:r>
          </a:p>
          <a:p>
            <a:r>
              <a:rPr lang="en-US" sz="1400" dirty="0" err="1"/>
              <a:t>galdiff</a:t>
            </a:r>
            <a:endParaRPr lang="en-US" sz="1400" dirty="0"/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 0.766 +/- 0.0408</a:t>
            </a:r>
          </a:p>
          <a:p>
            <a:pPr lvl="1"/>
            <a:r>
              <a:rPr lang="en-US" sz="1400" dirty="0"/>
              <a:t>Index  0.231 +/- 0.015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 1.13 +/- 0.0569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40F07A-0298-A945-8C8D-98D8D13A1AF0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4AB534-BF74-B649-9309-A72273D5859F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036577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7EE2-0527-704F-82E1-17E1E247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7" y="0"/>
            <a:ext cx="10515600" cy="548481"/>
          </a:xfrm>
        </p:spPr>
        <p:txBody>
          <a:bodyPr>
            <a:normAutofit/>
          </a:bodyPr>
          <a:lstStyle/>
          <a:p>
            <a:r>
              <a:rPr lang="en-US" sz="3200" dirty="0"/>
              <a:t>Bin 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E1EAE-2E4E-B141-AC12-AC1DA32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4D8AD-FD39-5C4D-A945-F58DB8DC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2806-1707-BA49-B750-88618D94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8AE343-494D-6940-895C-47FD7E5640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7779" y="136525"/>
            <a:ext cx="3871912" cy="2903934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93978CB-AF94-1147-B46A-BB86A34FBB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0183" y="3152213"/>
            <a:ext cx="4759016" cy="356926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A8149-C3D1-184A-9DFA-7733334DB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311" y="134316"/>
            <a:ext cx="3871911" cy="29039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BE89CC-CDBD-5B4B-8952-06AC56632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803" y="3152213"/>
            <a:ext cx="4759015" cy="35692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E7F874-D1DE-6346-AAB7-F4C35ECBDFFF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2D76B-305D-544D-8D2B-F6B8958AF12B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2481919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07E1-5A79-FE44-A655-2270DCA5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4" y="1"/>
            <a:ext cx="10515600" cy="636824"/>
          </a:xfrm>
        </p:spPr>
        <p:txBody>
          <a:bodyPr>
            <a:normAutofit/>
          </a:bodyPr>
          <a:lstStyle/>
          <a:p>
            <a:r>
              <a:rPr lang="en-US" sz="3200" dirty="0"/>
              <a:t>3yrs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0D69C54-C49B-974F-B998-31E1C7FFE4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4403" y="33708"/>
            <a:ext cx="4333111" cy="3249833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3254E14-ADF5-124B-BFD8-02F269C946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8200" y="3417209"/>
            <a:ext cx="4587720" cy="344079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1E8A6-2AD0-BF44-A633-033DB6D7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59857-BC66-7D45-8D5D-44839F3A0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44CB0-9F70-B347-AD70-2A584429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3454B-1D78-5845-B66B-6A334E9B8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488" y="33708"/>
            <a:ext cx="4374247" cy="3280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954DB5-E2DF-6046-984A-B9333D7EA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989" y="3383502"/>
            <a:ext cx="4587720" cy="3440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34E298-7BF0-694A-9329-677C4F6DBBD5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C7AB2-D338-704E-82E0-6E32258F64D6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4033967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ADA5-374B-5545-8120-AA46F4C7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87"/>
            <a:ext cx="10515600" cy="627096"/>
          </a:xfrm>
        </p:spPr>
        <p:txBody>
          <a:bodyPr>
            <a:normAutofit/>
          </a:bodyPr>
          <a:lstStyle/>
          <a:p>
            <a:r>
              <a:rPr lang="en-US" sz="3200" dirty="0"/>
              <a:t>3yrs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0D2376-3236-AE4F-9F30-7D3CCDC539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9077" y="20673"/>
            <a:ext cx="3796197" cy="2847148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4F8FDCD-F399-E04E-867E-E7122D3143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8200" y="2952885"/>
            <a:ext cx="4537953" cy="3403465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8DDFD-F203-D74F-B3CC-CF159963C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065FF-9739-444D-BCD4-5A8EF950F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57C71-FB29-9245-B2E3-0225D25C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533F1-D484-3543-B584-0B0258586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724" y="39789"/>
            <a:ext cx="3796197" cy="2847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32A75-FA80-2F45-8123-D2DD37E2C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847" y="2952885"/>
            <a:ext cx="4537953" cy="34034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2D537A-399C-F94B-899C-3286F94C199A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BB217-672C-7846-A4D8-D845F5C7C656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864571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F910B-2B0A-1F4D-BE81-358496376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145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TS per energy – 3yrs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75FB3-4C76-F248-B87D-F74F2EB9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3867C-A2DE-874B-84FA-A08329EF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D0A45-240B-4344-800D-FD43476A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42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BFB9E3-6FFC-7942-8A26-F1B2EE6B3E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5" y="1676400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B8DEB-B8A9-4E44-8839-14C843A5E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487" y="1676399"/>
            <a:ext cx="5333998" cy="3505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DBD82A-EE2C-C44F-8295-93204A080A41}"/>
              </a:ext>
            </a:extLst>
          </p:cNvPr>
          <p:cNvSpPr txBox="1"/>
          <p:nvPr/>
        </p:nvSpPr>
        <p:spPr>
          <a:xfrm>
            <a:off x="3355986" y="1104106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3C575-7EAF-3548-9950-5E7CEBC290E2}"/>
              </a:ext>
            </a:extLst>
          </p:cNvPr>
          <p:cNvSpPr txBox="1"/>
          <p:nvPr/>
        </p:nvSpPr>
        <p:spPr>
          <a:xfrm>
            <a:off x="8144534" y="108426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38285547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6133-ABC8-6A4D-B648-E9E2EDAEA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153"/>
            <a:ext cx="10515600" cy="695190"/>
          </a:xfrm>
        </p:spPr>
        <p:txBody>
          <a:bodyPr>
            <a:normAutofit/>
          </a:bodyPr>
          <a:lstStyle/>
          <a:p>
            <a:r>
              <a:rPr lang="en-US" sz="3200" dirty="0"/>
              <a:t>3yrs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C5CF2-545B-4B48-884E-313AF10E8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947"/>
            <a:ext cx="4419600" cy="4351338"/>
          </a:xfrm>
        </p:spPr>
        <p:txBody>
          <a:bodyPr numCol="1">
            <a:noAutofit/>
          </a:bodyPr>
          <a:lstStyle/>
          <a:p>
            <a:r>
              <a:rPr lang="en-US" sz="900" dirty="0" err="1"/>
              <a:t>sourcename</a:t>
            </a:r>
            <a:r>
              <a:rPr lang="en-US" sz="900" dirty="0"/>
              <a:t>            offset    norm  </a:t>
            </a:r>
            <a:r>
              <a:rPr lang="en-US" sz="900" dirty="0" err="1"/>
              <a:t>eflux</a:t>
            </a:r>
            <a:r>
              <a:rPr lang="en-US" sz="900" dirty="0"/>
              <a:t>     index        </a:t>
            </a:r>
            <a:r>
              <a:rPr lang="en-US" sz="900" dirty="0" err="1"/>
              <a:t>ts</a:t>
            </a:r>
            <a:r>
              <a:rPr lang="en-US" sz="900" dirty="0"/>
              <a:t>       </a:t>
            </a:r>
            <a:r>
              <a:rPr lang="en-US" sz="900" dirty="0" err="1"/>
              <a:t>npred</a:t>
            </a:r>
            <a:r>
              <a:rPr lang="en-US" sz="900" dirty="0"/>
              <a:t> free</a:t>
            </a:r>
          </a:p>
          <a:p>
            <a:r>
              <a:rPr lang="en-US" sz="900" dirty="0"/>
              <a:t>--------------------------------------------------------------------------------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SN2015bn               0.000   0.302  3.55e-06   3.12     22.64       835.2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J1132.7+0034      0.273   1.393  1.47e-05   1.97    335.42       845.5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J1142.8+0120      2.373   0.546  4.01e-06   2.14    123.46       326.0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PS J1116.9+0007        4.229   3.135   2.8e-06   1.98     34.98       157.8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J1117.6+0217      4.309   3.536   2.7e-06   2.73     27.63       480.3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4FGL J1145.7+0453      5.140   0.135  1.51e-06   5.00     52.20       878.0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4FGL J1135.7-0427      5.215   0.658  3.19e-06   2.61     29.39       494.4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4FGL J1114.7-0248      5.899   0.229  1.43e-06   5.00     40.28       792.9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4FGL J1118.2-0415      6.292   0.045  2.15e-06   5.00     85.09      1150.1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J1129.2-0529      6.312   2.644  7.73e-06   2.68    165.85      1135.3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4FGL J1107.6+0222      6.718   0.909  5.29e-06   1.67     57.28        87.7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J1120.6+0713      7.270   0.819  5.46e-06   2.64    151.76       553.9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J1121.4-0553      7.296   0.712  9.24e-06   2.73    319.73      1034.1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4FGL J1146.0-0638      7.979   0.498  1.68e-06   1.75     17.23        28.3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4FGL J1059.4+0226      8.721  20.573  3.25e-05   2.41     98.20      1146.1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4FGL J1147.8-0724      8.872   0.635  1.08e-05   2.73     24.95       417.9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PS J1202.6-0528        9.533   0.679  5.78e-06   2.00     61.26       209.5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J1130.8+1016      9.572   0.075  2.09e-06   5.00     60.25      1030.0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4FGL J1114.5-0819     10.227   2.537  1.56e-05   2.82     33.42       638.4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4FGL J1152.3-0839     10.476   6.540  3.24e-05   2.38     30.08       626.7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/>
              <a:t>4FGL J1050.1+0432     11.513   2.825   4.3e-05   2.58     23.65       633.4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>
                <a:solidFill>
                  <a:srgbClr val="FF0000"/>
                </a:solidFill>
              </a:rPr>
              <a:t>4FGL J1229.0+0202     13.903   1.423   0.00029   3.05    107.12      1819.9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err="1">
                <a:solidFill>
                  <a:srgbClr val="FF0000"/>
                </a:solidFill>
              </a:rPr>
              <a:t>isodiff</a:t>
            </a:r>
            <a:r>
              <a:rPr lang="en-US" sz="900" dirty="0">
                <a:solidFill>
                  <a:srgbClr val="FF0000"/>
                </a:solidFill>
              </a:rPr>
              <a:t>                  ---   1.172    0.0604   2.24    623.44     39578.3    *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900" dirty="0" err="1">
                <a:solidFill>
                  <a:srgbClr val="FF0000"/>
                </a:solidFill>
              </a:rPr>
              <a:t>galdiff</a:t>
            </a:r>
            <a:r>
              <a:rPr lang="en-US" sz="900" dirty="0">
                <a:solidFill>
                  <a:srgbClr val="FF0000"/>
                </a:solidFill>
              </a:rPr>
              <a:t>                  ---   0.712     0.194   0.25    413.11     38722.3    *</a:t>
            </a:r>
          </a:p>
          <a:p>
            <a:pPr marL="514350" indent="-514350">
              <a:buFont typeface="+mj-lt"/>
              <a:buAutoNum type="arabicPeriod"/>
            </a:pP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C4BE9-3D87-664A-82D4-873353038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EE7A6-E724-B84E-8BC9-D764532B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33D27-A87E-6348-8F86-F6196BAB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4DD12-B4D8-DA47-9EAC-E903CC36CB8F}"/>
              </a:ext>
            </a:extLst>
          </p:cNvPr>
          <p:cNvSpPr/>
          <p:nvPr/>
        </p:nvSpPr>
        <p:spPr>
          <a:xfrm>
            <a:off x="7048500" y="136524"/>
            <a:ext cx="6096000" cy="61600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rgbClr val="000000"/>
                </a:solidFill>
              </a:rPr>
              <a:t>sourcename</a:t>
            </a:r>
            <a:r>
              <a:rPr lang="en-US" sz="1100" dirty="0">
                <a:solidFill>
                  <a:srgbClr val="000000"/>
                </a:solidFill>
              </a:rPr>
              <a:t>            offset    norm  </a:t>
            </a:r>
            <a:r>
              <a:rPr lang="en-US" sz="1100" dirty="0" err="1">
                <a:solidFill>
                  <a:srgbClr val="000000"/>
                </a:solidFill>
              </a:rPr>
              <a:t>eflux</a:t>
            </a:r>
            <a:r>
              <a:rPr lang="en-US" sz="1100" dirty="0">
                <a:solidFill>
                  <a:srgbClr val="000000"/>
                </a:solidFill>
              </a:rPr>
              <a:t>     index        </a:t>
            </a:r>
            <a:r>
              <a:rPr lang="en-US" sz="1100" dirty="0" err="1">
                <a:solidFill>
                  <a:srgbClr val="000000"/>
                </a:solidFill>
              </a:rPr>
              <a:t>ts</a:t>
            </a:r>
            <a:r>
              <a:rPr lang="en-US" sz="1100" dirty="0">
                <a:solidFill>
                  <a:srgbClr val="000000"/>
                </a:solidFill>
              </a:rPr>
              <a:t>       </a:t>
            </a:r>
            <a:r>
              <a:rPr lang="en-US" sz="1100" dirty="0" err="1">
                <a:solidFill>
                  <a:srgbClr val="000000"/>
                </a:solidFill>
              </a:rPr>
              <a:t>npred</a:t>
            </a:r>
            <a:r>
              <a:rPr lang="en-US" sz="1100" dirty="0">
                <a:solidFill>
                  <a:srgbClr val="000000"/>
                </a:solidFill>
              </a:rPr>
              <a:t> free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000000"/>
                </a:solidFill>
              </a:rPr>
              <a:t>--------------------------------------------------------------------------------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SN2015bn               0.000   0.300  3.28e-06   3.07     18.59       755.4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J1132.7+0034      0.273   1.418  1.51e-05   1.97    342.51       860.6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J1142.8+0120      2.373   0.495  4.06e-06   2.15    119.26       352.2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J1117.6+0217      4.309   3.525     3e-06   2.83     31.21       569.9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J1145.7+0453      5.140   0.133  1.49e-06   5.00     51.16       869.0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J1135.7-0427      5.215   0.201  3.37e-06   3.62     48.38       860.1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J1114.7-0248      5.899   0.242  1.51e-06   5.00     45.20       841.3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J1118.2-0415      6.292   0.046  2.17e-06   4.99     86.53      1152.5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J1129.2-0529      6.312   2.592  7.16e-06   2.51    146.09       925.4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J1107.6+0222      6.718   0.888  5.28e-06   1.66     56.63        85.7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J1120.6+0713      7.270   0.646   6.8e-06   2.51    142.08       793.4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J1121.4-0553      7.296   0.712  9.23e-06   2.73    319.35      1038.1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J1146.0-0638      7.979   0.565  1.91e-06   1.75     20.32        32.3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J1059.4+0226      8.721  20.218   3.2e-05   2.41     95.48      1131.9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J1147.8-0724      8.872   0.619  1.05e-05   2.73     23.84       409.1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J1130.8+1016      9.572   3.783  2.04e-05   2.81     29.02       765.9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J1114.5-0819     10.227   2.608  1.61e-05   2.82     35.38       658.4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J1152.3-0839     10.476   0.006  1.21e-06   4.99     21.34       519.4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J1050.1+0432     11.513   2.789  4.25e-05   2.58     23.21       628.9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J1229.0+0202     13.903   1.485  0.000303   3.05    118.52      1909.9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isodiff</a:t>
            </a:r>
            <a:r>
              <a:rPr lang="en-US" sz="1100" dirty="0">
                <a:solidFill>
                  <a:srgbClr val="FF0000"/>
                </a:solidFill>
              </a:rPr>
              <a:t>                                      ---   1.125     0.058   2.24    545.89     38187.8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galdiff</a:t>
            </a:r>
            <a:r>
              <a:rPr lang="en-US" sz="1100" dirty="0">
                <a:solidFill>
                  <a:srgbClr val="FF0000"/>
                </a:solidFill>
              </a:rPr>
              <a:t>                                      ---   0.766     0.207   0.23    457.21     40773.9    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9B938-5C50-C44A-A0F7-3FE50A7069CE}"/>
              </a:ext>
            </a:extLst>
          </p:cNvPr>
          <p:cNvSpPr txBox="1"/>
          <p:nvPr/>
        </p:nvSpPr>
        <p:spPr>
          <a:xfrm>
            <a:off x="3173374" y="76718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C47BD7-FB1E-DE47-8D0E-278313657A99}"/>
              </a:ext>
            </a:extLst>
          </p:cNvPr>
          <p:cNvSpPr txBox="1"/>
          <p:nvPr/>
        </p:nvSpPr>
        <p:spPr>
          <a:xfrm>
            <a:off x="8102600" y="5719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2733719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A6F5-CE3B-A44B-AEE5-4E617420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17369"/>
          </a:xfrm>
        </p:spPr>
        <p:txBody>
          <a:bodyPr>
            <a:normAutofit/>
          </a:bodyPr>
          <a:lstStyle/>
          <a:p>
            <a:r>
              <a:rPr lang="en-US" sz="3200" dirty="0"/>
              <a:t>Bin 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59837-BF9C-0942-BC7F-F3268142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D5F5-F1EF-0940-919A-CC4E372F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006E3-8343-3C42-8876-F67C9E2DC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5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020D83F-D507-CA40-B54B-FE59BD76D8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2766" y="0"/>
            <a:ext cx="4338536" cy="3253902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4B1AD6A-92BC-8B46-9AC5-FA1EE28B75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08942" y="3355307"/>
            <a:ext cx="3866183" cy="289963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868A53-D4B6-3240-8139-5C9075234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699" y="0"/>
            <a:ext cx="4338536" cy="3253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7CF28-9795-AB44-B0D0-9F5A246C0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877" y="3345618"/>
            <a:ext cx="3866181" cy="28996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413533-4F7F-8C4C-A0E7-44417F2259D4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8C7642-1E96-3749-A3F2-EBAA6442CD56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765879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6D1FD42-C4CC-E546-A29A-5825F19B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97913"/>
          </a:xfrm>
        </p:spPr>
        <p:txBody>
          <a:bodyPr>
            <a:normAutofit/>
          </a:bodyPr>
          <a:lstStyle/>
          <a:p>
            <a:r>
              <a:rPr lang="en-US" sz="3200" dirty="0"/>
              <a:t>TS per energy – Bin 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E6C91-D730-9143-9A72-F39773AF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AD79F-9304-624B-B264-F1E1D525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6E55F-C71E-9D43-903D-5AEDAA68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6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EE6FBCC-0AF0-3645-A89A-48602BBD74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7" y="1676400"/>
            <a:ext cx="533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42AA1-FA2D-E14B-BE5C-B497D5041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673" y="1676400"/>
            <a:ext cx="5334000" cy="350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151DB8-4E68-4044-B845-CF7B4680E818}"/>
              </a:ext>
            </a:extLst>
          </p:cNvPr>
          <p:cNvSpPr txBox="1"/>
          <p:nvPr/>
        </p:nvSpPr>
        <p:spPr>
          <a:xfrm>
            <a:off x="3581400" y="5998477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FDC61-5440-8649-89AC-8F915F45EC12}"/>
              </a:ext>
            </a:extLst>
          </p:cNvPr>
          <p:cNvSpPr txBox="1"/>
          <p:nvPr/>
        </p:nvSpPr>
        <p:spPr>
          <a:xfrm>
            <a:off x="8369948" y="5978634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3811332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C1BCBE1-3A38-1643-8B20-D23765856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43254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Bin 1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A345C3-FF0D-D947-825B-0C2884E7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659" y="-58033"/>
            <a:ext cx="4597941" cy="6356350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1100" dirty="0" err="1"/>
              <a:t>sourcename</a:t>
            </a:r>
            <a:r>
              <a:rPr lang="en-US" sz="1100" dirty="0"/>
              <a:t>            offset    norm  </a:t>
            </a:r>
            <a:r>
              <a:rPr lang="en-US" sz="1100" dirty="0" err="1"/>
              <a:t>eflux</a:t>
            </a:r>
            <a:r>
              <a:rPr lang="en-US" sz="1100" dirty="0"/>
              <a:t>     index        </a:t>
            </a:r>
            <a:r>
              <a:rPr lang="en-US" sz="1100" dirty="0" err="1"/>
              <a:t>ts</a:t>
            </a:r>
            <a:r>
              <a:rPr lang="en-US" sz="1100" dirty="0"/>
              <a:t>       </a:t>
            </a:r>
            <a:r>
              <a:rPr lang="en-US" sz="1100" dirty="0" err="1"/>
              <a:t>npred</a:t>
            </a:r>
            <a:r>
              <a:rPr lang="en-US" sz="1100" dirty="0"/>
              <a:t> free</a:t>
            </a:r>
          </a:p>
          <a:p>
            <a:pPr marL="0" indent="0">
              <a:buNone/>
            </a:pPr>
            <a:r>
              <a:rPr lang="en-US" sz="1100" dirty="0"/>
              <a:t>--------------------------------------------------------------------------------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SN2015bn               0.000   0.009  1.49e-06   4.65      2.68       123.0    *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J1132.7+0034      0.273   1.346  9.86e-06   2.33     46.44       199.5    *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J1142.8+0120      2.373   1.900  4.95e-06   2.77     28.63        76.8    *</a:t>
            </a:r>
          </a:p>
          <a:p>
            <a:pPr>
              <a:buFont typeface="+mj-lt"/>
              <a:buAutoNum type="arabicPeriod"/>
            </a:pPr>
            <a:r>
              <a:rPr lang="en-US" sz="1100" dirty="0"/>
              <a:t>4FGL J1129.2-0529      6.312   2.131  6.11e-06   2.64     15.96       137.4     </a:t>
            </a:r>
          </a:p>
          <a:p>
            <a:pPr>
              <a:buFont typeface="+mj-lt"/>
              <a:buAutoNum type="arabicPeriod"/>
            </a:pPr>
            <a:r>
              <a:rPr lang="en-US" sz="1100" dirty="0"/>
              <a:t>4FGL J1107.6+0222      6.718   2.502  5.77e-06   2.17     21.91        69.9     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J1120.6+0713      7.270   1.105  6.43e-06   3.54     37.95       119.6    *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4FGL J1121.4-0553      7.296   1.098   1.5e-05   3.02    107.39       305.0    *</a:t>
            </a:r>
          </a:p>
          <a:p>
            <a:pPr>
              <a:buFont typeface="+mj-lt"/>
              <a:buAutoNum type="arabicPeriod"/>
            </a:pPr>
            <a:r>
              <a:rPr lang="en-US" sz="1100" dirty="0"/>
              <a:t>4FGL J1201.1-0332      8.083   8.062  4.16e-06   2.07      9.37        35.9     </a:t>
            </a:r>
          </a:p>
          <a:p>
            <a:pPr>
              <a:buFont typeface="+mj-lt"/>
              <a:buAutoNum type="arabicPeriod"/>
            </a:pPr>
            <a:r>
              <a:rPr lang="en-US" sz="1100" dirty="0"/>
              <a:t>4FGL J1058.4+0133      8.837   3.137  9.31e-05   2.33     42.63       321.8     </a:t>
            </a:r>
          </a:p>
          <a:p>
            <a:pPr>
              <a:buFont typeface="+mj-lt"/>
              <a:buAutoNum type="arabicPeriod"/>
            </a:pPr>
            <a:r>
              <a:rPr lang="en-US" sz="1100" dirty="0"/>
              <a:t>4FGL J1147.8-0724      8.872   1.072  1.83e-05   2.73     11.03       111.6     </a:t>
            </a:r>
          </a:p>
          <a:p>
            <a:pPr>
              <a:buFont typeface="+mj-lt"/>
              <a:buAutoNum type="arabicPeriod"/>
            </a:pPr>
            <a:r>
              <a:rPr lang="en-US" sz="1100" dirty="0"/>
              <a:t>4FGL J1130.8+1016      9.572   4.487  2.42e-05   2.81      9.17       147.8     </a:t>
            </a:r>
          </a:p>
          <a:p>
            <a:pPr>
              <a:buFont typeface="+mj-lt"/>
              <a:buAutoNum type="arabicPeriod"/>
            </a:pPr>
            <a:r>
              <a:rPr lang="en-US" sz="1100" dirty="0"/>
              <a:t>4FGL J1104.4+0730      9.953   0.633  4.25e-06   2.34     11.37        41.3     </a:t>
            </a:r>
          </a:p>
          <a:p>
            <a:pPr>
              <a:buFont typeface="+mj-lt"/>
              <a:buAutoNum type="arabicPeriod"/>
            </a:pPr>
            <a:r>
              <a:rPr lang="en-US" sz="1100" dirty="0"/>
              <a:t>4FGL J1114.5-0819     10.227   4.499  2.77e-05   2.82     15.59       176.9     </a:t>
            </a:r>
          </a:p>
          <a:p>
            <a:pPr>
              <a:buFont typeface="+mj-lt"/>
              <a:buAutoNum type="arabicPeriod"/>
            </a:pPr>
            <a:r>
              <a:rPr lang="en-US" sz="1100" dirty="0"/>
              <a:t>4FGL J1152.3-0839     10.476   6.579  3.26e-05   2.38      4.63        99.5     </a:t>
            </a:r>
          </a:p>
          <a:p>
            <a:pPr>
              <a:buFont typeface="+mj-lt"/>
              <a:buAutoNum type="arabicPeriod"/>
            </a:pPr>
            <a:r>
              <a:rPr lang="en-US" sz="1100" dirty="0"/>
              <a:t>4FGL J1204.2-0709     10.977   6.150  3.97e-05   1.93      5.17        50.1     </a:t>
            </a:r>
          </a:p>
          <a:p>
            <a:pPr>
              <a:buFont typeface="+mj-lt"/>
              <a:buAutoNum type="arabicPeriod"/>
            </a:pPr>
            <a:r>
              <a:rPr lang="en-US" sz="1100" dirty="0"/>
              <a:t>4FGL J1229.0+0202     13.903   1.524  0.000311   3.05     27.85       313.9     </a:t>
            </a:r>
          </a:p>
          <a:p>
            <a:pPr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isodiff</a:t>
            </a:r>
            <a:r>
              <a:rPr lang="en-US" sz="1100" dirty="0">
                <a:solidFill>
                  <a:srgbClr val="C00000"/>
                </a:solidFill>
              </a:rPr>
              <a:t>                  ---   1.281     0.066   2.24    142.80      6920.4    *</a:t>
            </a:r>
          </a:p>
          <a:p>
            <a:pPr>
              <a:buFont typeface="+mj-lt"/>
              <a:buAutoNum type="arabicPeriod"/>
            </a:pPr>
            <a:r>
              <a:rPr lang="en-US" sz="1100" dirty="0" err="1">
                <a:solidFill>
                  <a:srgbClr val="C00000"/>
                </a:solidFill>
              </a:rPr>
              <a:t>galdiff</a:t>
            </a:r>
            <a:r>
              <a:rPr lang="en-US" sz="1100" dirty="0">
                <a:solidFill>
                  <a:srgbClr val="C00000"/>
                </a:solidFill>
              </a:rPr>
              <a:t>                  ---   0.621     0.173   0.31     73.90      5869.7    *</a:t>
            </a:r>
          </a:p>
          <a:p>
            <a:pPr>
              <a:buFont typeface="+mj-lt"/>
              <a:buAutoNum type="arabicPeriod"/>
            </a:pPr>
            <a:endParaRPr lang="en-US" sz="1100" dirty="0">
              <a:solidFill>
                <a:srgbClr val="C0000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Fixing parameters for 4FGL J1229.0+0202     : ['norm', 'alpha', 'beta']</a:t>
            </a:r>
          </a:p>
          <a:p>
            <a:pPr>
              <a:buFont typeface="+mj-lt"/>
              <a:buAutoNum type="arabicPeriod"/>
            </a:pPr>
            <a:r>
              <a:rPr lang="en-US" sz="1100" dirty="0">
                <a:solidFill>
                  <a:srgbClr val="C00000"/>
                </a:solidFill>
              </a:rPr>
              <a:t>Fixing parameters for 4FGL J1058.4+0133     : ['norm', 'alpha', 'beta']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BB06C-A34B-4546-8E1F-0AC1ADF6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F137D-53E0-514D-B8D8-17A0F0B0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E59FA-96ED-194E-B9DF-7A4B44475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753F93-1387-3B42-94AB-93DFBFB45DC2}"/>
              </a:ext>
            </a:extLst>
          </p:cNvPr>
          <p:cNvSpPr/>
          <p:nvPr/>
        </p:nvSpPr>
        <p:spPr>
          <a:xfrm>
            <a:off x="6527259" y="0"/>
            <a:ext cx="6629400" cy="514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err="1">
                <a:solidFill>
                  <a:srgbClr val="000000"/>
                </a:solidFill>
              </a:rPr>
              <a:t>sourcename</a:t>
            </a:r>
            <a:r>
              <a:rPr lang="en-US" sz="1100" dirty="0">
                <a:solidFill>
                  <a:srgbClr val="000000"/>
                </a:solidFill>
              </a:rPr>
              <a:t>            offset    norm  </a:t>
            </a:r>
            <a:r>
              <a:rPr lang="en-US" sz="1100" dirty="0" err="1">
                <a:solidFill>
                  <a:srgbClr val="000000"/>
                </a:solidFill>
              </a:rPr>
              <a:t>eflux</a:t>
            </a:r>
            <a:r>
              <a:rPr lang="en-US" sz="1100" dirty="0">
                <a:solidFill>
                  <a:srgbClr val="000000"/>
                </a:solidFill>
              </a:rPr>
              <a:t>     index        </a:t>
            </a:r>
            <a:r>
              <a:rPr lang="en-US" sz="1100" dirty="0" err="1">
                <a:solidFill>
                  <a:srgbClr val="000000"/>
                </a:solidFill>
              </a:rPr>
              <a:t>ts</a:t>
            </a:r>
            <a:r>
              <a:rPr lang="en-US" sz="1100" dirty="0">
                <a:solidFill>
                  <a:srgbClr val="000000"/>
                </a:solidFill>
              </a:rPr>
              <a:t>       </a:t>
            </a:r>
            <a:r>
              <a:rPr lang="en-US" sz="1100" dirty="0" err="1">
                <a:solidFill>
                  <a:srgbClr val="000000"/>
                </a:solidFill>
              </a:rPr>
              <a:t>npred</a:t>
            </a:r>
            <a:r>
              <a:rPr lang="en-US" sz="1100" dirty="0">
                <a:solidFill>
                  <a:srgbClr val="000000"/>
                </a:solidFill>
              </a:rPr>
              <a:t> free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000000"/>
                </a:solidFill>
              </a:rPr>
              <a:t>-------------------------------------------------------------------------------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SN2015bn               0.000   0.003  9.19e-07   5.00      1.96       104.5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J1132.7+0034      0.273   1.364  9.99e-06   2.34     48.83       205.0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J1142.8+0120      2.373   0.501   9.3e-06   2.05     33.34       102.1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J1129.2-0529      6.312   2.131  6.11e-06   2.64     15.96       137.4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J1107.6+0222      6.718   2.502  5.77e-06   2.17     21.91        69.9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4FGL J1120.6+0713      7.270   1.099  6.39e-06   3.56     37.75       119.0    *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 4FGL J1121.4-0553      7.296   1.094  1.51e-05   3.01    107.81       307.9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J1201.1-0332      8.083   8.062  4.16e-06   2.07      9.37        35.9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J1058.4+0133      8.837   3.137  9.31e-05   2.33     42.63       321.8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J1147.8-0724      8.872   1.072  1.83e-05   2.73     11.03       111.6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J1130.8+1016      9.572   4.487  2.42e-05   2.81      9.17       147.8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 4FGL J1104.4+0730      9.953   0.633  4.25e-06   2.34     11.37        41.3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J1114.5-0819     10.227   4.499  2.77e-05   2.82     15.59       176.9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J1152.3-0839     10.476   6.579  3.26e-05   2.38      4.63        99.5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J1204.2-0709     10.977   6.150  3.97e-05   1.93      5.17        50.1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000000"/>
                </a:solidFill>
              </a:rPr>
              <a:t>4FGL J1229.0+0202     13.903   1.524  0.000311   3.05     27.85       313.9    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isodiff</a:t>
            </a:r>
            <a:r>
              <a:rPr lang="en-US" sz="1100" dirty="0">
                <a:solidFill>
                  <a:srgbClr val="FF0000"/>
                </a:solidFill>
              </a:rPr>
              <a:t>                                      ---   1.261    0.0649   2.24    135.12      6810.1    *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sz="1100" dirty="0" err="1">
                <a:solidFill>
                  <a:srgbClr val="FF0000"/>
                </a:solidFill>
              </a:rPr>
              <a:t>galdiff</a:t>
            </a:r>
            <a:r>
              <a:rPr lang="en-US" sz="1100" dirty="0">
                <a:solidFill>
                  <a:srgbClr val="FF0000"/>
                </a:solidFill>
              </a:rPr>
              <a:t>                                       ---   0.635     0.177   0.31     74.53      5964.7    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F11C6-196B-3240-B624-CBBD1CFC2BDE}"/>
              </a:ext>
            </a:extLst>
          </p:cNvPr>
          <p:cNvSpPr txBox="1"/>
          <p:nvPr/>
        </p:nvSpPr>
        <p:spPr>
          <a:xfrm>
            <a:off x="3515059" y="6376193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CA77F5-DC13-0949-AF31-7F4C3FC763D2}"/>
              </a:ext>
            </a:extLst>
          </p:cNvPr>
          <p:cNvSpPr txBox="1"/>
          <p:nvPr/>
        </p:nvSpPr>
        <p:spPr>
          <a:xfrm>
            <a:off x="8303607" y="6356350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29211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2CDC89-AC7E-274C-ACA4-ADAFC006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 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C2084B-219C-7C49-A5CB-E67D082A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79951-49D5-A841-A2DC-CF08ED9F5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3AFD1-7AD8-444D-B522-FAAF28F1A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05A32-66EE-C443-9135-83DB5CE7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40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CACC-079A-C34D-9CA5-FF201535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5" y="8934"/>
            <a:ext cx="10515600" cy="548481"/>
          </a:xfrm>
        </p:spPr>
        <p:txBody>
          <a:bodyPr>
            <a:normAutofit/>
          </a:bodyPr>
          <a:lstStyle/>
          <a:p>
            <a:r>
              <a:rPr lang="en-US" sz="3200" dirty="0"/>
              <a:t>Fit results - Bin 2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985D-BCE4-3C4F-A722-54CA6F1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6/29/20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DFA-13F4-844E-849C-D488FFD1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Ribeiro &amp; P. Rabinowitz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B8A29-1A6E-1E46-B556-C7395D6F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ED32-5C7C-8B4C-917D-21FED3FDD0F7}" type="slidenum">
              <a:rPr lang="en-US" smtClean="0"/>
              <a:t>9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09BAE2-1390-ED41-83B2-38559D2FD7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830" y="3453581"/>
            <a:ext cx="4486105" cy="3364579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7E6E-F0F3-DF4B-897A-665407998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849" y="421482"/>
            <a:ext cx="5181600" cy="4351338"/>
          </a:xfrm>
        </p:spPr>
        <p:txBody>
          <a:bodyPr>
            <a:normAutofit/>
          </a:bodyPr>
          <a:lstStyle/>
          <a:p>
            <a:r>
              <a:rPr lang="en-US" sz="1400" dirty="0"/>
              <a:t>SN2015bn (15.79)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= 0.0112 +/- 0.00816</a:t>
            </a:r>
          </a:p>
          <a:p>
            <a:pPr lvl="1"/>
            <a:r>
              <a:rPr lang="en-US" sz="1400" dirty="0"/>
              <a:t>Index = 4.84 +/- 0.251</a:t>
            </a:r>
          </a:p>
          <a:p>
            <a:r>
              <a:rPr lang="en-US" sz="1400" dirty="0"/>
              <a:t>4FGL J1132.7+0034 (109.59)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= 1.55 +/- 0.28</a:t>
            </a:r>
          </a:p>
          <a:p>
            <a:pPr lvl="1"/>
            <a:r>
              <a:rPr lang="en-US" sz="1400" dirty="0"/>
              <a:t>Index = 1.95 +/- 0.137</a:t>
            </a:r>
          </a:p>
          <a:p>
            <a:r>
              <a:rPr lang="en-US" sz="1400" dirty="0" err="1"/>
              <a:t>galdiff</a:t>
            </a:r>
            <a:endParaRPr lang="en-US" sz="1400" dirty="0"/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= 0.587 0.0443</a:t>
            </a:r>
          </a:p>
          <a:p>
            <a:pPr lvl="1"/>
            <a:r>
              <a:rPr lang="en-US" sz="1400" dirty="0"/>
              <a:t>Index = 0.214 0.0405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Normalization = 1.34 0.0631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858834-9BD9-3A4F-9BBB-A88323100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82" y="3410154"/>
            <a:ext cx="4597128" cy="344784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5220A7-B167-A640-9C77-130CD31E9EE2}"/>
              </a:ext>
            </a:extLst>
          </p:cNvPr>
          <p:cNvSpPr txBox="1">
            <a:spLocks/>
          </p:cNvSpPr>
          <p:nvPr/>
        </p:nvSpPr>
        <p:spPr>
          <a:xfrm>
            <a:off x="7170092" y="383474"/>
            <a:ext cx="46190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SN2015bn (10.09)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0.00557 +/- 0.00361</a:t>
            </a:r>
          </a:p>
          <a:p>
            <a:pPr lvl="1"/>
            <a:r>
              <a:rPr lang="en-US" sz="1400" dirty="0"/>
              <a:t>Index 5 +/- 0.167</a:t>
            </a:r>
          </a:p>
          <a:p>
            <a:r>
              <a:rPr lang="en-US" sz="1400" dirty="0"/>
              <a:t>4FGL J1132.7+0034 (108.62)</a:t>
            </a:r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1.52 +/- 0.289</a:t>
            </a:r>
          </a:p>
          <a:p>
            <a:pPr lvl="1"/>
            <a:r>
              <a:rPr lang="en-US" sz="1400" dirty="0"/>
              <a:t>Index 1.94 +/- 0.142</a:t>
            </a:r>
          </a:p>
          <a:p>
            <a:r>
              <a:rPr lang="en-US" sz="1400" dirty="0" err="1"/>
              <a:t>galdiff</a:t>
            </a:r>
            <a:endParaRPr lang="en-US" sz="1400" dirty="0"/>
          </a:p>
          <a:p>
            <a:pPr lvl="1"/>
            <a:r>
              <a:rPr lang="en-US" sz="1400" dirty="0" err="1"/>
              <a:t>Prefactor</a:t>
            </a:r>
            <a:r>
              <a:rPr lang="en-US" sz="1400" dirty="0"/>
              <a:t>  0.557 +/- 0.101</a:t>
            </a:r>
          </a:p>
          <a:p>
            <a:pPr lvl="1"/>
            <a:r>
              <a:rPr lang="en-US" sz="1400" dirty="0"/>
              <a:t>Index  0.292 +/- 0.546</a:t>
            </a:r>
          </a:p>
          <a:p>
            <a:r>
              <a:rPr lang="en-US" sz="1400" dirty="0" err="1"/>
              <a:t>isodiff</a:t>
            </a:r>
            <a:endParaRPr lang="en-US" sz="1400" dirty="0"/>
          </a:p>
          <a:p>
            <a:pPr lvl="1"/>
            <a:r>
              <a:rPr lang="en-US" sz="1400" dirty="0"/>
              <a:t>Norm 1.4 +/- 0.14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30F0AA-85A3-FC4E-B673-AE27194D825A}"/>
              </a:ext>
            </a:extLst>
          </p:cNvPr>
          <p:cNvSpPr txBox="1"/>
          <p:nvPr/>
        </p:nvSpPr>
        <p:spPr>
          <a:xfrm>
            <a:off x="3178186" y="0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Deivid’s</a:t>
            </a:r>
            <a:r>
              <a:rPr lang="en-US" sz="1100" dirty="0"/>
              <a:t>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AA2181-2818-4A45-B5CA-DDE9332F6F53}"/>
              </a:ext>
            </a:extLst>
          </p:cNvPr>
          <p:cNvSpPr txBox="1"/>
          <p:nvPr/>
        </p:nvSpPr>
        <p:spPr>
          <a:xfrm>
            <a:off x="7966734" y="-19843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Pazit’s</a:t>
            </a:r>
            <a:r>
              <a:rPr lang="en-US" sz="11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86138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beiro_Template" id="{1517C1AC-F751-594C-9249-2AF5A617FC6D}" vid="{1A3B04BC-2A99-D543-BA0E-40BF8D186D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10156</TotalTime>
  <Words>3868</Words>
  <Application>Microsoft Macintosh PowerPoint</Application>
  <PresentationFormat>Widescreen</PresentationFormat>
  <Paragraphs>718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SN2015bn</vt:lpstr>
      <vt:lpstr>Bin 1</vt:lpstr>
      <vt:lpstr>Fit results Bin 1</vt:lpstr>
      <vt:lpstr>Bin 1</vt:lpstr>
      <vt:lpstr>Bin 1</vt:lpstr>
      <vt:lpstr>TS per energy – Bin 1</vt:lpstr>
      <vt:lpstr>Bin 1</vt:lpstr>
      <vt:lpstr>Bin 2</vt:lpstr>
      <vt:lpstr>Fit results - Bin 2</vt:lpstr>
      <vt:lpstr>Bin 2</vt:lpstr>
      <vt:lpstr>Bin 2</vt:lpstr>
      <vt:lpstr>TS per energy – Bin 2 </vt:lpstr>
      <vt:lpstr>Bin 2 - Sources in the fit</vt:lpstr>
      <vt:lpstr>Bin 3</vt:lpstr>
      <vt:lpstr>Fit Results Bin 3</vt:lpstr>
      <vt:lpstr>Bin 3</vt:lpstr>
      <vt:lpstr>Bin 3</vt:lpstr>
      <vt:lpstr>TS per energy – Bin 3</vt:lpstr>
      <vt:lpstr>Bin 3</vt:lpstr>
      <vt:lpstr>Bin 4</vt:lpstr>
      <vt:lpstr>Fit Results Bin 4</vt:lpstr>
      <vt:lpstr>Bin 4</vt:lpstr>
      <vt:lpstr>Bin 4</vt:lpstr>
      <vt:lpstr>TS per energy – Bin 4</vt:lpstr>
      <vt:lpstr>Bin 4</vt:lpstr>
      <vt:lpstr>Bin 5</vt:lpstr>
      <vt:lpstr>Fit Results Bin 5</vt:lpstr>
      <vt:lpstr>Bin 5</vt:lpstr>
      <vt:lpstr>Bin 5</vt:lpstr>
      <vt:lpstr>TS per energy Bin 5</vt:lpstr>
      <vt:lpstr>Bin 5</vt:lpstr>
      <vt:lpstr>Bin 6</vt:lpstr>
      <vt:lpstr>Fit Results Bin 6</vt:lpstr>
      <vt:lpstr>Bin 6</vt:lpstr>
      <vt:lpstr>Bin 6</vt:lpstr>
      <vt:lpstr>TS per energy – Bin 6</vt:lpstr>
      <vt:lpstr>Bin 6</vt:lpstr>
      <vt:lpstr>All 3yrs</vt:lpstr>
      <vt:lpstr>Fit Results 3yrs</vt:lpstr>
      <vt:lpstr>3yrs</vt:lpstr>
      <vt:lpstr>3yrs</vt:lpstr>
      <vt:lpstr>TS per energy – 3yrs</vt:lpstr>
      <vt:lpstr>3yrs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Meeting</dc:title>
  <dc:creator>dr2792@columbia.edu Ribeiro</dc:creator>
  <cp:lastModifiedBy>Microsoft Office User</cp:lastModifiedBy>
  <cp:revision>76</cp:revision>
  <cp:lastPrinted>2020-04-22T18:12:09Z</cp:lastPrinted>
  <dcterms:created xsi:type="dcterms:W3CDTF">2020-04-21T22:27:23Z</dcterms:created>
  <dcterms:modified xsi:type="dcterms:W3CDTF">2020-06-29T18:25:06Z</dcterms:modified>
</cp:coreProperties>
</file>