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1" d="100"/>
          <a:sy n="31" d="100"/>
        </p:scale>
        <p:origin x="38" y="12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6/29/2020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42FEB-0C69-4465-AA49-C8848A9DD9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Week 0 Update: Bayesian Blocks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0FAC46-67C2-4D5E-9F91-7CEE76F9E8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 Adam Oppenheimer</a:t>
            </a:r>
          </a:p>
        </p:txBody>
      </p:sp>
    </p:spTree>
    <p:extLst>
      <p:ext uri="{BB962C8B-B14F-4D97-AF65-F5344CB8AC3E}">
        <p14:creationId xmlns:p14="http://schemas.microsoft.com/office/powerpoint/2010/main" val="46011413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E16137-F7ED-44B6-B62C-8F9E57080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9252154" cy="1223983"/>
          </a:xfrm>
        </p:spPr>
        <p:txBody>
          <a:bodyPr>
            <a:normAutofit/>
          </a:bodyPr>
          <a:lstStyle/>
          <a:p>
            <a:r>
              <a:rPr lang="en-US" dirty="0"/>
              <a:t>What are Bayesian Blocks?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E52E-D313-4511-832E-1580587FB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1" y="2052214"/>
            <a:ext cx="4338409" cy="4196185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600" dirty="0"/>
              <a:t>Bayesian Blocks are used to deconstruct a given time signal into a piecewise function consisting of constant rates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Raw time series data can be inputted into a Bayesian Blocks algorithm to construct these blocks. Each block can be written as a Poisson distribution with a constant rate. 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This indicates that each marked time interval will have a constant rate of measured photons</a:t>
            </a:r>
          </a:p>
          <a:p>
            <a:pPr>
              <a:lnSpc>
                <a:spcPct val="90000"/>
              </a:lnSpc>
            </a:pPr>
            <a:r>
              <a:rPr lang="en-US" sz="1600" dirty="0"/>
              <a:t>This method works on three very common forms of time series </a:t>
            </a:r>
            <a:r>
              <a:rPr lang="en-US" sz="1600"/>
              <a:t>data:</a:t>
            </a:r>
            <a:endParaRPr lang="en-US" sz="1600" dirty="0"/>
          </a:p>
          <a:p>
            <a:pPr lvl="1">
              <a:lnSpc>
                <a:spcPct val="90000"/>
              </a:lnSpc>
            </a:pPr>
            <a:r>
              <a:rPr lang="en-US" sz="1600" dirty="0"/>
              <a:t>Time-Tagged Event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Binned</a:t>
            </a:r>
          </a:p>
          <a:p>
            <a:pPr lvl="1">
              <a:lnSpc>
                <a:spcPct val="90000"/>
              </a:lnSpc>
            </a:pPr>
            <a:r>
              <a:rPr lang="en-US" sz="1600" dirty="0"/>
              <a:t>Time-to-Spill</a:t>
            </a:r>
          </a:p>
        </p:txBody>
      </p:sp>
      <p:pic>
        <p:nvPicPr>
          <p:cNvPr id="2050" name="Picture 2" descr="Bayesian Blocks">
            <a:extLst>
              <a:ext uri="{FF2B5EF4-FFF2-40B4-BE49-F238E27FC236}">
                <a16:creationId xmlns:a16="http://schemas.microsoft.com/office/drawing/2014/main" id="{D01D44D7-5C9F-44CA-ACA1-C92B08B385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6062" y="2052213"/>
            <a:ext cx="5363335" cy="4196185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89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8E4DA-2E2B-4170-BA55-89AB7DC50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6"/>
            <a:ext cx="9252154" cy="1223983"/>
          </a:xfrm>
        </p:spPr>
        <p:txBody>
          <a:bodyPr>
            <a:normAutofit/>
          </a:bodyPr>
          <a:lstStyle/>
          <a:p>
            <a:r>
              <a:rPr lang="en-US" dirty="0"/>
              <a:t>How does it work?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87E147-FBC4-4BF1-B85A-D5961CE49F9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03311" y="2052214"/>
                <a:ext cx="5965394" cy="4196185"/>
              </a:xfrm>
            </p:spPr>
            <p:txBody>
              <a:bodyPr>
                <a:normAutofit/>
              </a:bodyPr>
              <a:lstStyle/>
              <a:p>
                <a:pPr>
                  <a:lnSpc>
                    <a:spcPct val="90000"/>
                  </a:lnSpc>
                </a:pPr>
                <a:r>
                  <a:rPr lang="en-US" sz="1500" dirty="0"/>
                  <a:t>This method uses </a:t>
                </a:r>
                <a:r>
                  <a:rPr lang="en-US" sz="1500" dirty="0" err="1"/>
                  <a:t>Bayes’s</a:t>
                </a:r>
                <a:r>
                  <a:rPr lang="en-US" sz="1500" dirty="0"/>
                  <a:t> theorem: </a:t>
                </a:r>
                <a14:m>
                  <m:oMath xmlns:m="http://schemas.openxmlformats.org/officeDocument/2006/math">
                    <m:r>
                      <a:rPr lang="en-US" sz="1500" b="0" i="1" smtClean="0">
                        <a:latin typeface="Cambria Math" panose="02040503050406030204" pitchFamily="18" charset="0"/>
                      </a:rPr>
                      <m:t>𝑃</m:t>
                    </m:r>
                    <m:d>
                      <m:dPr>
                        <m:ctrlPr>
                          <a:rPr lang="en-US" sz="15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e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</m:d>
                    <m:r>
                      <a:rPr lang="en-US" sz="15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15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)∗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𝑀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  <m:r>
                          <a:rPr lang="en-US" sz="15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n-US" sz="1500" dirty="0"/>
              </a:p>
              <a:p>
                <a:pPr lvl="1">
                  <a:lnSpc>
                    <a:spcPct val="90000"/>
                  </a:lnSpc>
                </a:pPr>
                <a:r>
                  <a:rPr lang="en-US" sz="1500" dirty="0"/>
                  <a:t>By determining a few initial probabilities, the likelihood that the given data is returned assuming that a certain model was used can be determined. This is the global likelihood, called L.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500" dirty="0"/>
                  <a:t>If you were to determine the L values for multiple different models, their ratio can be used to determine which model is more likely to map the data. (This is called the Bayes Factor)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500" dirty="0"/>
                  <a:t>For Bayesian Blocks, the models used are a single rate Poisson distribution or a segmented one which includes multiple different constant rates</a:t>
                </a:r>
              </a:p>
              <a:p>
                <a:pPr>
                  <a:lnSpc>
                    <a:spcPct val="90000"/>
                  </a:lnSpc>
                </a:pPr>
                <a:r>
                  <a:rPr lang="en-US" sz="1500" dirty="0"/>
                  <a:t>After calculating the L values for each possible models, the model with the largest L value will be used</a:t>
                </a:r>
              </a:p>
              <a:p>
                <a:pPr lvl="1">
                  <a:lnSpc>
                    <a:spcPct val="90000"/>
                  </a:lnSpc>
                </a:pPr>
                <a:r>
                  <a:rPr lang="en-US" sz="1300" dirty="0"/>
                  <a:t>This process can be done to find multiple change-points all at once or in an iterative manner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87E147-FBC4-4BF1-B85A-D5961CE49F9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3311" y="2052214"/>
                <a:ext cx="5965394" cy="4196185"/>
              </a:xfrm>
              <a:blipFill>
                <a:blip r:embed="rId3"/>
                <a:stretch>
                  <a:fillRect r="-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 descr="Bayesian Blocks">
            <a:extLst>
              <a:ext uri="{FF2B5EF4-FFF2-40B4-BE49-F238E27FC236}">
                <a16:creationId xmlns:a16="http://schemas.microsoft.com/office/drawing/2014/main" id="{495CD9F0-B1E2-48F9-A9BD-8E8F52FA81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34655" y="2582062"/>
            <a:ext cx="4008888" cy="3136487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1685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EF9BE-BF2A-412F-8DD5-1FBDEF719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it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4EAE1-0F46-4AAF-B4E7-379B29C58E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Bayesian Blocks allow for a simplification of the data</a:t>
            </a:r>
          </a:p>
          <a:p>
            <a:pPr lvl="1"/>
            <a:r>
              <a:rPr lang="en-US" dirty="0"/>
              <a:t>It can minimize the effects of natural variation and fluctuations in the received signal in order to focus in on flares </a:t>
            </a:r>
          </a:p>
          <a:p>
            <a:r>
              <a:rPr lang="en-US" dirty="0"/>
              <a:t>They make it easier to analyze since the data is converted into a series of rates as opposed to many series of photon time and amounts</a:t>
            </a:r>
          </a:p>
          <a:p>
            <a:r>
              <a:rPr lang="en-US" dirty="0"/>
              <a:t>While it was designed with astrophysics in mind, it can be used in many fields that require signal processing, such as acoustics/musical theory and particle physics</a:t>
            </a:r>
          </a:p>
        </p:txBody>
      </p:sp>
    </p:spTree>
    <p:extLst>
      <p:ext uri="{BB962C8B-B14F-4D97-AF65-F5344CB8AC3E}">
        <p14:creationId xmlns:p14="http://schemas.microsoft.com/office/powerpoint/2010/main" val="81094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8F894-976D-46CE-AD84-6175E6C40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CE998-3B2F-4691-BE97-FEFCDBC91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Scargle</a:t>
            </a:r>
            <a:r>
              <a:rPr lang="en-US" dirty="0"/>
              <a:t>, Jeffrey D. “Studies in Astronomical Time Series Analysis. V. Bayesian Blocks, a New Method to Analyze Structure in Photon Counting Data.” </a:t>
            </a:r>
            <a:r>
              <a:rPr lang="en-US" i="1" dirty="0"/>
              <a:t>The Astrophysical Journal</a:t>
            </a:r>
            <a:r>
              <a:rPr lang="en-US" dirty="0"/>
              <a:t>, vol. 504, no. 1, 1 Sept. 1998, pp. 405–418., doi:10.1086/306064.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130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390</Words>
  <Application>Microsoft Office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Cambria Math</vt:lpstr>
      <vt:lpstr>Century Gothic</vt:lpstr>
      <vt:lpstr>Wingdings 3</vt:lpstr>
      <vt:lpstr>Ion</vt:lpstr>
      <vt:lpstr>Week 0 Update: Bayesian Blocks</vt:lpstr>
      <vt:lpstr>What are Bayesian Blocks?</vt:lpstr>
      <vt:lpstr>How does it work?</vt:lpstr>
      <vt:lpstr>Why is it important?</vt:lpstr>
      <vt:lpstr>Bibliography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0 Update: Bayesian Blocks</dc:title>
  <dc:creator>Adam Oppenheimer</dc:creator>
  <cp:lastModifiedBy>Adam Oppenheimer</cp:lastModifiedBy>
  <cp:revision>7</cp:revision>
  <dcterms:created xsi:type="dcterms:W3CDTF">2020-06-29T18:39:56Z</dcterms:created>
  <dcterms:modified xsi:type="dcterms:W3CDTF">2020-06-29T19:41:35Z</dcterms:modified>
</cp:coreProperties>
</file>