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99"/>
  </p:notesMasterIdLst>
  <p:sldIdLst>
    <p:sldId id="256" r:id="rId2"/>
    <p:sldId id="259" r:id="rId3"/>
    <p:sldId id="263" r:id="rId4"/>
    <p:sldId id="257" r:id="rId5"/>
    <p:sldId id="284" r:id="rId6"/>
    <p:sldId id="260" r:id="rId7"/>
    <p:sldId id="264" r:id="rId8"/>
    <p:sldId id="266" r:id="rId9"/>
    <p:sldId id="269" r:id="rId10"/>
    <p:sldId id="268" r:id="rId11"/>
    <p:sldId id="271" r:id="rId12"/>
    <p:sldId id="274" r:id="rId13"/>
    <p:sldId id="275" r:id="rId14"/>
    <p:sldId id="276" r:id="rId15"/>
    <p:sldId id="277" r:id="rId16"/>
    <p:sldId id="278" r:id="rId17"/>
    <p:sldId id="279" r:id="rId18"/>
    <p:sldId id="281" r:id="rId19"/>
    <p:sldId id="280" r:id="rId20"/>
    <p:sldId id="285" r:id="rId21"/>
    <p:sldId id="261" r:id="rId22"/>
    <p:sldId id="282" r:id="rId23"/>
    <p:sldId id="286" r:id="rId24"/>
    <p:sldId id="288" r:id="rId25"/>
    <p:sldId id="287" r:id="rId26"/>
    <p:sldId id="289" r:id="rId27"/>
    <p:sldId id="290" r:id="rId28"/>
    <p:sldId id="291" r:id="rId29"/>
    <p:sldId id="292" r:id="rId30"/>
    <p:sldId id="371" r:id="rId31"/>
    <p:sldId id="294" r:id="rId32"/>
    <p:sldId id="295" r:id="rId33"/>
    <p:sldId id="296" r:id="rId34"/>
    <p:sldId id="297" r:id="rId35"/>
    <p:sldId id="298" r:id="rId36"/>
    <p:sldId id="300" r:id="rId37"/>
    <p:sldId id="383" r:id="rId38"/>
    <p:sldId id="377" r:id="rId39"/>
    <p:sldId id="379" r:id="rId40"/>
    <p:sldId id="380" r:id="rId41"/>
    <p:sldId id="310" r:id="rId42"/>
    <p:sldId id="311" r:id="rId43"/>
    <p:sldId id="312" r:id="rId44"/>
    <p:sldId id="313" r:id="rId45"/>
    <p:sldId id="314" r:id="rId46"/>
    <p:sldId id="322" r:id="rId47"/>
    <p:sldId id="368" r:id="rId48"/>
    <p:sldId id="37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6" r:id="rId59"/>
    <p:sldId id="317" r:id="rId60"/>
    <p:sldId id="318" r:id="rId61"/>
    <p:sldId id="319" r:id="rId62"/>
    <p:sldId id="320" r:id="rId63"/>
    <p:sldId id="346" r:id="rId64"/>
    <p:sldId id="347" r:id="rId65"/>
    <p:sldId id="348" r:id="rId66"/>
    <p:sldId id="349" r:id="rId67"/>
    <p:sldId id="353" r:id="rId68"/>
    <p:sldId id="358" r:id="rId69"/>
    <p:sldId id="359" r:id="rId70"/>
    <p:sldId id="360" r:id="rId71"/>
    <p:sldId id="361" r:id="rId72"/>
    <p:sldId id="362" r:id="rId73"/>
    <p:sldId id="363" r:id="rId74"/>
    <p:sldId id="364" r:id="rId75"/>
    <p:sldId id="365" r:id="rId76"/>
    <p:sldId id="369" r:id="rId77"/>
    <p:sldId id="324" r:id="rId78"/>
    <p:sldId id="325" r:id="rId79"/>
    <p:sldId id="326" r:id="rId80"/>
    <p:sldId id="327" r:id="rId81"/>
    <p:sldId id="329" r:id="rId82"/>
    <p:sldId id="330" r:id="rId83"/>
    <p:sldId id="331" r:id="rId84"/>
    <p:sldId id="333" r:id="rId85"/>
    <p:sldId id="332" r:id="rId86"/>
    <p:sldId id="334" r:id="rId87"/>
    <p:sldId id="335" r:id="rId88"/>
    <p:sldId id="336" r:id="rId89"/>
    <p:sldId id="337" r:id="rId90"/>
    <p:sldId id="373" r:id="rId91"/>
    <p:sldId id="372" r:id="rId92"/>
    <p:sldId id="375" r:id="rId93"/>
    <p:sldId id="374" r:id="rId94"/>
    <p:sldId id="366" r:id="rId95"/>
    <p:sldId id="381" r:id="rId96"/>
    <p:sldId id="382" r:id="rId97"/>
    <p:sldId id="367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37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 autoAdjust="0"/>
    <p:restoredTop sz="97571" autoAdjust="0"/>
  </p:normalViewPr>
  <p:slideViewPr>
    <p:cSldViewPr>
      <p:cViewPr>
        <p:scale>
          <a:sx n="80" d="100"/>
          <a:sy n="80" d="100"/>
        </p:scale>
        <p:origin x="-1644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D3F92-6D59-4F3C-9DD5-BDE5083E8FBA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44513-A230-49FF-B795-3C1C29BB9F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C0BA5-0F93-4A08-9DDC-9CA1A8AD9C9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587DC0B0-831D-4C73-B9FE-DD7613707E32}" type="slidenum">
              <a:rPr lang="en-GB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33</a:t>
            </a:fld>
            <a:endParaRPr lang="en-GB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34688" y="685800"/>
            <a:ext cx="4588625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219" tIns="45610" rIns="91219" bIns="45610" anchor="ctr"/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endParaRPr lang="en-US"/>
          </a:p>
        </p:txBody>
      </p:sp>
      <p:sp>
        <p:nvSpPr>
          <p:cNvPr id="6451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1427984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83" tIns="46687" rIns="89783" bIns="46687">
            <a:spAutoFit/>
          </a:bodyPr>
          <a:lstStyle/>
          <a:p>
            <a:pPr>
              <a:spcBef>
                <a:spcPts val="751"/>
              </a:spcBef>
              <a:tabLst>
                <a:tab pos="0" algn="l"/>
                <a:tab pos="910982" algn="l"/>
                <a:tab pos="1823527" algn="l"/>
                <a:tab pos="2736072" algn="l"/>
                <a:tab pos="3648616" algn="l"/>
                <a:tab pos="4559597" algn="l"/>
                <a:tab pos="5472142" algn="l"/>
                <a:tab pos="6384687" algn="l"/>
                <a:tab pos="7297231" algn="l"/>
                <a:tab pos="8208214" algn="l"/>
                <a:tab pos="9120758" algn="l"/>
                <a:tab pos="10033303" algn="l"/>
              </a:tabLst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Why do we need tuning?</a:t>
            </a:r>
          </a:p>
          <a:p>
            <a:pPr>
              <a:spcBef>
                <a:spcPts val="751"/>
              </a:spcBef>
              <a:tabLst>
                <a:tab pos="0" algn="l"/>
                <a:tab pos="910982" algn="l"/>
                <a:tab pos="1823527" algn="l"/>
                <a:tab pos="2736072" algn="l"/>
                <a:tab pos="3648616" algn="l"/>
                <a:tab pos="4559597" algn="l"/>
                <a:tab pos="5472142" algn="l"/>
                <a:tab pos="6384687" algn="l"/>
                <a:tab pos="7297231" algn="l"/>
                <a:tab pos="8208214" algn="l"/>
                <a:tab pos="9120758" algn="l"/>
                <a:tab pos="10033303" algn="l"/>
              </a:tabLst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Factory settings were not those required for optimal beam, at the time we ordered the magnet we did not have exact values.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86C132A4-0D51-4E48-9DC6-522B80AFF3F7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35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A877521-31B5-4081-BE0C-568A60E86455}" type="slidenum">
              <a:rPr lang="en-US" sz="1200"/>
              <a:pPr algn="r"/>
              <a:t>38</a:t>
            </a:fld>
            <a:endParaRPr lang="en-U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B8184D72-5FB6-4A8A-B2AC-85238770CC53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41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555AC5D0-FB43-4EDA-99B7-B858AF672842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45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A2D8C-3EA4-4946-9678-01AB4D4E7E2D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A565DE-D0F9-4B92-AB65-EFDDF6709F57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E35F5C05-1CCE-4576-9E5B-D66CDE562A42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23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23C18D68-7E8C-4C3B-B4A9-D14BA178ED8A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54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8A333CED-5534-4C6D-B198-F3D860D03B18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56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5D6A6E93-460A-4DDC-86DA-DBCD7428E15E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57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A7EDA-19E9-46BD-9AD5-452A7FA6B382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AEC0A1-0333-420B-80B5-70A08C8FAB8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840" indent="-285708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2830" indent="-228566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599963" indent="-228566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095" indent="-228566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228" indent="-2285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360" indent="-2285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8492" indent="-2285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5625" indent="-2285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fld id="{A7E20404-38E2-4085-ADA0-8945325A3307}" type="slidenum">
              <a:rPr lang="en-US" smtClean="0">
                <a:latin typeface="Arial" pitchFamily="34" charset="0"/>
              </a:rPr>
              <a:pPr eaLnBrk="1" hangingPunct="1"/>
              <a:t>60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840" indent="-285708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2830" indent="-228566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599963" indent="-228566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095" indent="-228566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228" indent="-2285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360" indent="-2285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8492" indent="-2285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5625" indent="-2285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fld id="{3FC64B28-1761-4AAB-BC4C-17EC662A6638}" type="slidenum">
              <a:rPr lang="en-US" smtClean="0">
                <a:latin typeface="Arial" pitchFamily="34" charset="0"/>
              </a:rPr>
              <a:pPr eaLnBrk="1" hangingPunct="1"/>
              <a:t>61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Virus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transfection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3000" dirty="0">
                <a:latin typeface="Arial" pitchFamily="34" charset="0"/>
                <a:cs typeface="Arial" pitchFamily="34" charset="0"/>
              </a:rPr>
              <a:t>A thin liquid film (50 µl) containing 100 particles is spread over a small portion of the ear</a:t>
            </a:r>
          </a:p>
          <a:p>
            <a:r>
              <a:rPr lang="en-US" sz="3000" dirty="0">
                <a:latin typeface="Arial" pitchFamily="34" charset="0"/>
                <a:cs typeface="Arial" pitchFamily="34" charset="0"/>
              </a:rPr>
              <a:t>It is covered with a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Tegaderm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patch</a:t>
            </a:r>
          </a:p>
          <a:p>
            <a:r>
              <a:rPr lang="en-US" sz="3000" dirty="0">
                <a:latin typeface="Arial" pitchFamily="34" charset="0"/>
                <a:cs typeface="Arial" pitchFamily="34" charset="0"/>
              </a:rPr>
              <a:t>Incubated for 1 h </a:t>
            </a: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Irradiation 24 h later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840" indent="-285708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2830" indent="-228566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599963" indent="-228566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095" indent="-228566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228" indent="-2285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360" indent="-2285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8492" indent="-2285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5625" indent="-2285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fld id="{CB0141D9-2E73-431E-B7C2-647162589CC7}" type="slidenum">
              <a:rPr lang="en-US" smtClean="0">
                <a:latin typeface="Arial" pitchFamily="34" charset="0"/>
              </a:rPr>
              <a:pPr eaLnBrk="1" hangingPunct="1"/>
              <a:t>62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AC596F9C-16C8-46A6-BE1A-AE960AF7CB0D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25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27FA8060-DB2F-47C3-B7F7-F7E2AEC5A9A1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65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A2D8C-3EA4-4946-9678-01AB4D4E7E2D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A2D8C-3EA4-4946-9678-01AB4D4E7E2D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A2D8C-3EA4-4946-9678-01AB4D4E7E2D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4FEB9FBB-5887-420F-8CB2-912C2BFF173D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69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FD2BA759-6BCA-4CD8-BB82-CCB0AE3318F6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70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ED618E9B-E9C6-4A6C-A5F6-0E7FA09311EC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71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A20E8640-36E6-4F7E-BA66-469CD08BC3BA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72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7738A867-AF59-46B6-B5BA-4DA172C35012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74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9680DE-6EF4-4CE6-98FC-342683E36AF4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 anchor="b"/>
          <a:lstStyle/>
          <a:p>
            <a:pPr algn="r" defTabSz="896806"/>
            <a:fld id="{7677356F-D384-40E1-BD12-BFC5973B0084}" type="slidenum">
              <a:rPr lang="en-US" sz="1200">
                <a:latin typeface="Arial" charset="0"/>
              </a:rPr>
              <a:pPr algn="r" defTabSz="896806"/>
              <a:t>75</a:t>
            </a:fld>
            <a:endParaRPr lang="en-US" sz="1200" dirty="0">
              <a:latin typeface="Arial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18" tIns="45709" rIns="91418" bIns="45709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27B6AC9C-C784-4AC0-A41B-5350D6E76577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26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361" y="4343400"/>
            <a:ext cx="5031278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00044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Text Box 1"/>
          <p:cNvSpPr txBox="1">
            <a:spLocks noChangeArrowheads="1"/>
          </p:cNvSpPr>
          <p:nvPr/>
        </p:nvSpPr>
        <p:spPr bwMode="auto">
          <a:xfrm>
            <a:off x="1401215" y="914401"/>
            <a:ext cx="4054013" cy="31346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1852" tIns="40926" rIns="81852" bIns="40926" anchor="ctr"/>
          <a:lstStyle>
            <a:lvl1pPr defTabSz="414338"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defTabSz="414338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defTabSz="414338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defTabSz="414338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defTabSz="414338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Tx/>
              <a:buNone/>
            </a:pPr>
            <a:endParaRPr lang="en-US" sz="22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3283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1047404" y="4352794"/>
            <a:ext cx="4769427" cy="3477539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00044">
              <a:lnSpc>
                <a:spcPct val="93000"/>
              </a:lnSpc>
              <a:spcBef>
                <a:spcPct val="0"/>
              </a:spcBef>
              <a:buSzPct val="45000"/>
            </a:pPr>
            <a:r>
              <a:rPr lang="en-GB" dirty="0" smtClean="0">
                <a:solidFill>
                  <a:srgbClr val="000000"/>
                </a:solidFill>
                <a:ea typeface="msgothic"/>
                <a:cs typeface="msgothic"/>
              </a:rPr>
              <a:t>Expression of GFP-tagged human Fen1 in </a:t>
            </a:r>
            <a:r>
              <a:rPr lang="en-GB" dirty="0" err="1" smtClean="0">
                <a:solidFill>
                  <a:srgbClr val="000000"/>
                </a:solidFill>
                <a:ea typeface="msgothic"/>
                <a:cs typeface="msgothic"/>
              </a:rPr>
              <a:t>transfected</a:t>
            </a:r>
            <a:r>
              <a:rPr lang="en-GB" dirty="0" smtClean="0">
                <a:solidFill>
                  <a:srgbClr val="000000"/>
                </a:solidFill>
                <a:ea typeface="msgothic"/>
                <a:cs typeface="msgothic"/>
              </a:rPr>
              <a:t> Chinese hamster V79 cells. (A) Two patterns of GFP-Fen1 distribution in the nuclei of transiently </a:t>
            </a:r>
            <a:r>
              <a:rPr lang="en-GB" dirty="0" err="1" smtClean="0">
                <a:solidFill>
                  <a:srgbClr val="000000"/>
                </a:solidFill>
                <a:ea typeface="msgothic"/>
                <a:cs typeface="msgothic"/>
              </a:rPr>
              <a:t>transfected</a:t>
            </a:r>
            <a:r>
              <a:rPr lang="en-GB" dirty="0" smtClean="0">
                <a:solidFill>
                  <a:srgbClr val="000000"/>
                </a:solidFill>
                <a:ea typeface="msgothic"/>
                <a:cs typeface="msgothic"/>
              </a:rPr>
              <a:t> live cells: diffuse (left) and focal (right). Bar, 10 </a:t>
            </a:r>
            <a:r>
              <a:rPr lang="en-GB" dirty="0" err="1" smtClean="0">
                <a:solidFill>
                  <a:srgbClr val="000000"/>
                </a:solidFill>
                <a:ea typeface="msgothic"/>
                <a:cs typeface="msgothic"/>
              </a:rPr>
              <a:t>μm</a:t>
            </a:r>
            <a:r>
              <a:rPr lang="en-GB" dirty="0" smtClean="0">
                <a:solidFill>
                  <a:srgbClr val="000000"/>
                </a:solidFill>
                <a:ea typeface="msgothic"/>
                <a:cs typeface="msgothic"/>
              </a:rPr>
              <a:t>. (B) Western blots of total protein from stably </a:t>
            </a:r>
            <a:r>
              <a:rPr lang="en-GB" dirty="0" err="1" smtClean="0">
                <a:solidFill>
                  <a:srgbClr val="000000"/>
                </a:solidFill>
                <a:ea typeface="msgothic"/>
                <a:cs typeface="msgothic"/>
              </a:rPr>
              <a:t>transfected</a:t>
            </a:r>
            <a:r>
              <a:rPr lang="en-GB" dirty="0" smtClean="0">
                <a:solidFill>
                  <a:srgbClr val="000000"/>
                </a:solidFill>
                <a:ea typeface="msgothic"/>
                <a:cs typeface="msgothic"/>
              </a:rPr>
              <a:t> V79 cells probed with antibodies against human recombinant Fen1 (right) or GFP (left). Endogenous Fen1 protein is marked as e-Fen1.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0447968C-CD87-47C5-B96E-78CD7B9136D6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27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497FF800-F876-4502-9838-EE9BFCBEF360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28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1ABBC679-552A-4EC0-9952-CDAC8333EBD1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29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2B0C9B6F-7958-4330-A967-AA8B539784D3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31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1pPr>
            <a:lvl2pPr marL="731286" indent="-281264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2pPr>
            <a:lvl3pPr marL="1125055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3pPr>
            <a:lvl4pPr marL="1575077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4pPr>
            <a:lvl5pPr marL="2025099" indent="-225011" defTabSz="992236">
              <a:defRPr sz="3100" b="1">
                <a:solidFill>
                  <a:schemeClr val="accent2"/>
                </a:solidFill>
                <a:latin typeface="Arial" pitchFamily="34" charset="0"/>
              </a:defRPr>
            </a:lvl5pPr>
            <a:lvl6pPr marL="2475121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6pPr>
            <a:lvl7pPr marL="2925143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7pPr>
            <a:lvl8pPr marL="3375165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8pPr>
            <a:lvl9pPr marL="3825187" indent="-225011" defTabSz="99223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1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fld id="{A8B4EBDF-1F0C-453A-B9FF-6B887AF3C9C3}" type="slidenum">
              <a:rPr lang="en-US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32</a:t>
            </a:fld>
            <a:endParaRPr lang="en-US" sz="1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124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7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8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9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0E7EE7F-0394-433B-9787-82F6ADE7C781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B38F687-6296-4513-942C-55A2E664B9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E7EE7F-0394-433B-9787-82F6ADE7C781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38F687-6296-4513-942C-55A2E664B9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E7EE7F-0394-433B-9787-82F6ADE7C781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38F687-6296-4513-942C-55A2E664B9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0E7EE7F-0394-433B-9787-82F6ADE7C781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B38F687-6296-4513-942C-55A2E664B9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48600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79613"/>
            <a:ext cx="3848100" cy="4116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979613"/>
            <a:ext cx="3848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4113213"/>
            <a:ext cx="3848100" cy="19827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F6A29-BC6B-46BF-A9B8-70568E8FB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24737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E7EE7F-0394-433B-9787-82F6ADE7C781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38F687-6296-4513-942C-55A2E664B9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E7EE7F-0394-433B-9787-82F6ADE7C781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38F687-6296-4513-942C-55A2E664B9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E7EE7F-0394-433B-9787-82F6ADE7C781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38F687-6296-4513-942C-55A2E664B9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E7EE7F-0394-433B-9787-82F6ADE7C781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38F687-6296-4513-942C-55A2E664B9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E7EE7F-0394-433B-9787-82F6ADE7C781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38F687-6296-4513-942C-55A2E664B9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E7EE7F-0394-433B-9787-82F6ADE7C781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38F687-6296-4513-942C-55A2E664B9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E7EE7F-0394-433B-9787-82F6ADE7C781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38F687-6296-4513-942C-55A2E664B9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E7EE7F-0394-433B-9787-82F6ADE7C781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38F687-6296-4513-942C-55A2E664B9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70E7EE7F-0394-433B-9787-82F6ADE7C781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B38F687-6296-4513-942C-55A2E664B98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ndrew\Desktop\Nevis%20RARAF%20talk\FocusFormationMeasure.avi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emf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Andrew\Desktop\Nevis%20RARAF%20talk\Pharynx%20AF%20&amp;%20SHG.wmv" TargetMode="External"/><Relationship Id="rId1" Type="http://schemas.openxmlformats.org/officeDocument/2006/relationships/video" Target="file:///C:\Users\Andrew\Desktop\Nevis%20RARAF%20talk\Projections%2023%20multi.wmv" TargetMode="Externa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9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104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0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Andrew\Desktop\Nevis%20RARAF%20talk\oetbeadgood6c3.avi" TargetMode="External"/><Relationship Id="rId7" Type="http://schemas.openxmlformats.org/officeDocument/2006/relationships/image" Target="../media/image108.png"/><Relationship Id="rId2" Type="http://schemas.openxmlformats.org/officeDocument/2006/relationships/video" Target="file:///C:\Users\Andrew\Desktop\Nevis%20RARAF%20talk\Alan%20beads%20movie.wmv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107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tiff"/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228600" y="2590800"/>
            <a:ext cx="8686800" cy="2895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0" y="381000"/>
            <a:ext cx="9067800" cy="1920875"/>
          </a:xfrm>
        </p:spPr>
        <p:txBody>
          <a:bodyPr/>
          <a:lstStyle/>
          <a:p>
            <a:r>
              <a:rPr lang="en-US" sz="4800" dirty="0" smtClean="0"/>
              <a:t>An overview of RARAF: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dirty="0" smtClean="0"/>
              <a:t>From broad beams to microbeams, single proteins to small animals, </a:t>
            </a:r>
            <a:br>
              <a:rPr lang="en-US" sz="2400" dirty="0" smtClean="0"/>
            </a:br>
            <a:r>
              <a:rPr lang="en-US" sz="2400" dirty="0" smtClean="0"/>
              <a:t>where we have been to where we are going.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5715000"/>
            <a:ext cx="6400800" cy="1143000"/>
          </a:xfrm>
        </p:spPr>
        <p:txBody>
          <a:bodyPr/>
          <a:lstStyle/>
          <a:p>
            <a:r>
              <a:rPr lang="en-US" dirty="0" smtClean="0"/>
              <a:t>Andrew </a:t>
            </a:r>
            <a:r>
              <a:rPr lang="en-US" dirty="0" err="1" smtClean="0"/>
              <a:t>Harken</a:t>
            </a:r>
            <a:endParaRPr lang="en-US" dirty="0" smtClean="0"/>
          </a:p>
          <a:p>
            <a:r>
              <a:rPr lang="en-US" dirty="0" smtClean="0"/>
              <a:t>March 28, 2013</a:t>
            </a:r>
            <a:endParaRPr lang="en-US" dirty="0"/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3526890" y="3955165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rgbClr val="7030A0"/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6163654" y="3940952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rgbClr val="7030A0"/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6" name="Picture 11" descr="Singletron tank-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2" r="9805"/>
          <a:stretch>
            <a:fillRect/>
          </a:stretch>
        </p:blipFill>
        <p:spPr bwMode="auto">
          <a:xfrm>
            <a:off x="456404" y="2738253"/>
            <a:ext cx="2956829" cy="259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738252"/>
            <a:ext cx="1227365" cy="259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4" cstate="print">
            <a:lum bright="8000" contrast="1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40" r="5692"/>
          <a:stretch>
            <a:fillRect/>
          </a:stretch>
        </p:blipFill>
        <p:spPr bwMode="auto">
          <a:xfrm>
            <a:off x="4283574" y="2738253"/>
            <a:ext cx="1685845" cy="259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dirty="0"/>
              <a:t>RARAF Accelerator </a:t>
            </a:r>
            <a:r>
              <a:rPr lang="en-US" sz="4000" dirty="0" smtClean="0"/>
              <a:t>move </a:t>
            </a:r>
            <a:br>
              <a:rPr lang="en-US" sz="4000" dirty="0" smtClean="0"/>
            </a:br>
            <a:r>
              <a:rPr lang="en-US" sz="4000" dirty="0" smtClean="0"/>
              <a:t>from Brookhaven</a:t>
            </a:r>
            <a:endParaRPr lang="en-US" sz="4000" dirty="0"/>
          </a:p>
        </p:txBody>
      </p:sp>
      <p:pic>
        <p:nvPicPr>
          <p:cNvPr id="104457" name="Picture 9" descr="scan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92588" y="2187575"/>
            <a:ext cx="4352925" cy="3187700"/>
          </a:xfrm>
          <a:noFill/>
          <a:ln/>
        </p:spPr>
      </p:pic>
      <p:pic>
        <p:nvPicPr>
          <p:cNvPr id="104458" name="Picture 10" descr="scan5 cop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1768475"/>
            <a:ext cx="3213100" cy="4108450"/>
          </a:xfrm>
          <a:noFill/>
          <a:ln/>
        </p:spPr>
      </p:pic>
      <p:sp>
        <p:nvSpPr>
          <p:cNvPr id="104459" name="Text Box 11"/>
          <p:cNvSpPr txBox="1">
            <a:spLocks noChangeArrowheads="1"/>
          </p:cNvSpPr>
          <p:nvPr/>
        </p:nvSpPr>
        <p:spPr bwMode="auto">
          <a:xfrm>
            <a:off x="2178050" y="1295400"/>
            <a:ext cx="536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Van de </a:t>
            </a:r>
            <a:r>
              <a:rPr lang="en-US" dirty="0" err="1"/>
              <a:t>Graaff</a:t>
            </a:r>
            <a:r>
              <a:rPr lang="en-US" dirty="0"/>
              <a:t> stored at Nevis and being positioned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6019800"/>
            <a:ext cx="6967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RARAF literally built around the accelerator!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/>
          <a:lstStyle/>
          <a:p>
            <a:r>
              <a:rPr lang="en-US" sz="4000" dirty="0"/>
              <a:t>RARAF Accelerator </a:t>
            </a:r>
            <a:r>
              <a:rPr lang="en-US" sz="4000" dirty="0" smtClean="0"/>
              <a:t>Replacement 2005</a:t>
            </a:r>
            <a:endParaRPr lang="en-US" sz="4000" dirty="0"/>
          </a:p>
        </p:txBody>
      </p:sp>
      <p:pic>
        <p:nvPicPr>
          <p:cNvPr id="80902" name="Picture 6" descr="Van de Graaff cropped reduce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09800" y="2057400"/>
            <a:ext cx="4953000" cy="3948113"/>
          </a:xfrm>
          <a:noFill/>
          <a:ln/>
        </p:spPr>
      </p:pic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3124200" y="1524000"/>
            <a:ext cx="289714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Van de </a:t>
            </a:r>
            <a:r>
              <a:rPr lang="en-US" dirty="0" err="1"/>
              <a:t>Graaff</a:t>
            </a:r>
            <a:r>
              <a:rPr lang="en-US" dirty="0"/>
              <a:t> before </a:t>
            </a:r>
            <a:r>
              <a:rPr lang="en-US" dirty="0" smtClean="0"/>
              <a:t>removal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r>
              <a:rPr lang="en-US" sz="4000" dirty="0"/>
              <a:t>RARAF Accelerator </a:t>
            </a:r>
            <a:r>
              <a:rPr lang="en-US" sz="4000" dirty="0" smtClean="0"/>
              <a:t>Replacement 2005</a:t>
            </a:r>
            <a:endParaRPr lang="en-US" sz="4000" dirty="0"/>
          </a:p>
        </p:txBody>
      </p:sp>
      <p:pic>
        <p:nvPicPr>
          <p:cNvPr id="101384" name="Picture 8" descr="Picture 09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549525"/>
            <a:ext cx="4038600" cy="3328987"/>
          </a:xfrm>
          <a:noFill/>
          <a:ln/>
        </p:spPr>
      </p:pic>
      <p:pic>
        <p:nvPicPr>
          <p:cNvPr id="101386" name="Picture 10" descr="Picture 08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35038" y="1951037"/>
            <a:ext cx="3086100" cy="4525963"/>
          </a:xfrm>
          <a:noFill/>
          <a:ln/>
        </p:spPr>
      </p:pic>
      <p:sp>
        <p:nvSpPr>
          <p:cNvPr id="5" name="TextBox 4"/>
          <p:cNvSpPr txBox="1"/>
          <p:nvPr/>
        </p:nvSpPr>
        <p:spPr>
          <a:xfrm>
            <a:off x="3048000" y="1371600"/>
            <a:ext cx="386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Accelerator going in new back door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sz="4000" dirty="0"/>
              <a:t>RARAF Accelerator </a:t>
            </a:r>
            <a:r>
              <a:rPr lang="en-US" sz="4000" dirty="0" smtClean="0"/>
              <a:t>Replacement 2005</a:t>
            </a:r>
            <a:endParaRPr lang="en-US" sz="4000" dirty="0"/>
          </a:p>
        </p:txBody>
      </p:sp>
      <p:pic>
        <p:nvPicPr>
          <p:cNvPr id="200710" name="Picture 6" descr="PA10012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6000"/>
          </a:blip>
          <a:srcRect/>
          <a:stretch>
            <a:fillRect/>
          </a:stretch>
        </p:blipFill>
        <p:spPr>
          <a:xfrm>
            <a:off x="457200" y="2514600"/>
            <a:ext cx="4038600" cy="3028950"/>
          </a:xfrm>
          <a:noFill/>
          <a:ln/>
        </p:spPr>
      </p:pic>
      <p:pic>
        <p:nvPicPr>
          <p:cNvPr id="200711" name="Picture 7" descr="PA1001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6000"/>
          </a:blip>
          <a:srcRect/>
          <a:stretch>
            <a:fillRect/>
          </a:stretch>
        </p:blipFill>
        <p:spPr>
          <a:xfrm>
            <a:off x="4953000" y="2133600"/>
            <a:ext cx="3394075" cy="3962400"/>
          </a:xfrm>
          <a:noFill/>
          <a:ln/>
        </p:spPr>
      </p:pic>
      <p:sp>
        <p:nvSpPr>
          <p:cNvPr id="200712" name="Text Box 8"/>
          <p:cNvSpPr txBox="1">
            <a:spLocks noChangeArrowheads="1"/>
          </p:cNvSpPr>
          <p:nvPr/>
        </p:nvSpPr>
        <p:spPr bwMode="auto">
          <a:xfrm>
            <a:off x="4800600" y="1524000"/>
            <a:ext cx="35623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HV power supply &amp; resonator coil</a:t>
            </a:r>
          </a:p>
        </p:txBody>
      </p:sp>
      <p:sp>
        <p:nvSpPr>
          <p:cNvPr id="200713" name="Text Box 9"/>
          <p:cNvSpPr txBox="1">
            <a:spLocks noChangeArrowheads="1"/>
          </p:cNvSpPr>
          <p:nvPr/>
        </p:nvSpPr>
        <p:spPr bwMode="auto">
          <a:xfrm>
            <a:off x="593725" y="1865313"/>
            <a:ext cx="37528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Singletron, baseplate &amp; quadrupole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Our 5.5 MV </a:t>
            </a:r>
            <a:r>
              <a:rPr lang="en-US" sz="4000" dirty="0" err="1" smtClean="0"/>
              <a:t>Singletron</a:t>
            </a:r>
            <a:r>
              <a:rPr lang="en-US" sz="4000" dirty="0" smtClean="0"/>
              <a:t> Accelerator from High Voltage Engineering </a:t>
            </a:r>
            <a:r>
              <a:rPr lang="en-US" sz="4000" dirty="0" err="1" smtClean="0"/>
              <a:t>Europa</a:t>
            </a:r>
            <a:r>
              <a:rPr lang="en-US" sz="4000" dirty="0" smtClean="0"/>
              <a:t> (HVEE)</a:t>
            </a:r>
            <a:endParaRPr lang="en-US" sz="4000" dirty="0"/>
          </a:p>
        </p:txBody>
      </p:sp>
      <p:pic>
        <p:nvPicPr>
          <p:cNvPr id="115720" name="Picture 8" descr="Picture 0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6000"/>
          </a:blip>
          <a:srcRect/>
          <a:stretch>
            <a:fillRect/>
          </a:stretch>
        </p:blipFill>
        <p:spPr>
          <a:xfrm>
            <a:off x="4648200" y="2198688"/>
            <a:ext cx="4038600" cy="3328987"/>
          </a:xfrm>
          <a:noFill/>
          <a:ln/>
        </p:spPr>
      </p:pic>
      <p:pic>
        <p:nvPicPr>
          <p:cNvPr id="115725" name="Picture 13" descr="Singletron column-p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198688"/>
            <a:ext cx="4038600" cy="3328987"/>
          </a:xfrm>
          <a:noFill/>
          <a:ln/>
        </p:spPr>
      </p:pic>
      <p:sp>
        <p:nvSpPr>
          <p:cNvPr id="115726" name="Text Box 14"/>
          <p:cNvSpPr txBox="1">
            <a:spLocks noChangeArrowheads="1"/>
          </p:cNvSpPr>
          <p:nvPr/>
        </p:nvSpPr>
        <p:spPr bwMode="auto">
          <a:xfrm>
            <a:off x="1143000" y="1676400"/>
            <a:ext cx="22415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Interior of Singletron</a:t>
            </a:r>
          </a:p>
        </p:txBody>
      </p:sp>
      <p:sp>
        <p:nvSpPr>
          <p:cNvPr id="115727" name="Text Box 15"/>
          <p:cNvSpPr txBox="1">
            <a:spLocks noChangeArrowheads="1"/>
          </p:cNvSpPr>
          <p:nvPr/>
        </p:nvSpPr>
        <p:spPr bwMode="auto">
          <a:xfrm>
            <a:off x="5181600" y="1676400"/>
            <a:ext cx="30289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Terminal with shell removed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dirty="0" smtClean="0"/>
              <a:t>Our 5.5 MV </a:t>
            </a:r>
            <a:r>
              <a:rPr lang="en-US" sz="4000" dirty="0" err="1" smtClean="0"/>
              <a:t>Singletron</a:t>
            </a:r>
            <a:r>
              <a:rPr lang="en-US" sz="4000" dirty="0" smtClean="0"/>
              <a:t> Accelerator</a:t>
            </a:r>
            <a:endParaRPr lang="en-US" sz="4000" dirty="0"/>
          </a:p>
        </p:txBody>
      </p:sp>
      <p:pic>
        <p:nvPicPr>
          <p:cNvPr id="119815" name="Picture 7" descr="139_397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35038" y="1219200"/>
            <a:ext cx="3086100" cy="4525963"/>
          </a:xfrm>
          <a:noFill/>
          <a:ln/>
        </p:spPr>
      </p:pic>
      <p:pic>
        <p:nvPicPr>
          <p:cNvPr id="119816" name="Picture 8" descr="Singletron stack-short-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43400" y="1371600"/>
            <a:ext cx="4038600" cy="3328988"/>
          </a:xfrm>
          <a:noFill/>
          <a:ln/>
        </p:spPr>
      </p:pic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4114800" y="914400"/>
            <a:ext cx="446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Electrodes &amp; diode stacks with spark gaps</a:t>
            </a:r>
          </a:p>
        </p:txBody>
      </p:sp>
      <p:pic>
        <p:nvPicPr>
          <p:cNvPr id="6" name="Picture 6" descr="File:Voltage amplifier explai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4800600"/>
            <a:ext cx="3819684" cy="140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276600" y="6172200"/>
            <a:ext cx="5714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1775" lvl="0" indent="-231775" defTabSz="944563">
              <a:spcBef>
                <a:spcPct val="20000"/>
              </a:spcBef>
              <a:defRPr/>
            </a:pPr>
            <a:r>
              <a:rPr lang="en-US" sz="2400" b="1" dirty="0" smtClean="0"/>
              <a:t>Cockcroft–Walton </a:t>
            </a:r>
            <a:r>
              <a:rPr lang="en-US" sz="2400" b="1" dirty="0"/>
              <a:t>c</a:t>
            </a:r>
            <a:r>
              <a:rPr lang="en-US" sz="2400" b="1" dirty="0" smtClean="0"/>
              <a:t>harging system </a:t>
            </a:r>
            <a:r>
              <a:rPr lang="en-US" sz="2400" b="1" dirty="0"/>
              <a:t>± 100V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Our 5.5 MV </a:t>
            </a:r>
            <a:r>
              <a:rPr lang="en-US" sz="4000" dirty="0" err="1" smtClean="0"/>
              <a:t>Singletron</a:t>
            </a:r>
            <a:r>
              <a:rPr lang="en-US" sz="4000" dirty="0" smtClean="0"/>
              <a:t> Accelerator</a:t>
            </a:r>
            <a:endParaRPr lang="en-US" sz="4000" dirty="0"/>
          </a:p>
        </p:txBody>
      </p:sp>
      <p:pic>
        <p:nvPicPr>
          <p:cNvPr id="211975" name="Picture 7" descr="Singletron source-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828800"/>
            <a:ext cx="6034088" cy="4191000"/>
          </a:xfrm>
          <a:noFill/>
          <a:ln/>
        </p:spPr>
      </p:pic>
      <p:sp>
        <p:nvSpPr>
          <p:cNvPr id="211976" name="Text Box 8"/>
          <p:cNvSpPr txBox="1">
            <a:spLocks noChangeArrowheads="1"/>
          </p:cNvSpPr>
          <p:nvPr/>
        </p:nvSpPr>
        <p:spPr bwMode="auto">
          <a:xfrm>
            <a:off x="3505200" y="1371600"/>
            <a:ext cx="16065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RF ion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Available source gases</a:t>
            </a:r>
          </a:p>
          <a:p>
            <a:pPr lvl="1"/>
            <a:r>
              <a:rPr lang="en-US" dirty="0" smtClean="0"/>
              <a:t>Helium (</a:t>
            </a:r>
            <a:r>
              <a:rPr lang="en-US" baseline="30000" dirty="0" smtClean="0"/>
              <a:t>4</a:t>
            </a:r>
            <a:r>
              <a:rPr lang="en-US" dirty="0" smtClean="0"/>
              <a:t>He+, </a:t>
            </a:r>
            <a:r>
              <a:rPr lang="en-US" baseline="30000" dirty="0" smtClean="0"/>
              <a:t>4</a:t>
            </a:r>
            <a:r>
              <a:rPr lang="en-US" dirty="0" smtClean="0"/>
              <a:t>He++) (</a:t>
            </a:r>
            <a:r>
              <a:rPr lang="en-US" baseline="30000" dirty="0" smtClean="0"/>
              <a:t>4</a:t>
            </a:r>
            <a:r>
              <a:rPr lang="en-US" dirty="0" smtClean="0"/>
              <a:t>He++ = simulated alpha)</a:t>
            </a:r>
          </a:p>
          <a:p>
            <a:pPr lvl="1"/>
            <a:r>
              <a:rPr lang="en-US" dirty="0" smtClean="0"/>
              <a:t>Hydrogen ( </a:t>
            </a:r>
            <a:r>
              <a:rPr lang="en-US" baseline="30000" dirty="0" smtClean="0"/>
              <a:t>1</a:t>
            </a:r>
            <a:r>
              <a:rPr lang="en-US" dirty="0" smtClean="0"/>
              <a:t>H+, </a:t>
            </a:r>
            <a:r>
              <a:rPr lang="en-US" baseline="30000" dirty="0" smtClean="0"/>
              <a:t>1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+, </a:t>
            </a:r>
            <a:r>
              <a:rPr lang="en-US" baseline="30000" dirty="0" smtClean="0"/>
              <a:t>1</a:t>
            </a:r>
            <a:r>
              <a:rPr lang="en-US" dirty="0" smtClean="0"/>
              <a:t>H</a:t>
            </a:r>
            <a:r>
              <a:rPr lang="en-US" baseline="-25000" dirty="0" smtClean="0"/>
              <a:t>3</a:t>
            </a:r>
            <a:r>
              <a:rPr lang="en-US" dirty="0" smtClean="0"/>
              <a:t>+)</a:t>
            </a:r>
          </a:p>
          <a:p>
            <a:pPr lvl="1"/>
            <a:r>
              <a:rPr lang="en-US" dirty="0" smtClean="0"/>
              <a:t>Deuterium ( </a:t>
            </a:r>
            <a:r>
              <a:rPr lang="en-US" baseline="30000" dirty="0" smtClean="0"/>
              <a:t>1</a:t>
            </a:r>
            <a:r>
              <a:rPr lang="en-US" dirty="0" smtClean="0"/>
              <a:t>D+, </a:t>
            </a:r>
            <a:r>
              <a:rPr lang="en-US" baseline="30000" dirty="0" smtClean="0"/>
              <a:t>1</a:t>
            </a:r>
            <a:r>
              <a:rPr lang="en-US" dirty="0" smtClean="0"/>
              <a:t>D</a:t>
            </a:r>
            <a:r>
              <a:rPr lang="en-US" baseline="-25000" dirty="0" smtClean="0"/>
              <a:t>2</a:t>
            </a:r>
            <a:r>
              <a:rPr lang="en-US" dirty="0" smtClean="0"/>
              <a:t>+, </a:t>
            </a:r>
            <a:r>
              <a:rPr lang="en-US" baseline="30000" dirty="0" smtClean="0"/>
              <a:t>1</a:t>
            </a:r>
            <a:r>
              <a:rPr lang="en-US" dirty="0" smtClean="0"/>
              <a:t>D</a:t>
            </a:r>
            <a:r>
              <a:rPr lang="en-US" baseline="-25000" dirty="0" smtClean="0"/>
              <a:t>3</a:t>
            </a:r>
            <a:r>
              <a:rPr lang="en-US" dirty="0" smtClean="0"/>
              <a:t>+)</a:t>
            </a:r>
          </a:p>
          <a:p>
            <a:pPr lvl="1"/>
            <a:r>
              <a:rPr lang="en-US" dirty="0" smtClean="0"/>
              <a:t>Nitrogen (</a:t>
            </a:r>
            <a:r>
              <a:rPr lang="en-US" baseline="30000" dirty="0" smtClean="0"/>
              <a:t>7</a:t>
            </a:r>
            <a:r>
              <a:rPr lang="en-US" dirty="0" smtClean="0"/>
              <a:t>N+ to </a:t>
            </a:r>
            <a:r>
              <a:rPr lang="en-US" baseline="30000" dirty="0" smtClean="0"/>
              <a:t>7</a:t>
            </a:r>
            <a:r>
              <a:rPr lang="en-US" dirty="0" smtClean="0"/>
              <a:t>N+5)</a:t>
            </a:r>
          </a:p>
          <a:p>
            <a:pPr lvl="1"/>
            <a:r>
              <a:rPr lang="en-US" dirty="0" smtClean="0"/>
              <a:t>Helium-3 (Not currently installed)</a:t>
            </a:r>
            <a:endParaRPr lang="en-US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Our 5.5 MV Singletron Accelerator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Lines in RARAF</a:t>
            </a:r>
            <a:endParaRPr lang="en-US" dirty="0"/>
          </a:p>
        </p:txBody>
      </p:sp>
      <p:pic>
        <p:nvPicPr>
          <p:cNvPr id="33" name="Picture 3" descr="C:\Users\Guy Garty\AppData\Local\Temp\SnipImage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" y="2402542"/>
            <a:ext cx="9043629" cy="4303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648" b="23621"/>
          <a:stretch/>
        </p:blipFill>
        <p:spPr bwMode="auto">
          <a:xfrm flipH="1">
            <a:off x="4892164" y="3163129"/>
            <a:ext cx="786211" cy="7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098" y="3239670"/>
            <a:ext cx="457869" cy="86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896"/>
          <a:stretch/>
        </p:blipFill>
        <p:spPr bwMode="auto">
          <a:xfrm>
            <a:off x="7315200" y="4267200"/>
            <a:ext cx="508967" cy="80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Rounded Rectangular Callout 45"/>
          <p:cNvSpPr/>
          <p:nvPr/>
        </p:nvSpPr>
        <p:spPr>
          <a:xfrm>
            <a:off x="7806906" y="3581400"/>
            <a:ext cx="1337094" cy="621101"/>
          </a:xfrm>
          <a:prstGeom prst="wedgeRoundRectCallout">
            <a:avLst>
              <a:gd name="adj1" fmla="val -65839"/>
              <a:gd name="adj2" fmla="val 691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X-ray microbeam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637" y="3223369"/>
            <a:ext cx="455012" cy="93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083" y="1695945"/>
            <a:ext cx="2013105" cy="186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Rounded Rectangular Callout 52"/>
          <p:cNvSpPr/>
          <p:nvPr/>
        </p:nvSpPr>
        <p:spPr>
          <a:xfrm>
            <a:off x="833718" y="3542583"/>
            <a:ext cx="1840472" cy="621101"/>
          </a:xfrm>
          <a:prstGeom prst="wedgeRoundRectCallout">
            <a:avLst>
              <a:gd name="adj1" fmla="val 118154"/>
              <a:gd name="adj2" fmla="val -283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1. Microbeam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2. UV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Microspot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 bwMode="auto">
          <a:xfrm>
            <a:off x="990600" y="4953000"/>
            <a:ext cx="18806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Accelerator</a:t>
            </a:r>
            <a:endParaRPr lang="en-US" sz="24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5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071" t="39952" r="26336"/>
          <a:stretch/>
        </p:blipFill>
        <p:spPr bwMode="auto">
          <a:xfrm>
            <a:off x="4869793" y="1858639"/>
            <a:ext cx="867501" cy="146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Rounded Rectangular Callout 55"/>
          <p:cNvSpPr/>
          <p:nvPr/>
        </p:nvSpPr>
        <p:spPr>
          <a:xfrm>
            <a:off x="6147892" y="1602555"/>
            <a:ext cx="1337094" cy="938036"/>
          </a:xfrm>
          <a:prstGeom prst="wedgeRoundRectCallout">
            <a:avLst>
              <a:gd name="adj1" fmla="val -115103"/>
              <a:gd name="adj2" fmla="val 53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Permanent Magnet Microbeam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4" descr="C:\Users\Guy Garty\AppData\Local\Temp\IMAG022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1348"/>
          <a:stretch/>
        </p:blipFill>
        <p:spPr bwMode="auto">
          <a:xfrm flipH="1">
            <a:off x="5140041" y="5454184"/>
            <a:ext cx="725615" cy="8438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ounded Rectangular Callout 57"/>
          <p:cNvSpPr/>
          <p:nvPr/>
        </p:nvSpPr>
        <p:spPr>
          <a:xfrm>
            <a:off x="2329134" y="5785451"/>
            <a:ext cx="1337094" cy="621101"/>
          </a:xfrm>
          <a:prstGeom prst="wedgeRoundRectCallout">
            <a:avLst>
              <a:gd name="adj1" fmla="val 160863"/>
              <a:gd name="adj2" fmla="val -399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Neutron microbeam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 bwMode="auto">
          <a:xfrm>
            <a:off x="7902725" y="2566741"/>
            <a:ext cx="11384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baseline="30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floor</a:t>
            </a:r>
            <a:endParaRPr lang="en-US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 bwMode="auto">
          <a:xfrm>
            <a:off x="8382000" y="5334000"/>
            <a:ext cx="11192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000" b="1" baseline="30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floor</a:t>
            </a:r>
            <a:endParaRPr lang="en-US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5056094" y="3968376"/>
            <a:ext cx="1371600" cy="298824"/>
          </a:xfrm>
          <a:custGeom>
            <a:avLst/>
            <a:gdLst>
              <a:gd name="connsiteX0" fmla="*/ 1371600 w 1371600"/>
              <a:gd name="connsiteY0" fmla="*/ 35859 h 224118"/>
              <a:gd name="connsiteX1" fmla="*/ 923365 w 1371600"/>
              <a:gd name="connsiteY1" fmla="*/ 224118 h 224118"/>
              <a:gd name="connsiteX2" fmla="*/ 0 w 1371600"/>
              <a:gd name="connsiteY2" fmla="*/ 197224 h 224118"/>
              <a:gd name="connsiteX3" fmla="*/ 331694 w 1371600"/>
              <a:gd name="connsiteY3" fmla="*/ 0 h 224118"/>
              <a:gd name="connsiteX4" fmla="*/ 1371600 w 1371600"/>
              <a:gd name="connsiteY4" fmla="*/ 35859 h 22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224118">
                <a:moveTo>
                  <a:pt x="1371600" y="35859"/>
                </a:moveTo>
                <a:lnTo>
                  <a:pt x="923365" y="224118"/>
                </a:lnTo>
                <a:lnTo>
                  <a:pt x="0" y="197224"/>
                </a:lnTo>
                <a:lnTo>
                  <a:pt x="331694" y="0"/>
                </a:lnTo>
                <a:lnTo>
                  <a:pt x="1371600" y="358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 bwMode="auto">
          <a:xfrm>
            <a:off x="5158404" y="3836363"/>
            <a:ext cx="1175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baseline="30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floor</a:t>
            </a:r>
            <a:endParaRPr lang="en-US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6705600" y="5562600"/>
            <a:ext cx="1447800" cy="838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Neutron Facility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6705600" y="4572000"/>
            <a:ext cx="1524000" cy="9906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Track Segment Facility</a:t>
            </a:r>
          </a:p>
        </p:txBody>
      </p:sp>
    </p:spTree>
    <p:extLst>
      <p:ext uri="{BB962C8B-B14F-4D97-AF65-F5344CB8AC3E}">
        <p14:creationId xmlns="" xmlns:p14="http://schemas.microsoft.com/office/powerpoint/2010/main" val="330736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3" grpId="0" animBg="1"/>
      <p:bldP spid="56" grpId="0" animBg="1"/>
      <p:bldP spid="58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RARAF Irradiation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4343400" cy="4525963"/>
          </a:xfrm>
        </p:spPr>
        <p:txBody>
          <a:bodyPr/>
          <a:lstStyle/>
          <a:p>
            <a:pPr>
              <a:buNone/>
            </a:pPr>
            <a:r>
              <a:rPr lang="en-US" u="sng" dirty="0" smtClean="0"/>
              <a:t>Particles:</a:t>
            </a:r>
          </a:p>
          <a:p>
            <a:r>
              <a:rPr lang="en-US" dirty="0" smtClean="0"/>
              <a:t>Charged particles</a:t>
            </a:r>
          </a:p>
          <a:p>
            <a:pPr lvl="1"/>
            <a:r>
              <a:rPr lang="en-US" dirty="0" smtClean="0"/>
              <a:t>Broad beam</a:t>
            </a:r>
          </a:p>
          <a:p>
            <a:pPr lvl="1"/>
            <a:r>
              <a:rPr lang="en-US" dirty="0" smtClean="0"/>
              <a:t>Microbeam</a:t>
            </a:r>
          </a:p>
          <a:p>
            <a:r>
              <a:rPr lang="en-US" dirty="0" smtClean="0"/>
              <a:t>Neutrons</a:t>
            </a:r>
          </a:p>
          <a:p>
            <a:pPr lvl="1"/>
            <a:r>
              <a:rPr lang="en-US" dirty="0" smtClean="0"/>
              <a:t>Broad beam</a:t>
            </a:r>
          </a:p>
          <a:p>
            <a:pPr lvl="2"/>
            <a:r>
              <a:rPr lang="en-US" dirty="0" err="1" smtClean="0"/>
              <a:t>Monoenergetic</a:t>
            </a:r>
            <a:endParaRPr lang="en-US" dirty="0" smtClean="0"/>
          </a:p>
          <a:p>
            <a:pPr lvl="2"/>
            <a:r>
              <a:rPr lang="en-US" dirty="0" smtClean="0"/>
              <a:t>Spectrum irradiator</a:t>
            </a:r>
          </a:p>
          <a:p>
            <a:pPr lvl="1"/>
            <a:r>
              <a:rPr lang="en-US" dirty="0" smtClean="0"/>
              <a:t>Microbeam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800600" y="1447800"/>
            <a:ext cx="434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Photons: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X-rays Microbeam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UV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Microspot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tabLst/>
              <a:defRPr/>
            </a:pPr>
            <a:r>
              <a:rPr lang="en-US" sz="3200" u="sng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Offline Sources: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Cs-137 irradiator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250 kV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x-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rays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overview of RARAF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History of RARAF</a:t>
            </a:r>
          </a:p>
          <a:p>
            <a:r>
              <a:rPr lang="en-US" dirty="0" smtClean="0"/>
              <a:t>Broad beams</a:t>
            </a:r>
          </a:p>
          <a:p>
            <a:r>
              <a:rPr lang="en-US" dirty="0" smtClean="0"/>
              <a:t>Microbeams</a:t>
            </a:r>
          </a:p>
          <a:p>
            <a:r>
              <a:rPr lang="en-US" dirty="0" smtClean="0"/>
              <a:t>Imaging</a:t>
            </a:r>
          </a:p>
          <a:p>
            <a:r>
              <a:rPr lang="en-US" dirty="0" smtClean="0"/>
              <a:t>Microfluidics</a:t>
            </a:r>
          </a:p>
          <a:p>
            <a:r>
              <a:rPr lang="en-US" dirty="0" smtClean="0"/>
              <a:t>Where we are going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 beams: Where we started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1447800"/>
            <a:ext cx="434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Particles: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Charged particles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Broad beam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Microbeam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Neutrons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Broad beam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Monoenergetic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Spectrum irradiator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Microbeam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800600" y="1447800"/>
            <a:ext cx="434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Photons: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X-rays Microbeam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UV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Microspot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tabLst/>
              <a:defRPr/>
            </a:pPr>
            <a:r>
              <a:rPr lang="en-US" sz="3200" u="sng" kern="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Offline Sources: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Cs-137 irradiator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250 kV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kern="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x-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rays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err="1" smtClean="0"/>
              <a:t>Monoenergtic</a:t>
            </a:r>
            <a:r>
              <a:rPr lang="en-US" dirty="0" smtClean="0"/>
              <a:t> Neutrons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 marL="342900" lvl="1" indent="-342900">
              <a:buClr>
                <a:schemeClr val="hlink"/>
              </a:buClr>
            </a:pPr>
            <a:r>
              <a:rPr lang="en-US" sz="2400" dirty="0" smtClean="0"/>
              <a:t>Proton or deuterium beam on to deuterium and tritium make neutrons</a:t>
            </a:r>
          </a:p>
          <a:p>
            <a:pPr marL="742950" lvl="2" indent="-342900">
              <a:buClr>
                <a:schemeClr val="hlink"/>
              </a:buClr>
            </a:pPr>
            <a:r>
              <a:rPr lang="en-US" dirty="0" smtClean="0"/>
              <a:t>T(</a:t>
            </a:r>
            <a:r>
              <a:rPr lang="en-US" dirty="0" err="1" smtClean="0"/>
              <a:t>d,n</a:t>
            </a:r>
            <a:r>
              <a:rPr lang="en-US" dirty="0" smtClean="0"/>
              <a:t>)</a:t>
            </a:r>
            <a:r>
              <a:rPr lang="en-US" baseline="30000" dirty="0" smtClean="0"/>
              <a:t>4</a:t>
            </a:r>
            <a:r>
              <a:rPr lang="en-US" dirty="0" smtClean="0"/>
              <a:t>He / T(</a:t>
            </a:r>
            <a:r>
              <a:rPr lang="en-US" dirty="0" err="1" smtClean="0"/>
              <a:t>p,n</a:t>
            </a:r>
            <a:r>
              <a:rPr lang="en-US" dirty="0" smtClean="0"/>
              <a:t>)</a:t>
            </a:r>
            <a:r>
              <a:rPr lang="en-US" baseline="30000" dirty="0" smtClean="0"/>
              <a:t>3</a:t>
            </a:r>
            <a:r>
              <a:rPr lang="en-US" dirty="0" smtClean="0"/>
              <a:t>He / D(</a:t>
            </a:r>
            <a:r>
              <a:rPr lang="en-US" dirty="0" err="1" smtClean="0"/>
              <a:t>d,n</a:t>
            </a:r>
            <a:r>
              <a:rPr lang="en-US" dirty="0" smtClean="0"/>
              <a:t>)</a:t>
            </a:r>
            <a:r>
              <a:rPr lang="en-US" baseline="30000" dirty="0" smtClean="0"/>
              <a:t>3</a:t>
            </a:r>
            <a:r>
              <a:rPr lang="en-US" dirty="0" smtClean="0"/>
              <a:t>He</a:t>
            </a:r>
          </a:p>
          <a:p>
            <a:r>
              <a:rPr lang="en-US" sz="2800" dirty="0" smtClean="0"/>
              <a:t>Angular location of the sample determines final neutron energy</a:t>
            </a:r>
          </a:p>
        </p:txBody>
      </p:sp>
      <p:pic>
        <p:nvPicPr>
          <p:cNvPr id="1026" name="Picture 2" descr="http://raraf.org/images/fas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086480"/>
            <a:ext cx="5257800" cy="36191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43200" y="6381690"/>
            <a:ext cx="3541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Neutron system installed at Nevis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3886200" y="4343400"/>
            <a:ext cx="3124200" cy="228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828800" y="3962400"/>
            <a:ext cx="1524000" cy="609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38200" y="3352800"/>
            <a:ext cx="948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Charged Particle Irradiators:</a:t>
            </a:r>
            <a:br>
              <a:rPr lang="en-US" dirty="0" smtClean="0"/>
            </a:br>
            <a:r>
              <a:rPr lang="en-US" dirty="0" smtClean="0"/>
              <a:t>Broad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5867400" cy="4525963"/>
          </a:xfrm>
        </p:spPr>
        <p:txBody>
          <a:bodyPr/>
          <a:lstStyle/>
          <a:p>
            <a:r>
              <a:rPr lang="en-US" dirty="0" smtClean="0"/>
              <a:t>Track segment</a:t>
            </a:r>
          </a:p>
          <a:p>
            <a:pPr lvl="1"/>
            <a:r>
              <a:rPr lang="en-US" dirty="0" smtClean="0"/>
              <a:t>Beam spread out into uniform line</a:t>
            </a:r>
          </a:p>
          <a:p>
            <a:pPr lvl="1"/>
            <a:r>
              <a:rPr lang="en-US" dirty="0" smtClean="0"/>
              <a:t>Dishes are passed through the irradiation zone</a:t>
            </a:r>
          </a:p>
          <a:p>
            <a:pPr lvl="1"/>
            <a:r>
              <a:rPr lang="en-US" dirty="0" smtClean="0"/>
              <a:t>Time of passage averaged with beam rate = dose</a:t>
            </a:r>
          </a:p>
          <a:p>
            <a:pPr lvl="1"/>
            <a:r>
              <a:rPr lang="en-US" dirty="0" smtClean="0"/>
              <a:t>Lots of cells (100’s of thousands+)</a:t>
            </a:r>
          </a:p>
          <a:p>
            <a:pPr lvl="1"/>
            <a:r>
              <a:rPr lang="en-US" dirty="0" smtClean="0"/>
              <a:t>Cells get irradiated in both nucleus and cytoplasm (average number of particles in each area)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21506" name="Picture 2" descr="http://raraf.org/images/cpbea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905000"/>
            <a:ext cx="2857500" cy="4391026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914400" y="838200"/>
            <a:ext cx="7620000" cy="5353051"/>
            <a:chOff x="762000" y="1219200"/>
            <a:chExt cx="7620000" cy="5353051"/>
          </a:xfrm>
        </p:grpSpPr>
        <p:pic>
          <p:nvPicPr>
            <p:cNvPr id="21508" name="Picture 4" descr="File:Bragg Curve for Alphas in Air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0" y="1219200"/>
              <a:ext cx="7620000" cy="5353051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 bwMode="auto">
            <a:xfrm>
              <a:off x="1752600" y="3581400"/>
              <a:ext cx="990600" cy="18288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 bwMode="auto">
          <a:xfrm>
            <a:off x="1371600" y="1393375"/>
            <a:ext cx="6172200" cy="5334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362" name="Text Box 21"/>
          <p:cNvSpPr txBox="1">
            <a:spLocks noChangeArrowheads="1"/>
          </p:cNvSpPr>
          <p:nvPr/>
        </p:nvSpPr>
        <p:spPr bwMode="auto">
          <a:xfrm>
            <a:off x="322263" y="228600"/>
            <a:ext cx="86518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None/>
            </a:pPr>
            <a:r>
              <a:rPr lang="en-US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Low dose radiation risk estimation</a:t>
            </a:r>
          </a:p>
        </p:txBody>
      </p:sp>
      <p:sp>
        <p:nvSpPr>
          <p:cNvPr id="15363" name="Rectangle 21"/>
          <p:cNvSpPr>
            <a:spLocks noChangeArrowheads="1"/>
          </p:cNvSpPr>
          <p:nvPr/>
        </p:nvSpPr>
        <p:spPr bwMode="auto">
          <a:xfrm>
            <a:off x="2278063" y="1585463"/>
            <a:ext cx="4830762" cy="4635500"/>
          </a:xfrm>
          <a:prstGeom prst="rect">
            <a:avLst/>
          </a:prstGeom>
          <a:noFill/>
          <a:ln w="31750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3663" tIns="46038" rIns="93663" bIns="46038"/>
          <a:lstStyle/>
          <a:p>
            <a:pPr defTabSz="944563"/>
            <a:endParaRPr lang="en-US"/>
          </a:p>
        </p:txBody>
      </p:sp>
      <p:sp>
        <p:nvSpPr>
          <p:cNvPr id="15364" name="TextBox 28"/>
          <p:cNvSpPr txBox="1">
            <a:spLocks noChangeArrowheads="1"/>
          </p:cNvSpPr>
          <p:nvPr/>
        </p:nvSpPr>
        <p:spPr bwMode="auto">
          <a:xfrm>
            <a:off x="3800475" y="6203500"/>
            <a:ext cx="1063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2800" dirty="0">
                <a:solidFill>
                  <a:schemeClr val="bg2"/>
                </a:solidFill>
              </a:rPr>
              <a:t>Dose</a:t>
            </a:r>
          </a:p>
        </p:txBody>
      </p:sp>
      <p:sp>
        <p:nvSpPr>
          <p:cNvPr id="15365" name="TextBox 29"/>
          <p:cNvSpPr txBox="1">
            <a:spLocks noChangeArrowheads="1"/>
          </p:cNvSpPr>
          <p:nvPr/>
        </p:nvSpPr>
        <p:spPr bwMode="auto">
          <a:xfrm rot="-5400000">
            <a:off x="522288" y="3503162"/>
            <a:ext cx="2603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2800" dirty="0">
                <a:solidFill>
                  <a:schemeClr val="bg2"/>
                </a:solidFill>
              </a:rPr>
              <a:t>Increased risk</a:t>
            </a:r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4665663" y="3319013"/>
            <a:ext cx="917575" cy="1651000"/>
            <a:chOff x="4742607" y="3449782"/>
            <a:chExt cx="916535" cy="1650280"/>
          </a:xfrm>
          <a:solidFill>
            <a:schemeClr val="bg2"/>
          </a:solidFill>
        </p:grpSpPr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5506742" y="3449782"/>
              <a:ext cx="152400" cy="622956"/>
              <a:chOff x="5506742" y="3449782"/>
              <a:chExt cx="152400" cy="622956"/>
            </a:xfrm>
            <a:grpFill/>
          </p:grpSpPr>
          <p:sp>
            <p:nvSpPr>
              <p:cNvPr id="15380" name="Oval 12"/>
              <p:cNvSpPr>
                <a:spLocks noChangeArrowheads="1"/>
              </p:cNvSpPr>
              <p:nvPr/>
            </p:nvSpPr>
            <p:spPr bwMode="auto">
              <a:xfrm>
                <a:off x="5506742" y="3720313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buFontTx/>
                  <a:buNone/>
                </a:pPr>
                <a:endParaRPr lang="en-US"/>
              </a:p>
            </p:txBody>
          </p:sp>
          <p:sp>
            <p:nvSpPr>
              <p:cNvPr id="15381" name="Line 14"/>
              <p:cNvSpPr>
                <a:spLocks noChangeShapeType="1"/>
              </p:cNvSpPr>
              <p:nvPr/>
            </p:nvSpPr>
            <p:spPr bwMode="auto">
              <a:xfrm>
                <a:off x="5582942" y="3455201"/>
                <a:ext cx="0" cy="617537"/>
              </a:xfrm>
              <a:prstGeom prst="line">
                <a:avLst/>
              </a:prstGeom>
              <a:grp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5382" name="Straight Connector 39"/>
              <p:cNvCxnSpPr>
                <a:cxnSpLocks noChangeShapeType="1"/>
              </p:cNvCxnSpPr>
              <p:nvPr/>
            </p:nvCxnSpPr>
            <p:spPr bwMode="auto">
              <a:xfrm>
                <a:off x="5510114" y="3449782"/>
                <a:ext cx="145657" cy="1588"/>
              </a:xfrm>
              <a:prstGeom prst="line">
                <a:avLst/>
              </a:prstGeom>
              <a:grpFill/>
              <a:ln w="22225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5383" name="Straight Connector 43"/>
              <p:cNvCxnSpPr>
                <a:cxnSpLocks noChangeShapeType="1"/>
              </p:cNvCxnSpPr>
              <p:nvPr/>
            </p:nvCxnSpPr>
            <p:spPr bwMode="auto">
              <a:xfrm>
                <a:off x="5510114" y="4059382"/>
                <a:ext cx="145657" cy="1588"/>
              </a:xfrm>
              <a:prstGeom prst="line">
                <a:avLst/>
              </a:prstGeom>
              <a:grpFill/>
              <a:ln w="22225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grpSp>
          <p:nvGrpSpPr>
            <p:cNvPr id="5" name="Group 47"/>
            <p:cNvGrpSpPr>
              <a:grpSpLocks/>
            </p:cNvGrpSpPr>
            <p:nvPr/>
          </p:nvGrpSpPr>
          <p:grpSpPr bwMode="auto">
            <a:xfrm>
              <a:off x="5121032" y="3810001"/>
              <a:ext cx="152400" cy="625041"/>
              <a:chOff x="5121032" y="3810001"/>
              <a:chExt cx="152400" cy="625041"/>
            </a:xfrm>
            <a:grpFill/>
          </p:grpSpPr>
          <p:sp>
            <p:nvSpPr>
              <p:cNvPr id="15376" name="Oval 11"/>
              <p:cNvSpPr>
                <a:spLocks noChangeArrowheads="1"/>
              </p:cNvSpPr>
              <p:nvPr/>
            </p:nvSpPr>
            <p:spPr bwMode="auto">
              <a:xfrm>
                <a:off x="5121032" y="4025113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buFontTx/>
                  <a:buNone/>
                </a:pPr>
                <a:endParaRPr lang="en-US"/>
              </a:p>
            </p:txBody>
          </p:sp>
          <p:sp>
            <p:nvSpPr>
              <p:cNvPr id="15377" name="Line 15"/>
              <p:cNvSpPr>
                <a:spLocks noChangeShapeType="1"/>
              </p:cNvSpPr>
              <p:nvPr/>
            </p:nvSpPr>
            <p:spPr bwMode="auto">
              <a:xfrm>
                <a:off x="5197232" y="3813976"/>
                <a:ext cx="0" cy="617537"/>
              </a:xfrm>
              <a:prstGeom prst="line">
                <a:avLst/>
              </a:prstGeom>
              <a:grp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5378" name="Straight Connector 42"/>
              <p:cNvCxnSpPr>
                <a:cxnSpLocks noChangeShapeType="1"/>
              </p:cNvCxnSpPr>
              <p:nvPr/>
            </p:nvCxnSpPr>
            <p:spPr bwMode="auto">
              <a:xfrm>
                <a:off x="5124404" y="3810001"/>
                <a:ext cx="145657" cy="1588"/>
              </a:xfrm>
              <a:prstGeom prst="line">
                <a:avLst/>
              </a:prstGeom>
              <a:grpFill/>
              <a:ln w="22225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5379" name="Straight Connector 44"/>
              <p:cNvCxnSpPr>
                <a:cxnSpLocks noChangeShapeType="1"/>
              </p:cNvCxnSpPr>
              <p:nvPr/>
            </p:nvCxnSpPr>
            <p:spPr bwMode="auto">
              <a:xfrm>
                <a:off x="5124404" y="4433454"/>
                <a:ext cx="145657" cy="1588"/>
              </a:xfrm>
              <a:prstGeom prst="line">
                <a:avLst/>
              </a:prstGeom>
              <a:grpFill/>
              <a:ln w="22225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grpSp>
          <p:nvGrpSpPr>
            <p:cNvPr id="6" name="Group 48"/>
            <p:cNvGrpSpPr>
              <a:grpSpLocks/>
            </p:cNvGrpSpPr>
            <p:nvPr/>
          </p:nvGrpSpPr>
          <p:grpSpPr bwMode="auto">
            <a:xfrm>
              <a:off x="4742607" y="4482313"/>
              <a:ext cx="152400" cy="617749"/>
              <a:chOff x="4742607" y="4482313"/>
              <a:chExt cx="152400" cy="617749"/>
            </a:xfrm>
            <a:grpFill/>
          </p:grpSpPr>
          <p:sp>
            <p:nvSpPr>
              <p:cNvPr id="15372" name="Oval 13"/>
              <p:cNvSpPr>
                <a:spLocks noChangeArrowheads="1"/>
              </p:cNvSpPr>
              <p:nvPr/>
            </p:nvSpPr>
            <p:spPr bwMode="auto">
              <a:xfrm>
                <a:off x="4742607" y="4710913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buFontTx/>
                  <a:buNone/>
                </a:pPr>
                <a:endParaRPr lang="en-US"/>
              </a:p>
            </p:txBody>
          </p:sp>
          <p:sp>
            <p:nvSpPr>
              <p:cNvPr id="15373" name="Line 16"/>
              <p:cNvSpPr>
                <a:spLocks noChangeShapeType="1"/>
              </p:cNvSpPr>
              <p:nvPr/>
            </p:nvSpPr>
            <p:spPr bwMode="auto">
              <a:xfrm>
                <a:off x="4818807" y="4482313"/>
                <a:ext cx="0" cy="617538"/>
              </a:xfrm>
              <a:prstGeom prst="line">
                <a:avLst/>
              </a:prstGeom>
              <a:grp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5374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4745979" y="5098474"/>
                <a:ext cx="145657" cy="1588"/>
              </a:xfrm>
              <a:prstGeom prst="line">
                <a:avLst/>
              </a:prstGeom>
              <a:grpFill/>
              <a:ln w="22225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5375" name="Straight Connector 45"/>
              <p:cNvCxnSpPr>
                <a:cxnSpLocks noChangeShapeType="1"/>
              </p:cNvCxnSpPr>
              <p:nvPr/>
            </p:nvCxnSpPr>
            <p:spPr bwMode="auto">
              <a:xfrm>
                <a:off x="4745979" y="4493491"/>
                <a:ext cx="145657" cy="1588"/>
              </a:xfrm>
              <a:prstGeom prst="line">
                <a:avLst/>
              </a:prstGeom>
              <a:grpFill/>
              <a:ln w="22225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4746625" y="3123750"/>
            <a:ext cx="9366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9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278063" y="1657859"/>
            <a:ext cx="2415381" cy="1101860"/>
          </a:xfrm>
          <a:prstGeom prst="wedgeRoundRectCallout">
            <a:avLst>
              <a:gd name="adj1" fmla="val -41815"/>
              <a:gd name="adj2" fmla="val 310939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0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Domestic radon exposure</a:t>
            </a:r>
          </a:p>
          <a:p>
            <a:pPr algn="ctr">
              <a:buNone/>
            </a:pPr>
            <a:r>
              <a:rPr lang="en-US" sz="20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&lt;&lt;1 </a:t>
            </a:r>
            <a:r>
              <a:rPr lang="el-GR" sz="20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α</a:t>
            </a:r>
            <a:r>
              <a:rPr lang="en-US" sz="20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/cell</a:t>
            </a:r>
            <a:endParaRPr lang="en-US" sz="2000" b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52"/>
          <p:cNvGrpSpPr>
            <a:grpSpLocks/>
          </p:cNvGrpSpPr>
          <p:nvPr/>
        </p:nvGrpSpPr>
        <p:grpSpPr bwMode="auto">
          <a:xfrm>
            <a:off x="6083300" y="1763263"/>
            <a:ext cx="898525" cy="2022475"/>
            <a:chOff x="6159377" y="1893438"/>
            <a:chExt cx="898278" cy="2023106"/>
          </a:xfrm>
          <a:solidFill>
            <a:schemeClr val="bg2"/>
          </a:solidFill>
        </p:grpSpPr>
        <p:grpSp>
          <p:nvGrpSpPr>
            <p:cNvPr id="9" name="Group 51"/>
            <p:cNvGrpSpPr>
              <a:grpSpLocks/>
            </p:cNvGrpSpPr>
            <p:nvPr/>
          </p:nvGrpSpPr>
          <p:grpSpPr bwMode="auto">
            <a:xfrm>
              <a:off x="6905255" y="1893438"/>
              <a:ext cx="152400" cy="617537"/>
              <a:chOff x="6905255" y="1893438"/>
              <a:chExt cx="152400" cy="617537"/>
            </a:xfrm>
            <a:grpFill/>
          </p:grpSpPr>
          <p:sp>
            <p:nvSpPr>
              <p:cNvPr id="15395" name="Oval 12"/>
              <p:cNvSpPr>
                <a:spLocks noChangeArrowheads="1"/>
              </p:cNvSpPr>
              <p:nvPr/>
            </p:nvSpPr>
            <p:spPr bwMode="auto">
              <a:xfrm>
                <a:off x="6905255" y="215855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buFontTx/>
                  <a:buNone/>
                </a:pPr>
                <a:endParaRPr lang="en-US"/>
              </a:p>
            </p:txBody>
          </p:sp>
          <p:sp>
            <p:nvSpPr>
              <p:cNvPr id="15396" name="Line 14"/>
              <p:cNvSpPr>
                <a:spLocks noChangeShapeType="1"/>
              </p:cNvSpPr>
              <p:nvPr/>
            </p:nvSpPr>
            <p:spPr bwMode="auto">
              <a:xfrm>
                <a:off x="6981455" y="1893438"/>
                <a:ext cx="0" cy="617537"/>
              </a:xfrm>
              <a:prstGeom prst="line">
                <a:avLst/>
              </a:prstGeom>
              <a:grp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5397" name="Straight Connector 33"/>
              <p:cNvCxnSpPr>
                <a:cxnSpLocks noChangeShapeType="1"/>
              </p:cNvCxnSpPr>
              <p:nvPr/>
            </p:nvCxnSpPr>
            <p:spPr bwMode="auto">
              <a:xfrm>
                <a:off x="6908627" y="1901628"/>
                <a:ext cx="145657" cy="1588"/>
              </a:xfrm>
              <a:prstGeom prst="line">
                <a:avLst/>
              </a:prstGeom>
              <a:grpFill/>
              <a:ln w="22225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5398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6908627" y="2504850"/>
                <a:ext cx="145657" cy="1588"/>
              </a:xfrm>
              <a:prstGeom prst="line">
                <a:avLst/>
              </a:prstGeom>
              <a:grpFill/>
              <a:ln w="22225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grpSp>
          <p:nvGrpSpPr>
            <p:cNvPr id="10" name="Group 50"/>
            <p:cNvGrpSpPr>
              <a:grpSpLocks/>
            </p:cNvGrpSpPr>
            <p:nvPr/>
          </p:nvGrpSpPr>
          <p:grpSpPr bwMode="auto">
            <a:xfrm>
              <a:off x="6677278" y="2006825"/>
              <a:ext cx="152400" cy="954860"/>
              <a:chOff x="6677278" y="2006825"/>
              <a:chExt cx="152400" cy="954860"/>
            </a:xfrm>
            <a:grpFill/>
          </p:grpSpPr>
          <p:sp>
            <p:nvSpPr>
              <p:cNvPr id="15391" name="Oval 11"/>
              <p:cNvSpPr>
                <a:spLocks noChangeArrowheads="1"/>
              </p:cNvSpPr>
              <p:nvPr/>
            </p:nvSpPr>
            <p:spPr bwMode="auto">
              <a:xfrm>
                <a:off x="6677278" y="242289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buFontTx/>
                  <a:buNone/>
                </a:pPr>
                <a:endParaRPr lang="en-US"/>
              </a:p>
            </p:txBody>
          </p:sp>
          <p:sp>
            <p:nvSpPr>
              <p:cNvPr id="15392" name="Line 15"/>
              <p:cNvSpPr>
                <a:spLocks noChangeShapeType="1"/>
              </p:cNvSpPr>
              <p:nvPr/>
            </p:nvSpPr>
            <p:spPr bwMode="auto">
              <a:xfrm>
                <a:off x="6753478" y="2009452"/>
                <a:ext cx="0" cy="952233"/>
              </a:xfrm>
              <a:prstGeom prst="line">
                <a:avLst/>
              </a:prstGeom>
              <a:grp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5393" name="Straight Connector 35"/>
              <p:cNvCxnSpPr>
                <a:cxnSpLocks noChangeShapeType="1"/>
              </p:cNvCxnSpPr>
              <p:nvPr/>
            </p:nvCxnSpPr>
            <p:spPr bwMode="auto">
              <a:xfrm>
                <a:off x="6680650" y="2006825"/>
                <a:ext cx="145657" cy="1588"/>
              </a:xfrm>
              <a:prstGeom prst="line">
                <a:avLst/>
              </a:prstGeom>
              <a:grpFill/>
              <a:ln w="22225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5394" name="Straight Connector 36"/>
              <p:cNvCxnSpPr>
                <a:cxnSpLocks noChangeShapeType="1"/>
              </p:cNvCxnSpPr>
              <p:nvPr/>
            </p:nvCxnSpPr>
            <p:spPr bwMode="auto">
              <a:xfrm>
                <a:off x="6680650" y="2953553"/>
                <a:ext cx="145657" cy="1588"/>
              </a:xfrm>
              <a:prstGeom prst="line">
                <a:avLst/>
              </a:prstGeom>
              <a:grpFill/>
              <a:ln w="22225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grpSp>
          <p:nvGrpSpPr>
            <p:cNvPr id="11" name="Group 49"/>
            <p:cNvGrpSpPr>
              <a:grpSpLocks/>
            </p:cNvGrpSpPr>
            <p:nvPr/>
          </p:nvGrpSpPr>
          <p:grpSpPr bwMode="auto">
            <a:xfrm>
              <a:off x="6159377" y="1999673"/>
              <a:ext cx="152400" cy="1916871"/>
              <a:chOff x="6159377" y="1999673"/>
              <a:chExt cx="152400" cy="1916871"/>
            </a:xfrm>
            <a:grpFill/>
          </p:grpSpPr>
          <p:sp>
            <p:nvSpPr>
              <p:cNvPr id="15387" name="Oval 13"/>
              <p:cNvSpPr>
                <a:spLocks noChangeArrowheads="1"/>
              </p:cNvSpPr>
              <p:nvPr/>
            </p:nvSpPr>
            <p:spPr bwMode="auto">
              <a:xfrm>
                <a:off x="6159377" y="2890205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buFontTx/>
                  <a:buNone/>
                </a:pPr>
                <a:endParaRPr lang="en-US"/>
              </a:p>
            </p:txBody>
          </p:sp>
          <p:sp>
            <p:nvSpPr>
              <p:cNvPr id="15388" name="Line 16"/>
              <p:cNvSpPr>
                <a:spLocks noChangeShapeType="1"/>
              </p:cNvSpPr>
              <p:nvPr/>
            </p:nvSpPr>
            <p:spPr bwMode="auto">
              <a:xfrm>
                <a:off x="6235577" y="2006149"/>
                <a:ext cx="0" cy="1910395"/>
              </a:xfrm>
              <a:prstGeom prst="line">
                <a:avLst/>
              </a:prstGeom>
              <a:grp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5389" name="Straight Connector 38"/>
              <p:cNvCxnSpPr>
                <a:cxnSpLocks noChangeShapeType="1"/>
              </p:cNvCxnSpPr>
              <p:nvPr/>
            </p:nvCxnSpPr>
            <p:spPr bwMode="auto">
              <a:xfrm>
                <a:off x="6162749" y="3900343"/>
                <a:ext cx="145657" cy="1588"/>
              </a:xfrm>
              <a:prstGeom prst="line">
                <a:avLst/>
              </a:prstGeom>
              <a:grpFill/>
              <a:ln w="22225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5390" name="Straight Connector 40"/>
              <p:cNvCxnSpPr>
                <a:cxnSpLocks noChangeShapeType="1"/>
              </p:cNvCxnSpPr>
              <p:nvPr/>
            </p:nvCxnSpPr>
            <p:spPr bwMode="auto">
              <a:xfrm>
                <a:off x="6162749" y="1999673"/>
                <a:ext cx="145657" cy="1588"/>
              </a:xfrm>
              <a:prstGeom prst="line">
                <a:avLst/>
              </a:prstGeom>
              <a:grpFill/>
              <a:ln w="22225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  <p:sp>
        <p:nvSpPr>
          <p:cNvPr id="40" name="Rounded Rectangular Callout 39"/>
          <p:cNvSpPr/>
          <p:nvPr/>
        </p:nvSpPr>
        <p:spPr>
          <a:xfrm>
            <a:off x="6746579" y="3344742"/>
            <a:ext cx="2151359" cy="840713"/>
          </a:xfrm>
          <a:prstGeom prst="wedgeRoundRectCallout">
            <a:avLst>
              <a:gd name="adj1" fmla="val -43074"/>
              <a:gd name="adj2" fmla="val -144913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0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Coal miner data</a:t>
            </a:r>
          </a:p>
          <a:p>
            <a:pPr algn="ctr">
              <a:buNone/>
            </a:pPr>
            <a:r>
              <a:rPr lang="en-US" sz="20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&gt;&gt;1 </a:t>
            </a:r>
            <a:r>
              <a:rPr lang="el-GR" sz="2000" b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α</a:t>
            </a:r>
            <a:r>
              <a:rPr lang="en-US" sz="2000" b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/cell</a:t>
            </a:r>
          </a:p>
        </p:txBody>
      </p:sp>
      <p:sp>
        <p:nvSpPr>
          <p:cNvPr id="41" name="Rounded Rectangular Callout 40"/>
          <p:cNvSpPr/>
          <p:nvPr/>
        </p:nvSpPr>
        <p:spPr>
          <a:xfrm>
            <a:off x="4746626" y="4968424"/>
            <a:ext cx="2362200" cy="939139"/>
          </a:xfrm>
          <a:prstGeom prst="wedgeRoundRectCallout">
            <a:avLst>
              <a:gd name="adj1" fmla="val -30021"/>
              <a:gd name="adj2" fmla="val -144913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0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Broad beam experiments</a:t>
            </a:r>
          </a:p>
          <a:p>
            <a:pPr algn="ctr">
              <a:buNone/>
            </a:pPr>
            <a:r>
              <a:rPr lang="en-US" sz="2000" b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en-US" sz="20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l-GR" sz="2000" b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α</a:t>
            </a:r>
            <a:r>
              <a:rPr lang="en-US" sz="20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/cell (</a:t>
            </a:r>
            <a:r>
              <a:rPr lang="en-US" sz="2000" b="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poisson</a:t>
            </a:r>
            <a:r>
              <a:rPr lang="en-US" sz="20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b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399137" y="5238817"/>
            <a:ext cx="1767053" cy="66874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000" b="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Microbeam</a:t>
            </a:r>
            <a:endParaRPr lang="en-US" sz="2000" b="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sz="20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Experiments!</a:t>
            </a:r>
            <a:endParaRPr lang="en-US" sz="2000" b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915 0.189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5" grpId="1"/>
      <p:bldP spid="2" grpId="0" animBg="1"/>
      <p:bldP spid="41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Microbeams: Where We Are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1447800"/>
            <a:ext cx="434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Particles: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Charged particles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Broad beam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Microbeam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Neutrons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Broad beam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Monoenergetic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Spectrum irradiator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Microbeam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800600" y="1447800"/>
            <a:ext cx="434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Photons: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X-rays Microbeam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UV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Microspot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tabLst/>
              <a:defRPr/>
            </a:pPr>
            <a:r>
              <a:rPr lang="en-US" sz="3200" u="sng" kern="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Offline Sources: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lang="en-US" sz="3200" kern="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Cs-137 irradiator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250 kV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kern="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x-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rays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1413"/>
          </a:xfrm>
        </p:spPr>
        <p:txBody>
          <a:bodyPr>
            <a:normAutofit/>
          </a:bodyPr>
          <a:lstStyle/>
          <a:p>
            <a:r>
              <a:rPr lang="en-US" sz="4000" dirty="0"/>
              <a:t>What is a Single-Cell </a:t>
            </a:r>
            <a:r>
              <a:rPr lang="en-US" sz="4000" dirty="0" err="1"/>
              <a:t>Microbeam</a:t>
            </a:r>
            <a:r>
              <a:rPr lang="en-US" sz="4000" dirty="0"/>
              <a:t>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52400" y="1600200"/>
            <a:ext cx="8897938" cy="2971800"/>
          </a:xfrm>
        </p:spPr>
        <p:txBody>
          <a:bodyPr>
            <a:normAutofit/>
          </a:bodyPr>
          <a:lstStyle/>
          <a:p>
            <a:pPr marL="571500" indent="-571500">
              <a:spcAft>
                <a:spcPct val="30000"/>
              </a:spcAft>
            </a:pPr>
            <a:r>
              <a:rPr lang="en-US" sz="2900" b="1" dirty="0" smtClean="0"/>
              <a:t>A single-cell </a:t>
            </a:r>
            <a:r>
              <a:rPr lang="en-US" sz="2900" b="1" dirty="0" err="1" smtClean="0"/>
              <a:t>microbeam</a:t>
            </a:r>
            <a:r>
              <a:rPr lang="en-US" sz="2900" b="1" dirty="0" smtClean="0"/>
              <a:t> can deposit </a:t>
            </a:r>
            <a:br>
              <a:rPr lang="en-US" sz="2900" b="1" dirty="0" smtClean="0"/>
            </a:br>
            <a:r>
              <a:rPr lang="en-US" sz="2900" b="1" dirty="0" smtClean="0"/>
              <a:t>ionizing radiation damage in </a:t>
            </a:r>
            <a:r>
              <a:rPr lang="en-US" sz="2900" b="1" dirty="0" smtClean="0">
                <a:solidFill>
                  <a:srgbClr val="FFFF00"/>
                </a:solidFill>
              </a:rPr>
              <a:t>micrometer or sub-micrometer sized</a:t>
            </a:r>
            <a:r>
              <a:rPr lang="en-US" sz="29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900" b="1" dirty="0" smtClean="0"/>
              <a:t>regions of cells</a:t>
            </a:r>
          </a:p>
          <a:p>
            <a:pPr marL="571500" indent="-571500"/>
            <a:r>
              <a:rPr lang="en-US" sz="3200" b="1" dirty="0" smtClean="0"/>
              <a:t>Allows investigation of </a:t>
            </a:r>
            <a:r>
              <a:rPr lang="en-US" sz="3200" b="1" dirty="0" smtClean="0">
                <a:solidFill>
                  <a:srgbClr val="FFFF00"/>
                </a:solidFill>
              </a:rPr>
              <a:t>intra-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smtClean="0"/>
              <a:t>and </a:t>
            </a:r>
            <a:r>
              <a:rPr lang="en-US" sz="3200" b="1" dirty="0" smtClean="0">
                <a:solidFill>
                  <a:srgbClr val="FFFF00"/>
                </a:solidFill>
              </a:rPr>
              <a:t>inter-cellular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smtClean="0"/>
              <a:t>mechanisms of stress response</a:t>
            </a:r>
            <a:endParaRPr lang="en-US" dirty="0" smtClean="0"/>
          </a:p>
        </p:txBody>
      </p:sp>
      <p:sp>
        <p:nvSpPr>
          <p:cNvPr id="11268" name="Line 5"/>
          <p:cNvSpPr>
            <a:spLocks noChangeShapeType="1"/>
          </p:cNvSpPr>
          <p:nvPr/>
        </p:nvSpPr>
        <p:spPr bwMode="auto">
          <a:xfrm>
            <a:off x="2514600" y="5021263"/>
            <a:ext cx="1004888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Freeform 6" descr="Stationery"/>
          <p:cNvSpPr>
            <a:spLocks/>
          </p:cNvSpPr>
          <p:nvPr/>
        </p:nvSpPr>
        <p:spPr bwMode="auto">
          <a:xfrm>
            <a:off x="2867025" y="4716463"/>
            <a:ext cx="300038" cy="174625"/>
          </a:xfrm>
          <a:custGeom>
            <a:avLst/>
            <a:gdLst>
              <a:gd name="T0" fmla="*/ 2147483647 w 1552"/>
              <a:gd name="T1" fmla="*/ 0 h 660"/>
              <a:gd name="T2" fmla="*/ 2147483647 w 1552"/>
              <a:gd name="T3" fmla="*/ 2147483647 h 660"/>
              <a:gd name="T4" fmla="*/ 2147483647 w 1552"/>
              <a:gd name="T5" fmla="*/ 2147483647 h 660"/>
              <a:gd name="T6" fmla="*/ 2147483647 w 1552"/>
              <a:gd name="T7" fmla="*/ 2147483647 h 660"/>
              <a:gd name="T8" fmla="*/ 2147483647 w 1552"/>
              <a:gd name="T9" fmla="*/ 2147483647 h 660"/>
              <a:gd name="T10" fmla="*/ 2147483647 w 1552"/>
              <a:gd name="T11" fmla="*/ 2147483647 h 660"/>
              <a:gd name="T12" fmla="*/ 2147483647 w 1552"/>
              <a:gd name="T13" fmla="*/ 2147483647 h 660"/>
              <a:gd name="T14" fmla="*/ 2147483647 w 1552"/>
              <a:gd name="T15" fmla="*/ 2147483647 h 660"/>
              <a:gd name="T16" fmla="*/ 2147483647 w 1552"/>
              <a:gd name="T17" fmla="*/ 2147483647 h 660"/>
              <a:gd name="T18" fmla="*/ 2147483647 w 1552"/>
              <a:gd name="T19" fmla="*/ 2147483647 h 660"/>
              <a:gd name="T20" fmla="*/ 2147483647 w 1552"/>
              <a:gd name="T21" fmla="*/ 2147483647 h 660"/>
              <a:gd name="T22" fmla="*/ 0 w 1552"/>
              <a:gd name="T23" fmla="*/ 2147483647 h 660"/>
              <a:gd name="T24" fmla="*/ 0 w 1552"/>
              <a:gd name="T25" fmla="*/ 2147483647 h 660"/>
              <a:gd name="T26" fmla="*/ 2147483647 w 1552"/>
              <a:gd name="T27" fmla="*/ 2147483647 h 660"/>
              <a:gd name="T28" fmla="*/ 2147483647 w 1552"/>
              <a:gd name="T29" fmla="*/ 2147483647 h 660"/>
              <a:gd name="T30" fmla="*/ 2147483647 w 1552"/>
              <a:gd name="T31" fmla="*/ 2147483647 h 660"/>
              <a:gd name="T32" fmla="*/ 2147483647 w 1552"/>
              <a:gd name="T33" fmla="*/ 2147483647 h 660"/>
              <a:gd name="T34" fmla="*/ 2147483647 w 1552"/>
              <a:gd name="T35" fmla="*/ 2147483647 h 660"/>
              <a:gd name="T36" fmla="*/ 2147483647 w 1552"/>
              <a:gd name="T37" fmla="*/ 2147483647 h 660"/>
              <a:gd name="T38" fmla="*/ 2147483647 w 1552"/>
              <a:gd name="T39" fmla="*/ 2147483647 h 660"/>
              <a:gd name="T40" fmla="*/ 2147483647 w 1552"/>
              <a:gd name="T41" fmla="*/ 2147483647 h 660"/>
              <a:gd name="T42" fmla="*/ 2147483647 w 1552"/>
              <a:gd name="T43" fmla="*/ 2147483647 h 660"/>
              <a:gd name="T44" fmla="*/ 2147483647 w 1552"/>
              <a:gd name="T45" fmla="*/ 2147483647 h 660"/>
              <a:gd name="T46" fmla="*/ 2147483647 w 1552"/>
              <a:gd name="T47" fmla="*/ 2147483647 h 660"/>
              <a:gd name="T48" fmla="*/ 2147483647 w 1552"/>
              <a:gd name="T49" fmla="*/ 2147483647 h 660"/>
              <a:gd name="T50" fmla="*/ 2147483647 w 1552"/>
              <a:gd name="T51" fmla="*/ 2147483647 h 660"/>
              <a:gd name="T52" fmla="*/ 2147483647 w 1552"/>
              <a:gd name="T53" fmla="*/ 2147483647 h 660"/>
              <a:gd name="T54" fmla="*/ 2147483647 w 1552"/>
              <a:gd name="T55" fmla="*/ 2147483647 h 660"/>
              <a:gd name="T56" fmla="*/ 2147483647 w 1552"/>
              <a:gd name="T57" fmla="*/ 2147483647 h 660"/>
              <a:gd name="T58" fmla="*/ 2147483647 w 1552"/>
              <a:gd name="T59" fmla="*/ 2147483647 h 660"/>
              <a:gd name="T60" fmla="*/ 2147483647 w 1552"/>
              <a:gd name="T61" fmla="*/ 2147483647 h 660"/>
              <a:gd name="T62" fmla="*/ 2147483647 w 1552"/>
              <a:gd name="T63" fmla="*/ 2147483647 h 660"/>
              <a:gd name="T64" fmla="*/ 2147483647 w 1552"/>
              <a:gd name="T65" fmla="*/ 2147483647 h 660"/>
              <a:gd name="T66" fmla="*/ 2147483647 w 1552"/>
              <a:gd name="T67" fmla="*/ 2147483647 h 660"/>
              <a:gd name="T68" fmla="*/ 2147483647 w 1552"/>
              <a:gd name="T69" fmla="*/ 2147483647 h 660"/>
              <a:gd name="T70" fmla="*/ 2147483647 w 1552"/>
              <a:gd name="T71" fmla="*/ 2147483647 h 660"/>
              <a:gd name="T72" fmla="*/ 2147483647 w 1552"/>
              <a:gd name="T73" fmla="*/ 2147483647 h 660"/>
              <a:gd name="T74" fmla="*/ 2147483647 w 1552"/>
              <a:gd name="T75" fmla="*/ 2147483647 h 660"/>
              <a:gd name="T76" fmla="*/ 2147483647 w 1552"/>
              <a:gd name="T77" fmla="*/ 2147483647 h 660"/>
              <a:gd name="T78" fmla="*/ 2147483647 w 1552"/>
              <a:gd name="T79" fmla="*/ 2147483647 h 660"/>
              <a:gd name="T80" fmla="*/ 2147483647 w 1552"/>
              <a:gd name="T81" fmla="*/ 2147483647 h 660"/>
              <a:gd name="T82" fmla="*/ 2147483647 w 1552"/>
              <a:gd name="T83" fmla="*/ 2147483647 h 660"/>
              <a:gd name="T84" fmla="*/ 2147483647 w 1552"/>
              <a:gd name="T85" fmla="*/ 2147483647 h 660"/>
              <a:gd name="T86" fmla="*/ 2147483647 w 1552"/>
              <a:gd name="T87" fmla="*/ 2147483647 h 660"/>
              <a:gd name="T88" fmla="*/ 2147483647 w 1552"/>
              <a:gd name="T89" fmla="*/ 2147483647 h 660"/>
              <a:gd name="T90" fmla="*/ 2147483647 w 1552"/>
              <a:gd name="T91" fmla="*/ 2147483647 h 660"/>
              <a:gd name="T92" fmla="*/ 2147483647 w 1552"/>
              <a:gd name="T93" fmla="*/ 0 h 660"/>
              <a:gd name="T94" fmla="*/ 2147483647 w 1552"/>
              <a:gd name="T95" fmla="*/ 0 h 660"/>
              <a:gd name="T96" fmla="*/ 2147483647 w 1552"/>
              <a:gd name="T97" fmla="*/ 0 h 6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552"/>
              <a:gd name="T148" fmla="*/ 0 h 660"/>
              <a:gd name="T149" fmla="*/ 1552 w 1552"/>
              <a:gd name="T150" fmla="*/ 660 h 66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552" h="660">
                <a:moveTo>
                  <a:pt x="775" y="0"/>
                </a:moveTo>
                <a:lnTo>
                  <a:pt x="670" y="3"/>
                </a:lnTo>
                <a:lnTo>
                  <a:pt x="568" y="11"/>
                </a:lnTo>
                <a:lnTo>
                  <a:pt x="468" y="27"/>
                </a:lnTo>
                <a:lnTo>
                  <a:pt x="374" y="47"/>
                </a:lnTo>
                <a:lnTo>
                  <a:pt x="287" y="73"/>
                </a:lnTo>
                <a:lnTo>
                  <a:pt x="210" y="104"/>
                </a:lnTo>
                <a:lnTo>
                  <a:pt x="143" y="138"/>
                </a:lnTo>
                <a:lnTo>
                  <a:pt x="88" y="176"/>
                </a:lnTo>
                <a:lnTo>
                  <a:pt x="46" y="216"/>
                </a:lnTo>
                <a:lnTo>
                  <a:pt x="17" y="259"/>
                </a:lnTo>
                <a:lnTo>
                  <a:pt x="0" y="303"/>
                </a:lnTo>
                <a:lnTo>
                  <a:pt x="0" y="349"/>
                </a:lnTo>
                <a:lnTo>
                  <a:pt x="13" y="393"/>
                </a:lnTo>
                <a:lnTo>
                  <a:pt x="41" y="436"/>
                </a:lnTo>
                <a:lnTo>
                  <a:pt x="81" y="478"/>
                </a:lnTo>
                <a:lnTo>
                  <a:pt x="136" y="516"/>
                </a:lnTo>
                <a:lnTo>
                  <a:pt x="200" y="551"/>
                </a:lnTo>
                <a:lnTo>
                  <a:pt x="276" y="583"/>
                </a:lnTo>
                <a:lnTo>
                  <a:pt x="362" y="608"/>
                </a:lnTo>
                <a:lnTo>
                  <a:pt x="454" y="629"/>
                </a:lnTo>
                <a:lnTo>
                  <a:pt x="552" y="646"/>
                </a:lnTo>
                <a:lnTo>
                  <a:pt x="656" y="655"/>
                </a:lnTo>
                <a:lnTo>
                  <a:pt x="761" y="660"/>
                </a:lnTo>
                <a:lnTo>
                  <a:pt x="866" y="657"/>
                </a:lnTo>
                <a:lnTo>
                  <a:pt x="969" y="648"/>
                </a:lnTo>
                <a:lnTo>
                  <a:pt x="1069" y="634"/>
                </a:lnTo>
                <a:lnTo>
                  <a:pt x="1164" y="614"/>
                </a:lnTo>
                <a:lnTo>
                  <a:pt x="1252" y="590"/>
                </a:lnTo>
                <a:lnTo>
                  <a:pt x="1331" y="560"/>
                </a:lnTo>
                <a:lnTo>
                  <a:pt x="1399" y="526"/>
                </a:lnTo>
                <a:lnTo>
                  <a:pt x="1456" y="488"/>
                </a:lnTo>
                <a:lnTo>
                  <a:pt x="1500" y="447"/>
                </a:lnTo>
                <a:lnTo>
                  <a:pt x="1532" y="406"/>
                </a:lnTo>
                <a:lnTo>
                  <a:pt x="1548" y="361"/>
                </a:lnTo>
                <a:lnTo>
                  <a:pt x="1552" y="316"/>
                </a:lnTo>
                <a:lnTo>
                  <a:pt x="1541" y="272"/>
                </a:lnTo>
                <a:lnTo>
                  <a:pt x="1515" y="229"/>
                </a:lnTo>
                <a:lnTo>
                  <a:pt x="1476" y="187"/>
                </a:lnTo>
                <a:lnTo>
                  <a:pt x="1424" y="148"/>
                </a:lnTo>
                <a:lnTo>
                  <a:pt x="1360" y="112"/>
                </a:lnTo>
                <a:lnTo>
                  <a:pt x="1285" y="81"/>
                </a:lnTo>
                <a:lnTo>
                  <a:pt x="1202" y="53"/>
                </a:lnTo>
                <a:lnTo>
                  <a:pt x="1110" y="32"/>
                </a:lnTo>
                <a:lnTo>
                  <a:pt x="1011" y="15"/>
                </a:lnTo>
                <a:lnTo>
                  <a:pt x="909" y="5"/>
                </a:lnTo>
                <a:lnTo>
                  <a:pt x="804" y="0"/>
                </a:lnTo>
                <a:lnTo>
                  <a:pt x="775" y="0"/>
                </a:lnTo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Line 7"/>
          <p:cNvSpPr>
            <a:spLocks noChangeShapeType="1"/>
          </p:cNvSpPr>
          <p:nvPr/>
        </p:nvSpPr>
        <p:spPr bwMode="auto">
          <a:xfrm flipH="1">
            <a:off x="3381375" y="4930775"/>
            <a:ext cx="138113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Line 8"/>
          <p:cNvSpPr>
            <a:spLocks noChangeShapeType="1"/>
          </p:cNvSpPr>
          <p:nvPr/>
        </p:nvSpPr>
        <p:spPr bwMode="auto">
          <a:xfrm>
            <a:off x="2514600" y="4930775"/>
            <a:ext cx="138113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Freeform 9"/>
          <p:cNvSpPr>
            <a:spLocks/>
          </p:cNvSpPr>
          <p:nvPr/>
        </p:nvSpPr>
        <p:spPr bwMode="auto">
          <a:xfrm>
            <a:off x="2944813" y="4656138"/>
            <a:ext cx="23812" cy="3175"/>
          </a:xfrm>
          <a:custGeom>
            <a:avLst/>
            <a:gdLst>
              <a:gd name="T0" fmla="*/ 2147483647 w 124"/>
              <a:gd name="T1" fmla="*/ 0 h 9"/>
              <a:gd name="T2" fmla="*/ 2147483647 w 124"/>
              <a:gd name="T3" fmla="*/ 0 h 9"/>
              <a:gd name="T4" fmla="*/ 2147483647 w 124"/>
              <a:gd name="T5" fmla="*/ 2147483647 h 9"/>
              <a:gd name="T6" fmla="*/ 2147483647 w 124"/>
              <a:gd name="T7" fmla="*/ 2147483647 h 9"/>
              <a:gd name="T8" fmla="*/ 0 w 124"/>
              <a:gd name="T9" fmla="*/ 2147483647 h 9"/>
              <a:gd name="T10" fmla="*/ 0 w 124"/>
              <a:gd name="T11" fmla="*/ 2147483647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4"/>
              <a:gd name="T19" fmla="*/ 0 h 9"/>
              <a:gd name="T20" fmla="*/ 124 w 12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4" h="9">
                <a:moveTo>
                  <a:pt x="124" y="0"/>
                </a:moveTo>
                <a:lnTo>
                  <a:pt x="93" y="0"/>
                </a:lnTo>
                <a:lnTo>
                  <a:pt x="62" y="1"/>
                </a:lnTo>
                <a:lnTo>
                  <a:pt x="32" y="5"/>
                </a:lnTo>
                <a:lnTo>
                  <a:pt x="0" y="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Freeform 10"/>
          <p:cNvSpPr>
            <a:spLocks/>
          </p:cNvSpPr>
          <p:nvPr/>
        </p:nvSpPr>
        <p:spPr bwMode="auto">
          <a:xfrm>
            <a:off x="2843213" y="4659313"/>
            <a:ext cx="101600" cy="39687"/>
          </a:xfrm>
          <a:custGeom>
            <a:avLst/>
            <a:gdLst>
              <a:gd name="T0" fmla="*/ 2147483647 w 526"/>
              <a:gd name="T1" fmla="*/ 0 h 153"/>
              <a:gd name="T2" fmla="*/ 2147483647 w 526"/>
              <a:gd name="T3" fmla="*/ 2147483647 h 153"/>
              <a:gd name="T4" fmla="*/ 2147483647 w 526"/>
              <a:gd name="T5" fmla="*/ 2147483647 h 153"/>
              <a:gd name="T6" fmla="*/ 2147483647 w 526"/>
              <a:gd name="T7" fmla="*/ 2147483647 h 153"/>
              <a:gd name="T8" fmla="*/ 2147483647 w 526"/>
              <a:gd name="T9" fmla="*/ 2147483647 h 153"/>
              <a:gd name="T10" fmla="*/ 2147483647 w 526"/>
              <a:gd name="T11" fmla="*/ 2147483647 h 153"/>
              <a:gd name="T12" fmla="*/ 2147483647 w 526"/>
              <a:gd name="T13" fmla="*/ 2147483647 h 153"/>
              <a:gd name="T14" fmla="*/ 2147483647 w 526"/>
              <a:gd name="T15" fmla="*/ 2147483647 h 153"/>
              <a:gd name="T16" fmla="*/ 0 w 526"/>
              <a:gd name="T17" fmla="*/ 2147483647 h 1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6"/>
              <a:gd name="T28" fmla="*/ 0 h 153"/>
              <a:gd name="T29" fmla="*/ 526 w 526"/>
              <a:gd name="T30" fmla="*/ 153 h 1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6" h="153">
                <a:moveTo>
                  <a:pt x="526" y="0"/>
                </a:moveTo>
                <a:lnTo>
                  <a:pt x="457" y="13"/>
                </a:lnTo>
                <a:lnTo>
                  <a:pt x="386" y="25"/>
                </a:lnTo>
                <a:lnTo>
                  <a:pt x="317" y="40"/>
                </a:lnTo>
                <a:lnTo>
                  <a:pt x="247" y="58"/>
                </a:lnTo>
                <a:lnTo>
                  <a:pt x="179" y="78"/>
                </a:lnTo>
                <a:lnTo>
                  <a:pt x="111" y="102"/>
                </a:lnTo>
                <a:lnTo>
                  <a:pt x="46" y="130"/>
                </a:lnTo>
                <a:lnTo>
                  <a:pt x="0" y="153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Freeform 11"/>
          <p:cNvSpPr>
            <a:spLocks/>
          </p:cNvSpPr>
          <p:nvPr/>
        </p:nvSpPr>
        <p:spPr bwMode="auto">
          <a:xfrm>
            <a:off x="2786063" y="4699000"/>
            <a:ext cx="57150" cy="73025"/>
          </a:xfrm>
          <a:custGeom>
            <a:avLst/>
            <a:gdLst>
              <a:gd name="T0" fmla="*/ 2147483647 w 297"/>
              <a:gd name="T1" fmla="*/ 0 h 278"/>
              <a:gd name="T2" fmla="*/ 2147483647 w 297"/>
              <a:gd name="T3" fmla="*/ 2147483647 h 278"/>
              <a:gd name="T4" fmla="*/ 2147483647 w 297"/>
              <a:gd name="T5" fmla="*/ 2147483647 h 278"/>
              <a:gd name="T6" fmla="*/ 2147483647 w 297"/>
              <a:gd name="T7" fmla="*/ 2147483647 h 278"/>
              <a:gd name="T8" fmla="*/ 2147483647 w 297"/>
              <a:gd name="T9" fmla="*/ 2147483647 h 278"/>
              <a:gd name="T10" fmla="*/ 2147483647 w 297"/>
              <a:gd name="T11" fmla="*/ 2147483647 h 278"/>
              <a:gd name="T12" fmla="*/ 0 w 297"/>
              <a:gd name="T13" fmla="*/ 2147483647 h 2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7"/>
              <a:gd name="T22" fmla="*/ 0 h 278"/>
              <a:gd name="T23" fmla="*/ 297 w 297"/>
              <a:gd name="T24" fmla="*/ 278 h 2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7" h="278">
                <a:moveTo>
                  <a:pt x="297" y="0"/>
                </a:moveTo>
                <a:lnTo>
                  <a:pt x="236" y="36"/>
                </a:lnTo>
                <a:lnTo>
                  <a:pt x="182" y="81"/>
                </a:lnTo>
                <a:lnTo>
                  <a:pt x="130" y="131"/>
                </a:lnTo>
                <a:lnTo>
                  <a:pt x="82" y="184"/>
                </a:lnTo>
                <a:lnTo>
                  <a:pt x="34" y="239"/>
                </a:lnTo>
                <a:lnTo>
                  <a:pt x="0" y="278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Freeform 12"/>
          <p:cNvSpPr>
            <a:spLocks/>
          </p:cNvSpPr>
          <p:nvPr/>
        </p:nvSpPr>
        <p:spPr bwMode="auto">
          <a:xfrm>
            <a:off x="2746375" y="4772025"/>
            <a:ext cx="39688" cy="77788"/>
          </a:xfrm>
          <a:custGeom>
            <a:avLst/>
            <a:gdLst>
              <a:gd name="T0" fmla="*/ 2147483647 w 204"/>
              <a:gd name="T1" fmla="*/ 0 h 292"/>
              <a:gd name="T2" fmla="*/ 2147483647 w 204"/>
              <a:gd name="T3" fmla="*/ 2147483647 h 292"/>
              <a:gd name="T4" fmla="*/ 2147483647 w 204"/>
              <a:gd name="T5" fmla="*/ 2147483647 h 292"/>
              <a:gd name="T6" fmla="*/ 2147483647 w 204"/>
              <a:gd name="T7" fmla="*/ 2147483647 h 292"/>
              <a:gd name="T8" fmla="*/ 2147483647 w 204"/>
              <a:gd name="T9" fmla="*/ 2147483647 h 292"/>
              <a:gd name="T10" fmla="*/ 0 w 204"/>
              <a:gd name="T11" fmla="*/ 2147483647 h 2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4"/>
              <a:gd name="T19" fmla="*/ 0 h 292"/>
              <a:gd name="T20" fmla="*/ 204 w 204"/>
              <a:gd name="T21" fmla="*/ 292 h 2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4" h="292">
                <a:moveTo>
                  <a:pt x="204" y="0"/>
                </a:moveTo>
                <a:lnTo>
                  <a:pt x="158" y="55"/>
                </a:lnTo>
                <a:lnTo>
                  <a:pt x="116" y="114"/>
                </a:lnTo>
                <a:lnTo>
                  <a:pt x="77" y="173"/>
                </a:lnTo>
                <a:lnTo>
                  <a:pt x="38" y="232"/>
                </a:lnTo>
                <a:lnTo>
                  <a:pt x="0" y="292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Freeform 13"/>
          <p:cNvSpPr>
            <a:spLocks/>
          </p:cNvSpPr>
          <p:nvPr/>
        </p:nvSpPr>
        <p:spPr bwMode="auto">
          <a:xfrm>
            <a:off x="2725738" y="4849813"/>
            <a:ext cx="20637" cy="47625"/>
          </a:xfrm>
          <a:custGeom>
            <a:avLst/>
            <a:gdLst>
              <a:gd name="T0" fmla="*/ 2147483647 w 108"/>
              <a:gd name="T1" fmla="*/ 0 h 177"/>
              <a:gd name="T2" fmla="*/ 2147483647 w 108"/>
              <a:gd name="T3" fmla="*/ 2147483647 h 177"/>
              <a:gd name="T4" fmla="*/ 2147483647 w 108"/>
              <a:gd name="T5" fmla="*/ 2147483647 h 177"/>
              <a:gd name="T6" fmla="*/ 2147483647 w 108"/>
              <a:gd name="T7" fmla="*/ 2147483647 h 177"/>
              <a:gd name="T8" fmla="*/ 0 w 108"/>
              <a:gd name="T9" fmla="*/ 2147483647 h 177"/>
              <a:gd name="T10" fmla="*/ 0 w 108"/>
              <a:gd name="T11" fmla="*/ 2147483647 h 1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8"/>
              <a:gd name="T19" fmla="*/ 0 h 177"/>
              <a:gd name="T20" fmla="*/ 108 w 108"/>
              <a:gd name="T21" fmla="*/ 177 h 1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8" h="177">
                <a:moveTo>
                  <a:pt x="108" y="0"/>
                </a:moveTo>
                <a:lnTo>
                  <a:pt x="83" y="45"/>
                </a:lnTo>
                <a:lnTo>
                  <a:pt x="60" y="93"/>
                </a:lnTo>
                <a:lnTo>
                  <a:pt x="34" y="139"/>
                </a:lnTo>
                <a:lnTo>
                  <a:pt x="0" y="177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7" name="Freeform 14"/>
          <p:cNvSpPr>
            <a:spLocks/>
          </p:cNvSpPr>
          <p:nvPr/>
        </p:nvSpPr>
        <p:spPr bwMode="auto">
          <a:xfrm>
            <a:off x="2686050" y="4897438"/>
            <a:ext cx="39688" cy="19050"/>
          </a:xfrm>
          <a:custGeom>
            <a:avLst/>
            <a:gdLst>
              <a:gd name="T0" fmla="*/ 2147483647 w 203"/>
              <a:gd name="T1" fmla="*/ 0 h 77"/>
              <a:gd name="T2" fmla="*/ 2147483647 w 203"/>
              <a:gd name="T3" fmla="*/ 2147483647 h 77"/>
              <a:gd name="T4" fmla="*/ 2147483647 w 203"/>
              <a:gd name="T5" fmla="*/ 2147483647 h 77"/>
              <a:gd name="T6" fmla="*/ 2147483647 w 203"/>
              <a:gd name="T7" fmla="*/ 2147483647 h 77"/>
              <a:gd name="T8" fmla="*/ 0 w 203"/>
              <a:gd name="T9" fmla="*/ 2147483647 h 77"/>
              <a:gd name="T10" fmla="*/ 0 w 203"/>
              <a:gd name="T11" fmla="*/ 2147483647 h 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3"/>
              <a:gd name="T19" fmla="*/ 0 h 77"/>
              <a:gd name="T20" fmla="*/ 203 w 203"/>
              <a:gd name="T21" fmla="*/ 77 h 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3" h="77">
                <a:moveTo>
                  <a:pt x="203" y="0"/>
                </a:moveTo>
                <a:lnTo>
                  <a:pt x="157" y="27"/>
                </a:lnTo>
                <a:lnTo>
                  <a:pt x="107" y="46"/>
                </a:lnTo>
                <a:lnTo>
                  <a:pt x="53" y="62"/>
                </a:lnTo>
                <a:lnTo>
                  <a:pt x="0" y="77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Freeform 15"/>
          <p:cNvSpPr>
            <a:spLocks/>
          </p:cNvSpPr>
          <p:nvPr/>
        </p:nvSpPr>
        <p:spPr bwMode="auto">
          <a:xfrm>
            <a:off x="2652713" y="4916488"/>
            <a:ext cx="33337" cy="14287"/>
          </a:xfrm>
          <a:custGeom>
            <a:avLst/>
            <a:gdLst>
              <a:gd name="T0" fmla="*/ 2147483647 w 175"/>
              <a:gd name="T1" fmla="*/ 0 h 50"/>
              <a:gd name="T2" fmla="*/ 2147483647 w 175"/>
              <a:gd name="T3" fmla="*/ 2147483647 h 50"/>
              <a:gd name="T4" fmla="*/ 2147483647 w 175"/>
              <a:gd name="T5" fmla="*/ 2147483647 h 50"/>
              <a:gd name="T6" fmla="*/ 2147483647 w 175"/>
              <a:gd name="T7" fmla="*/ 2147483647 h 50"/>
              <a:gd name="T8" fmla="*/ 0 w 175"/>
              <a:gd name="T9" fmla="*/ 2147483647 h 50"/>
              <a:gd name="T10" fmla="*/ 0 w 175"/>
              <a:gd name="T11" fmla="*/ 2147483647 h 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5"/>
              <a:gd name="T19" fmla="*/ 0 h 50"/>
              <a:gd name="T20" fmla="*/ 175 w 175"/>
              <a:gd name="T21" fmla="*/ 50 h 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5" h="50">
                <a:moveTo>
                  <a:pt x="175" y="0"/>
                </a:moveTo>
                <a:lnTo>
                  <a:pt x="132" y="14"/>
                </a:lnTo>
                <a:lnTo>
                  <a:pt x="88" y="26"/>
                </a:lnTo>
                <a:lnTo>
                  <a:pt x="44" y="38"/>
                </a:lnTo>
                <a:lnTo>
                  <a:pt x="0" y="50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9" name="Freeform 16"/>
          <p:cNvSpPr>
            <a:spLocks/>
          </p:cNvSpPr>
          <p:nvPr/>
        </p:nvSpPr>
        <p:spPr bwMode="auto">
          <a:xfrm>
            <a:off x="3062288" y="4656138"/>
            <a:ext cx="26987" cy="3175"/>
          </a:xfrm>
          <a:custGeom>
            <a:avLst/>
            <a:gdLst>
              <a:gd name="T0" fmla="*/ 0 w 136"/>
              <a:gd name="T1" fmla="*/ 0 h 9"/>
              <a:gd name="T2" fmla="*/ 2147483647 w 136"/>
              <a:gd name="T3" fmla="*/ 0 h 9"/>
              <a:gd name="T4" fmla="*/ 2147483647 w 136"/>
              <a:gd name="T5" fmla="*/ 2147483647 h 9"/>
              <a:gd name="T6" fmla="*/ 2147483647 w 136"/>
              <a:gd name="T7" fmla="*/ 2147483647 h 9"/>
              <a:gd name="T8" fmla="*/ 2147483647 w 136"/>
              <a:gd name="T9" fmla="*/ 2147483647 h 9"/>
              <a:gd name="T10" fmla="*/ 2147483647 w 136"/>
              <a:gd name="T11" fmla="*/ 2147483647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6"/>
              <a:gd name="T19" fmla="*/ 0 h 9"/>
              <a:gd name="T20" fmla="*/ 136 w 136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6" h="9">
                <a:moveTo>
                  <a:pt x="0" y="0"/>
                </a:moveTo>
                <a:lnTo>
                  <a:pt x="35" y="0"/>
                </a:lnTo>
                <a:lnTo>
                  <a:pt x="67" y="1"/>
                </a:lnTo>
                <a:lnTo>
                  <a:pt x="101" y="4"/>
                </a:lnTo>
                <a:lnTo>
                  <a:pt x="136" y="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0" name="Freeform 17"/>
          <p:cNvSpPr>
            <a:spLocks/>
          </p:cNvSpPr>
          <p:nvPr/>
        </p:nvSpPr>
        <p:spPr bwMode="auto">
          <a:xfrm>
            <a:off x="3089275" y="4659313"/>
            <a:ext cx="101600" cy="39687"/>
          </a:xfrm>
          <a:custGeom>
            <a:avLst/>
            <a:gdLst>
              <a:gd name="T0" fmla="*/ 0 w 526"/>
              <a:gd name="T1" fmla="*/ 0 h 153"/>
              <a:gd name="T2" fmla="*/ 2147483647 w 526"/>
              <a:gd name="T3" fmla="*/ 2147483647 h 153"/>
              <a:gd name="T4" fmla="*/ 2147483647 w 526"/>
              <a:gd name="T5" fmla="*/ 2147483647 h 153"/>
              <a:gd name="T6" fmla="*/ 2147483647 w 526"/>
              <a:gd name="T7" fmla="*/ 2147483647 h 153"/>
              <a:gd name="T8" fmla="*/ 2147483647 w 526"/>
              <a:gd name="T9" fmla="*/ 2147483647 h 153"/>
              <a:gd name="T10" fmla="*/ 2147483647 w 526"/>
              <a:gd name="T11" fmla="*/ 2147483647 h 153"/>
              <a:gd name="T12" fmla="*/ 2147483647 w 526"/>
              <a:gd name="T13" fmla="*/ 2147483647 h 153"/>
              <a:gd name="T14" fmla="*/ 2147483647 w 526"/>
              <a:gd name="T15" fmla="*/ 2147483647 h 153"/>
              <a:gd name="T16" fmla="*/ 2147483647 w 526"/>
              <a:gd name="T17" fmla="*/ 2147483647 h 1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6"/>
              <a:gd name="T28" fmla="*/ 0 h 153"/>
              <a:gd name="T29" fmla="*/ 526 w 526"/>
              <a:gd name="T30" fmla="*/ 153 h 1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6" h="153">
                <a:moveTo>
                  <a:pt x="0" y="0"/>
                </a:moveTo>
                <a:lnTo>
                  <a:pt x="69" y="13"/>
                </a:lnTo>
                <a:lnTo>
                  <a:pt x="140" y="25"/>
                </a:lnTo>
                <a:lnTo>
                  <a:pt x="209" y="40"/>
                </a:lnTo>
                <a:lnTo>
                  <a:pt x="279" y="58"/>
                </a:lnTo>
                <a:lnTo>
                  <a:pt x="347" y="78"/>
                </a:lnTo>
                <a:lnTo>
                  <a:pt x="414" y="102"/>
                </a:lnTo>
                <a:lnTo>
                  <a:pt x="480" y="130"/>
                </a:lnTo>
                <a:lnTo>
                  <a:pt x="526" y="153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1" name="Freeform 18"/>
          <p:cNvSpPr>
            <a:spLocks/>
          </p:cNvSpPr>
          <p:nvPr/>
        </p:nvSpPr>
        <p:spPr bwMode="auto">
          <a:xfrm>
            <a:off x="3190875" y="4699000"/>
            <a:ext cx="57150" cy="73025"/>
          </a:xfrm>
          <a:custGeom>
            <a:avLst/>
            <a:gdLst>
              <a:gd name="T0" fmla="*/ 0 w 297"/>
              <a:gd name="T1" fmla="*/ 0 h 278"/>
              <a:gd name="T2" fmla="*/ 2147483647 w 297"/>
              <a:gd name="T3" fmla="*/ 2147483647 h 278"/>
              <a:gd name="T4" fmla="*/ 2147483647 w 297"/>
              <a:gd name="T5" fmla="*/ 2147483647 h 278"/>
              <a:gd name="T6" fmla="*/ 2147483647 w 297"/>
              <a:gd name="T7" fmla="*/ 2147483647 h 278"/>
              <a:gd name="T8" fmla="*/ 2147483647 w 297"/>
              <a:gd name="T9" fmla="*/ 2147483647 h 278"/>
              <a:gd name="T10" fmla="*/ 2147483647 w 297"/>
              <a:gd name="T11" fmla="*/ 2147483647 h 278"/>
              <a:gd name="T12" fmla="*/ 2147483647 w 297"/>
              <a:gd name="T13" fmla="*/ 2147483647 h 2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7"/>
              <a:gd name="T22" fmla="*/ 0 h 278"/>
              <a:gd name="T23" fmla="*/ 297 w 297"/>
              <a:gd name="T24" fmla="*/ 278 h 2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7" h="278">
                <a:moveTo>
                  <a:pt x="0" y="0"/>
                </a:moveTo>
                <a:lnTo>
                  <a:pt x="61" y="36"/>
                </a:lnTo>
                <a:lnTo>
                  <a:pt x="115" y="81"/>
                </a:lnTo>
                <a:lnTo>
                  <a:pt x="167" y="131"/>
                </a:lnTo>
                <a:lnTo>
                  <a:pt x="215" y="184"/>
                </a:lnTo>
                <a:lnTo>
                  <a:pt x="263" y="239"/>
                </a:lnTo>
                <a:lnTo>
                  <a:pt x="297" y="278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Freeform 19"/>
          <p:cNvSpPr>
            <a:spLocks/>
          </p:cNvSpPr>
          <p:nvPr/>
        </p:nvSpPr>
        <p:spPr bwMode="auto">
          <a:xfrm>
            <a:off x="3248025" y="4772025"/>
            <a:ext cx="39688" cy="77788"/>
          </a:xfrm>
          <a:custGeom>
            <a:avLst/>
            <a:gdLst>
              <a:gd name="T0" fmla="*/ 0 w 204"/>
              <a:gd name="T1" fmla="*/ 0 h 292"/>
              <a:gd name="T2" fmla="*/ 2147483647 w 204"/>
              <a:gd name="T3" fmla="*/ 2147483647 h 292"/>
              <a:gd name="T4" fmla="*/ 2147483647 w 204"/>
              <a:gd name="T5" fmla="*/ 2147483647 h 292"/>
              <a:gd name="T6" fmla="*/ 2147483647 w 204"/>
              <a:gd name="T7" fmla="*/ 2147483647 h 292"/>
              <a:gd name="T8" fmla="*/ 2147483647 w 204"/>
              <a:gd name="T9" fmla="*/ 2147483647 h 292"/>
              <a:gd name="T10" fmla="*/ 2147483647 w 204"/>
              <a:gd name="T11" fmla="*/ 2147483647 h 2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4"/>
              <a:gd name="T19" fmla="*/ 0 h 292"/>
              <a:gd name="T20" fmla="*/ 204 w 204"/>
              <a:gd name="T21" fmla="*/ 292 h 2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4" h="292">
                <a:moveTo>
                  <a:pt x="0" y="0"/>
                </a:moveTo>
                <a:lnTo>
                  <a:pt x="46" y="55"/>
                </a:lnTo>
                <a:lnTo>
                  <a:pt x="88" y="114"/>
                </a:lnTo>
                <a:lnTo>
                  <a:pt x="127" y="173"/>
                </a:lnTo>
                <a:lnTo>
                  <a:pt x="165" y="232"/>
                </a:lnTo>
                <a:lnTo>
                  <a:pt x="204" y="292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3" name="Freeform 20"/>
          <p:cNvSpPr>
            <a:spLocks/>
          </p:cNvSpPr>
          <p:nvPr/>
        </p:nvSpPr>
        <p:spPr bwMode="auto">
          <a:xfrm>
            <a:off x="3287713" y="4849813"/>
            <a:ext cx="20637" cy="47625"/>
          </a:xfrm>
          <a:custGeom>
            <a:avLst/>
            <a:gdLst>
              <a:gd name="T0" fmla="*/ 0 w 108"/>
              <a:gd name="T1" fmla="*/ 0 h 177"/>
              <a:gd name="T2" fmla="*/ 2147483647 w 108"/>
              <a:gd name="T3" fmla="*/ 2147483647 h 177"/>
              <a:gd name="T4" fmla="*/ 2147483647 w 108"/>
              <a:gd name="T5" fmla="*/ 2147483647 h 177"/>
              <a:gd name="T6" fmla="*/ 2147483647 w 108"/>
              <a:gd name="T7" fmla="*/ 2147483647 h 177"/>
              <a:gd name="T8" fmla="*/ 2147483647 w 108"/>
              <a:gd name="T9" fmla="*/ 2147483647 h 177"/>
              <a:gd name="T10" fmla="*/ 2147483647 w 108"/>
              <a:gd name="T11" fmla="*/ 2147483647 h 1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8"/>
              <a:gd name="T19" fmla="*/ 0 h 177"/>
              <a:gd name="T20" fmla="*/ 108 w 108"/>
              <a:gd name="T21" fmla="*/ 177 h 1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8" h="177">
                <a:moveTo>
                  <a:pt x="0" y="0"/>
                </a:moveTo>
                <a:lnTo>
                  <a:pt x="25" y="45"/>
                </a:lnTo>
                <a:lnTo>
                  <a:pt x="48" y="93"/>
                </a:lnTo>
                <a:lnTo>
                  <a:pt x="74" y="139"/>
                </a:lnTo>
                <a:lnTo>
                  <a:pt x="108" y="177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4" name="Freeform 21"/>
          <p:cNvSpPr>
            <a:spLocks/>
          </p:cNvSpPr>
          <p:nvPr/>
        </p:nvSpPr>
        <p:spPr bwMode="auto">
          <a:xfrm>
            <a:off x="3308350" y="4897438"/>
            <a:ext cx="39688" cy="19050"/>
          </a:xfrm>
          <a:custGeom>
            <a:avLst/>
            <a:gdLst>
              <a:gd name="T0" fmla="*/ 0 w 203"/>
              <a:gd name="T1" fmla="*/ 0 h 77"/>
              <a:gd name="T2" fmla="*/ 2147483647 w 203"/>
              <a:gd name="T3" fmla="*/ 2147483647 h 77"/>
              <a:gd name="T4" fmla="*/ 2147483647 w 203"/>
              <a:gd name="T5" fmla="*/ 2147483647 h 77"/>
              <a:gd name="T6" fmla="*/ 2147483647 w 203"/>
              <a:gd name="T7" fmla="*/ 2147483647 h 77"/>
              <a:gd name="T8" fmla="*/ 2147483647 w 203"/>
              <a:gd name="T9" fmla="*/ 2147483647 h 77"/>
              <a:gd name="T10" fmla="*/ 2147483647 w 203"/>
              <a:gd name="T11" fmla="*/ 2147483647 h 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3"/>
              <a:gd name="T19" fmla="*/ 0 h 77"/>
              <a:gd name="T20" fmla="*/ 203 w 203"/>
              <a:gd name="T21" fmla="*/ 77 h 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3" h="77">
                <a:moveTo>
                  <a:pt x="0" y="0"/>
                </a:moveTo>
                <a:lnTo>
                  <a:pt x="46" y="27"/>
                </a:lnTo>
                <a:lnTo>
                  <a:pt x="96" y="46"/>
                </a:lnTo>
                <a:lnTo>
                  <a:pt x="150" y="62"/>
                </a:lnTo>
                <a:lnTo>
                  <a:pt x="203" y="77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5" name="Freeform 22"/>
          <p:cNvSpPr>
            <a:spLocks/>
          </p:cNvSpPr>
          <p:nvPr/>
        </p:nvSpPr>
        <p:spPr bwMode="auto">
          <a:xfrm>
            <a:off x="3348038" y="4916488"/>
            <a:ext cx="33337" cy="14287"/>
          </a:xfrm>
          <a:custGeom>
            <a:avLst/>
            <a:gdLst>
              <a:gd name="T0" fmla="*/ 0 w 175"/>
              <a:gd name="T1" fmla="*/ 0 h 50"/>
              <a:gd name="T2" fmla="*/ 2147483647 w 175"/>
              <a:gd name="T3" fmla="*/ 2147483647 h 50"/>
              <a:gd name="T4" fmla="*/ 2147483647 w 175"/>
              <a:gd name="T5" fmla="*/ 2147483647 h 50"/>
              <a:gd name="T6" fmla="*/ 2147483647 w 175"/>
              <a:gd name="T7" fmla="*/ 2147483647 h 50"/>
              <a:gd name="T8" fmla="*/ 2147483647 w 175"/>
              <a:gd name="T9" fmla="*/ 2147483647 h 50"/>
              <a:gd name="T10" fmla="*/ 2147483647 w 175"/>
              <a:gd name="T11" fmla="*/ 2147483647 h 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5"/>
              <a:gd name="T19" fmla="*/ 0 h 50"/>
              <a:gd name="T20" fmla="*/ 175 w 175"/>
              <a:gd name="T21" fmla="*/ 50 h 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5" h="50">
                <a:moveTo>
                  <a:pt x="0" y="0"/>
                </a:moveTo>
                <a:lnTo>
                  <a:pt x="43" y="14"/>
                </a:lnTo>
                <a:lnTo>
                  <a:pt x="87" y="26"/>
                </a:lnTo>
                <a:lnTo>
                  <a:pt x="131" y="38"/>
                </a:lnTo>
                <a:lnTo>
                  <a:pt x="175" y="50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6" name="Freeform 23"/>
          <p:cNvSpPr>
            <a:spLocks/>
          </p:cNvSpPr>
          <p:nvPr/>
        </p:nvSpPr>
        <p:spPr bwMode="auto">
          <a:xfrm>
            <a:off x="2968625" y="4651375"/>
            <a:ext cx="93663" cy="4763"/>
          </a:xfrm>
          <a:custGeom>
            <a:avLst/>
            <a:gdLst>
              <a:gd name="T0" fmla="*/ 2147483647 w 485"/>
              <a:gd name="T1" fmla="*/ 2147483647 h 19"/>
              <a:gd name="T2" fmla="*/ 2147483647 w 485"/>
              <a:gd name="T3" fmla="*/ 2147483647 h 19"/>
              <a:gd name="T4" fmla="*/ 2147483647 w 485"/>
              <a:gd name="T5" fmla="*/ 0 h 19"/>
              <a:gd name="T6" fmla="*/ 2147483647 w 485"/>
              <a:gd name="T7" fmla="*/ 2147483647 h 19"/>
              <a:gd name="T8" fmla="*/ 2147483647 w 485"/>
              <a:gd name="T9" fmla="*/ 2147483647 h 19"/>
              <a:gd name="T10" fmla="*/ 0 w 485"/>
              <a:gd name="T11" fmla="*/ 2147483647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5"/>
              <a:gd name="T19" fmla="*/ 0 h 19"/>
              <a:gd name="T20" fmla="*/ 485 w 485"/>
              <a:gd name="T21" fmla="*/ 19 h 1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5" h="19">
                <a:moveTo>
                  <a:pt x="485" y="19"/>
                </a:moveTo>
                <a:lnTo>
                  <a:pt x="381" y="5"/>
                </a:lnTo>
                <a:lnTo>
                  <a:pt x="274" y="0"/>
                </a:lnTo>
                <a:lnTo>
                  <a:pt x="168" y="1"/>
                </a:lnTo>
                <a:lnTo>
                  <a:pt x="63" y="10"/>
                </a:lnTo>
                <a:lnTo>
                  <a:pt x="0" y="1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7" name="Line 24"/>
          <p:cNvSpPr>
            <a:spLocks noChangeShapeType="1"/>
          </p:cNvSpPr>
          <p:nvPr/>
        </p:nvSpPr>
        <p:spPr bwMode="auto">
          <a:xfrm>
            <a:off x="2709863" y="5287963"/>
            <a:ext cx="1587" cy="406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8" name="Line 25"/>
          <p:cNvSpPr>
            <a:spLocks noChangeShapeType="1"/>
          </p:cNvSpPr>
          <p:nvPr/>
        </p:nvSpPr>
        <p:spPr bwMode="auto">
          <a:xfrm>
            <a:off x="2765425" y="5287963"/>
            <a:ext cx="0" cy="406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9" name="Freeform 26"/>
          <p:cNvSpPr>
            <a:spLocks/>
          </p:cNvSpPr>
          <p:nvPr/>
        </p:nvSpPr>
        <p:spPr bwMode="auto">
          <a:xfrm>
            <a:off x="2709863" y="5278438"/>
            <a:ext cx="55562" cy="19050"/>
          </a:xfrm>
          <a:custGeom>
            <a:avLst/>
            <a:gdLst>
              <a:gd name="T0" fmla="*/ 2147483647 w 285"/>
              <a:gd name="T1" fmla="*/ 2147483647 h 72"/>
              <a:gd name="T2" fmla="*/ 2147483647 w 285"/>
              <a:gd name="T3" fmla="*/ 2147483647 h 72"/>
              <a:gd name="T4" fmla="*/ 2147483647 w 285"/>
              <a:gd name="T5" fmla="*/ 0 h 72"/>
              <a:gd name="T6" fmla="*/ 2147483647 w 285"/>
              <a:gd name="T7" fmla="*/ 0 h 72"/>
              <a:gd name="T8" fmla="*/ 2147483647 w 285"/>
              <a:gd name="T9" fmla="*/ 2147483647 h 72"/>
              <a:gd name="T10" fmla="*/ 0 w 285"/>
              <a:gd name="T11" fmla="*/ 2147483647 h 72"/>
              <a:gd name="T12" fmla="*/ 2147483647 w 285"/>
              <a:gd name="T13" fmla="*/ 2147483647 h 72"/>
              <a:gd name="T14" fmla="*/ 2147483647 w 285"/>
              <a:gd name="T15" fmla="*/ 2147483647 h 72"/>
              <a:gd name="T16" fmla="*/ 2147483647 w 285"/>
              <a:gd name="T17" fmla="*/ 2147483647 h 72"/>
              <a:gd name="T18" fmla="*/ 2147483647 w 285"/>
              <a:gd name="T19" fmla="*/ 2147483647 h 72"/>
              <a:gd name="T20" fmla="*/ 2147483647 w 285"/>
              <a:gd name="T21" fmla="*/ 2147483647 h 72"/>
              <a:gd name="T22" fmla="*/ 2147483647 w 285"/>
              <a:gd name="T23" fmla="*/ 2147483647 h 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85"/>
              <a:gd name="T37" fmla="*/ 0 h 72"/>
              <a:gd name="T38" fmla="*/ 285 w 285"/>
              <a:gd name="T39" fmla="*/ 72 h 7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85" h="72">
                <a:moveTo>
                  <a:pt x="285" y="36"/>
                </a:moveTo>
                <a:lnTo>
                  <a:pt x="257" y="13"/>
                </a:lnTo>
                <a:lnTo>
                  <a:pt x="184" y="0"/>
                </a:lnTo>
                <a:lnTo>
                  <a:pt x="94" y="0"/>
                </a:lnTo>
                <a:lnTo>
                  <a:pt x="24" y="16"/>
                </a:lnTo>
                <a:lnTo>
                  <a:pt x="0" y="38"/>
                </a:lnTo>
                <a:lnTo>
                  <a:pt x="33" y="60"/>
                </a:lnTo>
                <a:lnTo>
                  <a:pt x="108" y="72"/>
                </a:lnTo>
                <a:lnTo>
                  <a:pt x="198" y="71"/>
                </a:lnTo>
                <a:lnTo>
                  <a:pt x="265" y="55"/>
                </a:lnTo>
                <a:lnTo>
                  <a:pt x="285" y="36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0" name="Line 27"/>
          <p:cNvSpPr>
            <a:spLocks noChangeShapeType="1"/>
          </p:cNvSpPr>
          <p:nvPr/>
        </p:nvSpPr>
        <p:spPr bwMode="auto">
          <a:xfrm flipV="1">
            <a:off x="2735263" y="4381500"/>
            <a:ext cx="7937" cy="917575"/>
          </a:xfrm>
          <a:prstGeom prst="line">
            <a:avLst/>
          </a:prstGeom>
          <a:noFill/>
          <a:ln w="25400">
            <a:solidFill>
              <a:schemeClr val="accent1">
                <a:lumMod val="7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1" name="Line 31"/>
          <p:cNvSpPr>
            <a:spLocks noChangeShapeType="1"/>
          </p:cNvSpPr>
          <p:nvPr/>
        </p:nvSpPr>
        <p:spPr bwMode="auto">
          <a:xfrm>
            <a:off x="847725" y="5013325"/>
            <a:ext cx="966788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2" name="Freeform 32" descr="Stationery"/>
          <p:cNvSpPr>
            <a:spLocks/>
          </p:cNvSpPr>
          <p:nvPr/>
        </p:nvSpPr>
        <p:spPr bwMode="auto">
          <a:xfrm>
            <a:off x="1187450" y="4694238"/>
            <a:ext cx="287338" cy="180975"/>
          </a:xfrm>
          <a:custGeom>
            <a:avLst/>
            <a:gdLst>
              <a:gd name="T0" fmla="*/ 2147483647 w 1551"/>
              <a:gd name="T1" fmla="*/ 0 h 658"/>
              <a:gd name="T2" fmla="*/ 2147483647 w 1551"/>
              <a:gd name="T3" fmla="*/ 2147483647 h 658"/>
              <a:gd name="T4" fmla="*/ 2147483647 w 1551"/>
              <a:gd name="T5" fmla="*/ 2147483647 h 658"/>
              <a:gd name="T6" fmla="*/ 2147483647 w 1551"/>
              <a:gd name="T7" fmla="*/ 2147483647 h 658"/>
              <a:gd name="T8" fmla="*/ 2147483647 w 1551"/>
              <a:gd name="T9" fmla="*/ 2147483647 h 658"/>
              <a:gd name="T10" fmla="*/ 2147483647 w 1551"/>
              <a:gd name="T11" fmla="*/ 2147483647 h 658"/>
              <a:gd name="T12" fmla="*/ 2147483647 w 1551"/>
              <a:gd name="T13" fmla="*/ 2147483647 h 658"/>
              <a:gd name="T14" fmla="*/ 2147483647 w 1551"/>
              <a:gd name="T15" fmla="*/ 2147483647 h 658"/>
              <a:gd name="T16" fmla="*/ 2147483647 w 1551"/>
              <a:gd name="T17" fmla="*/ 2147483647 h 658"/>
              <a:gd name="T18" fmla="*/ 2147483647 w 1551"/>
              <a:gd name="T19" fmla="*/ 2147483647 h 658"/>
              <a:gd name="T20" fmla="*/ 2147483647 w 1551"/>
              <a:gd name="T21" fmla="*/ 2147483647 h 658"/>
              <a:gd name="T22" fmla="*/ 2147483647 w 1551"/>
              <a:gd name="T23" fmla="*/ 2147483647 h 658"/>
              <a:gd name="T24" fmla="*/ 0 w 1551"/>
              <a:gd name="T25" fmla="*/ 2147483647 h 658"/>
              <a:gd name="T26" fmla="*/ 2147483647 w 1551"/>
              <a:gd name="T27" fmla="*/ 2147483647 h 658"/>
              <a:gd name="T28" fmla="*/ 2147483647 w 1551"/>
              <a:gd name="T29" fmla="*/ 2147483647 h 658"/>
              <a:gd name="T30" fmla="*/ 2147483647 w 1551"/>
              <a:gd name="T31" fmla="*/ 2147483647 h 658"/>
              <a:gd name="T32" fmla="*/ 2147483647 w 1551"/>
              <a:gd name="T33" fmla="*/ 2147483647 h 658"/>
              <a:gd name="T34" fmla="*/ 2147483647 w 1551"/>
              <a:gd name="T35" fmla="*/ 2147483647 h 658"/>
              <a:gd name="T36" fmla="*/ 2147483647 w 1551"/>
              <a:gd name="T37" fmla="*/ 2147483647 h 658"/>
              <a:gd name="T38" fmla="*/ 2147483647 w 1551"/>
              <a:gd name="T39" fmla="*/ 2147483647 h 658"/>
              <a:gd name="T40" fmla="*/ 2147483647 w 1551"/>
              <a:gd name="T41" fmla="*/ 2147483647 h 658"/>
              <a:gd name="T42" fmla="*/ 2147483647 w 1551"/>
              <a:gd name="T43" fmla="*/ 2147483647 h 658"/>
              <a:gd name="T44" fmla="*/ 2147483647 w 1551"/>
              <a:gd name="T45" fmla="*/ 2147483647 h 658"/>
              <a:gd name="T46" fmla="*/ 2147483647 w 1551"/>
              <a:gd name="T47" fmla="*/ 2147483647 h 658"/>
              <a:gd name="T48" fmla="*/ 2147483647 w 1551"/>
              <a:gd name="T49" fmla="*/ 2147483647 h 658"/>
              <a:gd name="T50" fmla="*/ 2147483647 w 1551"/>
              <a:gd name="T51" fmla="*/ 2147483647 h 658"/>
              <a:gd name="T52" fmla="*/ 2147483647 w 1551"/>
              <a:gd name="T53" fmla="*/ 2147483647 h 658"/>
              <a:gd name="T54" fmla="*/ 2147483647 w 1551"/>
              <a:gd name="T55" fmla="*/ 2147483647 h 658"/>
              <a:gd name="T56" fmla="*/ 2147483647 w 1551"/>
              <a:gd name="T57" fmla="*/ 2147483647 h 658"/>
              <a:gd name="T58" fmla="*/ 2147483647 w 1551"/>
              <a:gd name="T59" fmla="*/ 2147483647 h 658"/>
              <a:gd name="T60" fmla="*/ 2147483647 w 1551"/>
              <a:gd name="T61" fmla="*/ 2147483647 h 658"/>
              <a:gd name="T62" fmla="*/ 2147483647 w 1551"/>
              <a:gd name="T63" fmla="*/ 2147483647 h 658"/>
              <a:gd name="T64" fmla="*/ 2147483647 w 1551"/>
              <a:gd name="T65" fmla="*/ 2147483647 h 658"/>
              <a:gd name="T66" fmla="*/ 2147483647 w 1551"/>
              <a:gd name="T67" fmla="*/ 2147483647 h 658"/>
              <a:gd name="T68" fmla="*/ 2147483647 w 1551"/>
              <a:gd name="T69" fmla="*/ 2147483647 h 658"/>
              <a:gd name="T70" fmla="*/ 2147483647 w 1551"/>
              <a:gd name="T71" fmla="*/ 2147483647 h 658"/>
              <a:gd name="T72" fmla="*/ 2147483647 w 1551"/>
              <a:gd name="T73" fmla="*/ 2147483647 h 658"/>
              <a:gd name="T74" fmla="*/ 2147483647 w 1551"/>
              <a:gd name="T75" fmla="*/ 2147483647 h 658"/>
              <a:gd name="T76" fmla="*/ 2147483647 w 1551"/>
              <a:gd name="T77" fmla="*/ 2147483647 h 658"/>
              <a:gd name="T78" fmla="*/ 2147483647 w 1551"/>
              <a:gd name="T79" fmla="*/ 2147483647 h 658"/>
              <a:gd name="T80" fmla="*/ 2147483647 w 1551"/>
              <a:gd name="T81" fmla="*/ 2147483647 h 658"/>
              <a:gd name="T82" fmla="*/ 2147483647 w 1551"/>
              <a:gd name="T83" fmla="*/ 2147483647 h 658"/>
              <a:gd name="T84" fmla="*/ 2147483647 w 1551"/>
              <a:gd name="T85" fmla="*/ 2147483647 h 658"/>
              <a:gd name="T86" fmla="*/ 2147483647 w 1551"/>
              <a:gd name="T87" fmla="*/ 2147483647 h 658"/>
              <a:gd name="T88" fmla="*/ 2147483647 w 1551"/>
              <a:gd name="T89" fmla="*/ 2147483647 h 658"/>
              <a:gd name="T90" fmla="*/ 2147483647 w 1551"/>
              <a:gd name="T91" fmla="*/ 2147483647 h 658"/>
              <a:gd name="T92" fmla="*/ 2147483647 w 1551"/>
              <a:gd name="T93" fmla="*/ 0 h 658"/>
              <a:gd name="T94" fmla="*/ 2147483647 w 1551"/>
              <a:gd name="T95" fmla="*/ 0 h 658"/>
              <a:gd name="T96" fmla="*/ 2147483647 w 1551"/>
              <a:gd name="T97" fmla="*/ 0 h 65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551"/>
              <a:gd name="T148" fmla="*/ 0 h 658"/>
              <a:gd name="T149" fmla="*/ 1551 w 1551"/>
              <a:gd name="T150" fmla="*/ 658 h 65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551" h="658">
                <a:moveTo>
                  <a:pt x="775" y="0"/>
                </a:moveTo>
                <a:lnTo>
                  <a:pt x="669" y="2"/>
                </a:lnTo>
                <a:lnTo>
                  <a:pt x="567" y="11"/>
                </a:lnTo>
                <a:lnTo>
                  <a:pt x="467" y="26"/>
                </a:lnTo>
                <a:lnTo>
                  <a:pt x="374" y="47"/>
                </a:lnTo>
                <a:lnTo>
                  <a:pt x="288" y="72"/>
                </a:lnTo>
                <a:lnTo>
                  <a:pt x="209" y="102"/>
                </a:lnTo>
                <a:lnTo>
                  <a:pt x="142" y="138"/>
                </a:lnTo>
                <a:lnTo>
                  <a:pt x="88" y="176"/>
                </a:lnTo>
                <a:lnTo>
                  <a:pt x="45" y="216"/>
                </a:lnTo>
                <a:lnTo>
                  <a:pt x="16" y="259"/>
                </a:lnTo>
                <a:lnTo>
                  <a:pt x="1" y="303"/>
                </a:lnTo>
                <a:lnTo>
                  <a:pt x="0" y="349"/>
                </a:lnTo>
                <a:lnTo>
                  <a:pt x="12" y="393"/>
                </a:lnTo>
                <a:lnTo>
                  <a:pt x="40" y="436"/>
                </a:lnTo>
                <a:lnTo>
                  <a:pt x="81" y="478"/>
                </a:lnTo>
                <a:lnTo>
                  <a:pt x="135" y="516"/>
                </a:lnTo>
                <a:lnTo>
                  <a:pt x="199" y="551"/>
                </a:lnTo>
                <a:lnTo>
                  <a:pt x="276" y="582"/>
                </a:lnTo>
                <a:lnTo>
                  <a:pt x="361" y="608"/>
                </a:lnTo>
                <a:lnTo>
                  <a:pt x="453" y="629"/>
                </a:lnTo>
                <a:lnTo>
                  <a:pt x="553" y="646"/>
                </a:lnTo>
                <a:lnTo>
                  <a:pt x="655" y="655"/>
                </a:lnTo>
                <a:lnTo>
                  <a:pt x="760" y="658"/>
                </a:lnTo>
                <a:lnTo>
                  <a:pt x="865" y="657"/>
                </a:lnTo>
                <a:lnTo>
                  <a:pt x="969" y="648"/>
                </a:lnTo>
                <a:lnTo>
                  <a:pt x="1070" y="634"/>
                </a:lnTo>
                <a:lnTo>
                  <a:pt x="1163" y="614"/>
                </a:lnTo>
                <a:lnTo>
                  <a:pt x="1252" y="590"/>
                </a:lnTo>
                <a:lnTo>
                  <a:pt x="1330" y="560"/>
                </a:lnTo>
                <a:lnTo>
                  <a:pt x="1398" y="526"/>
                </a:lnTo>
                <a:lnTo>
                  <a:pt x="1455" y="488"/>
                </a:lnTo>
                <a:lnTo>
                  <a:pt x="1499" y="447"/>
                </a:lnTo>
                <a:lnTo>
                  <a:pt x="1531" y="404"/>
                </a:lnTo>
                <a:lnTo>
                  <a:pt x="1549" y="361"/>
                </a:lnTo>
                <a:lnTo>
                  <a:pt x="1551" y="316"/>
                </a:lnTo>
                <a:lnTo>
                  <a:pt x="1540" y="272"/>
                </a:lnTo>
                <a:lnTo>
                  <a:pt x="1515" y="229"/>
                </a:lnTo>
                <a:lnTo>
                  <a:pt x="1475" y="187"/>
                </a:lnTo>
                <a:lnTo>
                  <a:pt x="1424" y="148"/>
                </a:lnTo>
                <a:lnTo>
                  <a:pt x="1359" y="112"/>
                </a:lnTo>
                <a:lnTo>
                  <a:pt x="1285" y="81"/>
                </a:lnTo>
                <a:lnTo>
                  <a:pt x="1201" y="53"/>
                </a:lnTo>
                <a:lnTo>
                  <a:pt x="1109" y="32"/>
                </a:lnTo>
                <a:lnTo>
                  <a:pt x="1012" y="15"/>
                </a:lnTo>
                <a:lnTo>
                  <a:pt x="909" y="4"/>
                </a:lnTo>
                <a:lnTo>
                  <a:pt x="805" y="0"/>
                </a:lnTo>
                <a:lnTo>
                  <a:pt x="775" y="0"/>
                </a:lnTo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3" name="Line 33"/>
          <p:cNvSpPr>
            <a:spLocks noChangeShapeType="1"/>
          </p:cNvSpPr>
          <p:nvPr/>
        </p:nvSpPr>
        <p:spPr bwMode="auto">
          <a:xfrm flipH="1">
            <a:off x="1681163" y="4918075"/>
            <a:ext cx="13335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4" name="Line 34"/>
          <p:cNvSpPr>
            <a:spLocks noChangeShapeType="1"/>
          </p:cNvSpPr>
          <p:nvPr/>
        </p:nvSpPr>
        <p:spPr bwMode="auto">
          <a:xfrm>
            <a:off x="847725" y="4918075"/>
            <a:ext cx="13335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5" name="Freeform 35"/>
          <p:cNvSpPr>
            <a:spLocks/>
          </p:cNvSpPr>
          <p:nvPr/>
        </p:nvSpPr>
        <p:spPr bwMode="auto">
          <a:xfrm>
            <a:off x="1262063" y="4632325"/>
            <a:ext cx="22225" cy="3175"/>
          </a:xfrm>
          <a:custGeom>
            <a:avLst/>
            <a:gdLst>
              <a:gd name="T0" fmla="*/ 2147483647 w 124"/>
              <a:gd name="T1" fmla="*/ 0 h 9"/>
              <a:gd name="T2" fmla="*/ 2147483647 w 124"/>
              <a:gd name="T3" fmla="*/ 0 h 9"/>
              <a:gd name="T4" fmla="*/ 2147483647 w 124"/>
              <a:gd name="T5" fmla="*/ 2147483647 h 9"/>
              <a:gd name="T6" fmla="*/ 2147483647 w 124"/>
              <a:gd name="T7" fmla="*/ 2147483647 h 9"/>
              <a:gd name="T8" fmla="*/ 0 w 124"/>
              <a:gd name="T9" fmla="*/ 2147483647 h 9"/>
              <a:gd name="T10" fmla="*/ 0 w 124"/>
              <a:gd name="T11" fmla="*/ 2147483647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4"/>
              <a:gd name="T19" fmla="*/ 0 h 9"/>
              <a:gd name="T20" fmla="*/ 124 w 12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4" h="9">
                <a:moveTo>
                  <a:pt x="124" y="0"/>
                </a:moveTo>
                <a:lnTo>
                  <a:pt x="93" y="0"/>
                </a:lnTo>
                <a:lnTo>
                  <a:pt x="62" y="1"/>
                </a:lnTo>
                <a:lnTo>
                  <a:pt x="31" y="4"/>
                </a:lnTo>
                <a:lnTo>
                  <a:pt x="0" y="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6" name="Freeform 36"/>
          <p:cNvSpPr>
            <a:spLocks/>
          </p:cNvSpPr>
          <p:nvPr/>
        </p:nvSpPr>
        <p:spPr bwMode="auto">
          <a:xfrm>
            <a:off x="1163638" y="4635500"/>
            <a:ext cx="98425" cy="41275"/>
          </a:xfrm>
          <a:custGeom>
            <a:avLst/>
            <a:gdLst>
              <a:gd name="T0" fmla="*/ 2147483647 w 527"/>
              <a:gd name="T1" fmla="*/ 0 h 153"/>
              <a:gd name="T2" fmla="*/ 2147483647 w 527"/>
              <a:gd name="T3" fmla="*/ 2147483647 h 153"/>
              <a:gd name="T4" fmla="*/ 2147483647 w 527"/>
              <a:gd name="T5" fmla="*/ 2147483647 h 153"/>
              <a:gd name="T6" fmla="*/ 2147483647 w 527"/>
              <a:gd name="T7" fmla="*/ 2147483647 h 153"/>
              <a:gd name="T8" fmla="*/ 2147483647 w 527"/>
              <a:gd name="T9" fmla="*/ 2147483647 h 153"/>
              <a:gd name="T10" fmla="*/ 2147483647 w 527"/>
              <a:gd name="T11" fmla="*/ 2147483647 h 153"/>
              <a:gd name="T12" fmla="*/ 2147483647 w 527"/>
              <a:gd name="T13" fmla="*/ 2147483647 h 153"/>
              <a:gd name="T14" fmla="*/ 2147483647 w 527"/>
              <a:gd name="T15" fmla="*/ 2147483647 h 153"/>
              <a:gd name="T16" fmla="*/ 0 w 527"/>
              <a:gd name="T17" fmla="*/ 2147483647 h 1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7"/>
              <a:gd name="T28" fmla="*/ 0 h 153"/>
              <a:gd name="T29" fmla="*/ 527 w 527"/>
              <a:gd name="T30" fmla="*/ 153 h 1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7" h="153">
                <a:moveTo>
                  <a:pt x="527" y="0"/>
                </a:moveTo>
                <a:lnTo>
                  <a:pt x="457" y="12"/>
                </a:lnTo>
                <a:lnTo>
                  <a:pt x="387" y="25"/>
                </a:lnTo>
                <a:lnTo>
                  <a:pt x="317" y="40"/>
                </a:lnTo>
                <a:lnTo>
                  <a:pt x="248" y="58"/>
                </a:lnTo>
                <a:lnTo>
                  <a:pt x="179" y="78"/>
                </a:lnTo>
                <a:lnTo>
                  <a:pt x="112" y="102"/>
                </a:lnTo>
                <a:lnTo>
                  <a:pt x="47" y="130"/>
                </a:lnTo>
                <a:lnTo>
                  <a:pt x="0" y="153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7" name="Freeform 37"/>
          <p:cNvSpPr>
            <a:spLocks/>
          </p:cNvSpPr>
          <p:nvPr/>
        </p:nvSpPr>
        <p:spPr bwMode="auto">
          <a:xfrm>
            <a:off x="1108075" y="4676775"/>
            <a:ext cx="55563" cy="77788"/>
          </a:xfrm>
          <a:custGeom>
            <a:avLst/>
            <a:gdLst>
              <a:gd name="T0" fmla="*/ 2147483647 w 297"/>
              <a:gd name="T1" fmla="*/ 0 h 278"/>
              <a:gd name="T2" fmla="*/ 2147483647 w 297"/>
              <a:gd name="T3" fmla="*/ 2147483647 h 278"/>
              <a:gd name="T4" fmla="*/ 2147483647 w 297"/>
              <a:gd name="T5" fmla="*/ 2147483647 h 278"/>
              <a:gd name="T6" fmla="*/ 2147483647 w 297"/>
              <a:gd name="T7" fmla="*/ 2147483647 h 278"/>
              <a:gd name="T8" fmla="*/ 2147483647 w 297"/>
              <a:gd name="T9" fmla="*/ 2147483647 h 278"/>
              <a:gd name="T10" fmla="*/ 2147483647 w 297"/>
              <a:gd name="T11" fmla="*/ 2147483647 h 278"/>
              <a:gd name="T12" fmla="*/ 0 w 297"/>
              <a:gd name="T13" fmla="*/ 2147483647 h 2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7"/>
              <a:gd name="T22" fmla="*/ 0 h 278"/>
              <a:gd name="T23" fmla="*/ 297 w 297"/>
              <a:gd name="T24" fmla="*/ 278 h 2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7" h="278">
                <a:moveTo>
                  <a:pt x="297" y="0"/>
                </a:moveTo>
                <a:lnTo>
                  <a:pt x="236" y="36"/>
                </a:lnTo>
                <a:lnTo>
                  <a:pt x="182" y="81"/>
                </a:lnTo>
                <a:lnTo>
                  <a:pt x="130" y="131"/>
                </a:lnTo>
                <a:lnTo>
                  <a:pt x="82" y="184"/>
                </a:lnTo>
                <a:lnTo>
                  <a:pt x="34" y="239"/>
                </a:lnTo>
                <a:lnTo>
                  <a:pt x="0" y="278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8" name="Freeform 38"/>
          <p:cNvSpPr>
            <a:spLocks/>
          </p:cNvSpPr>
          <p:nvPr/>
        </p:nvSpPr>
        <p:spPr bwMode="auto">
          <a:xfrm>
            <a:off x="1071563" y="4754563"/>
            <a:ext cx="36512" cy="79375"/>
          </a:xfrm>
          <a:custGeom>
            <a:avLst/>
            <a:gdLst>
              <a:gd name="T0" fmla="*/ 2147483647 w 203"/>
              <a:gd name="T1" fmla="*/ 0 h 292"/>
              <a:gd name="T2" fmla="*/ 2147483647 w 203"/>
              <a:gd name="T3" fmla="*/ 2147483647 h 292"/>
              <a:gd name="T4" fmla="*/ 2147483647 w 203"/>
              <a:gd name="T5" fmla="*/ 2147483647 h 292"/>
              <a:gd name="T6" fmla="*/ 2147483647 w 203"/>
              <a:gd name="T7" fmla="*/ 2147483647 h 292"/>
              <a:gd name="T8" fmla="*/ 2147483647 w 203"/>
              <a:gd name="T9" fmla="*/ 2147483647 h 292"/>
              <a:gd name="T10" fmla="*/ 0 w 203"/>
              <a:gd name="T11" fmla="*/ 2147483647 h 2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3"/>
              <a:gd name="T19" fmla="*/ 0 h 292"/>
              <a:gd name="T20" fmla="*/ 203 w 203"/>
              <a:gd name="T21" fmla="*/ 292 h 2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3" h="292">
                <a:moveTo>
                  <a:pt x="203" y="0"/>
                </a:moveTo>
                <a:lnTo>
                  <a:pt x="159" y="55"/>
                </a:lnTo>
                <a:lnTo>
                  <a:pt x="117" y="113"/>
                </a:lnTo>
                <a:lnTo>
                  <a:pt x="77" y="173"/>
                </a:lnTo>
                <a:lnTo>
                  <a:pt x="39" y="232"/>
                </a:lnTo>
                <a:lnTo>
                  <a:pt x="0" y="292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9" name="Freeform 39"/>
          <p:cNvSpPr>
            <a:spLocks/>
          </p:cNvSpPr>
          <p:nvPr/>
        </p:nvSpPr>
        <p:spPr bwMode="auto">
          <a:xfrm>
            <a:off x="1049338" y="4837113"/>
            <a:ext cx="20637" cy="49212"/>
          </a:xfrm>
          <a:custGeom>
            <a:avLst/>
            <a:gdLst>
              <a:gd name="T0" fmla="*/ 2147483647 w 109"/>
              <a:gd name="T1" fmla="*/ 0 h 177"/>
              <a:gd name="T2" fmla="*/ 2147483647 w 109"/>
              <a:gd name="T3" fmla="*/ 2147483647 h 177"/>
              <a:gd name="T4" fmla="*/ 2147483647 w 109"/>
              <a:gd name="T5" fmla="*/ 2147483647 h 177"/>
              <a:gd name="T6" fmla="*/ 2147483647 w 109"/>
              <a:gd name="T7" fmla="*/ 2147483647 h 177"/>
              <a:gd name="T8" fmla="*/ 0 w 109"/>
              <a:gd name="T9" fmla="*/ 2147483647 h 177"/>
              <a:gd name="T10" fmla="*/ 0 w 109"/>
              <a:gd name="T11" fmla="*/ 2147483647 h 1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"/>
              <a:gd name="T19" fmla="*/ 0 h 177"/>
              <a:gd name="T20" fmla="*/ 109 w 109"/>
              <a:gd name="T21" fmla="*/ 177 h 1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" h="177">
                <a:moveTo>
                  <a:pt x="109" y="0"/>
                </a:moveTo>
                <a:lnTo>
                  <a:pt x="83" y="45"/>
                </a:lnTo>
                <a:lnTo>
                  <a:pt x="61" y="93"/>
                </a:lnTo>
                <a:lnTo>
                  <a:pt x="34" y="139"/>
                </a:lnTo>
                <a:lnTo>
                  <a:pt x="0" y="177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0" name="Freeform 40"/>
          <p:cNvSpPr>
            <a:spLocks/>
          </p:cNvSpPr>
          <p:nvPr/>
        </p:nvSpPr>
        <p:spPr bwMode="auto">
          <a:xfrm>
            <a:off x="1012825" y="4883150"/>
            <a:ext cx="38100" cy="22225"/>
          </a:xfrm>
          <a:custGeom>
            <a:avLst/>
            <a:gdLst>
              <a:gd name="T0" fmla="*/ 2147483647 w 202"/>
              <a:gd name="T1" fmla="*/ 0 h 77"/>
              <a:gd name="T2" fmla="*/ 2147483647 w 202"/>
              <a:gd name="T3" fmla="*/ 2147483647 h 77"/>
              <a:gd name="T4" fmla="*/ 2147483647 w 202"/>
              <a:gd name="T5" fmla="*/ 2147483647 h 77"/>
              <a:gd name="T6" fmla="*/ 2147483647 w 202"/>
              <a:gd name="T7" fmla="*/ 2147483647 h 77"/>
              <a:gd name="T8" fmla="*/ 0 w 202"/>
              <a:gd name="T9" fmla="*/ 2147483647 h 77"/>
              <a:gd name="T10" fmla="*/ 0 w 202"/>
              <a:gd name="T11" fmla="*/ 2147483647 h 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2"/>
              <a:gd name="T19" fmla="*/ 0 h 77"/>
              <a:gd name="T20" fmla="*/ 202 w 202"/>
              <a:gd name="T21" fmla="*/ 77 h 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2" h="77">
                <a:moveTo>
                  <a:pt x="202" y="0"/>
                </a:moveTo>
                <a:lnTo>
                  <a:pt x="156" y="27"/>
                </a:lnTo>
                <a:lnTo>
                  <a:pt x="106" y="46"/>
                </a:lnTo>
                <a:lnTo>
                  <a:pt x="53" y="61"/>
                </a:lnTo>
                <a:lnTo>
                  <a:pt x="0" y="77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1" name="Freeform 41"/>
          <p:cNvSpPr>
            <a:spLocks/>
          </p:cNvSpPr>
          <p:nvPr/>
        </p:nvSpPr>
        <p:spPr bwMode="auto">
          <a:xfrm>
            <a:off x="981075" y="4905375"/>
            <a:ext cx="31750" cy="12700"/>
          </a:xfrm>
          <a:custGeom>
            <a:avLst/>
            <a:gdLst>
              <a:gd name="T0" fmla="*/ 2147483647 w 176"/>
              <a:gd name="T1" fmla="*/ 0 h 50"/>
              <a:gd name="T2" fmla="*/ 2147483647 w 176"/>
              <a:gd name="T3" fmla="*/ 2147483647 h 50"/>
              <a:gd name="T4" fmla="*/ 2147483647 w 176"/>
              <a:gd name="T5" fmla="*/ 2147483647 h 50"/>
              <a:gd name="T6" fmla="*/ 2147483647 w 176"/>
              <a:gd name="T7" fmla="*/ 2147483647 h 50"/>
              <a:gd name="T8" fmla="*/ 0 w 176"/>
              <a:gd name="T9" fmla="*/ 2147483647 h 50"/>
              <a:gd name="T10" fmla="*/ 0 w 176"/>
              <a:gd name="T11" fmla="*/ 2147483647 h 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6"/>
              <a:gd name="T19" fmla="*/ 0 h 50"/>
              <a:gd name="T20" fmla="*/ 176 w 176"/>
              <a:gd name="T21" fmla="*/ 50 h 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6" h="50">
                <a:moveTo>
                  <a:pt x="176" y="0"/>
                </a:moveTo>
                <a:lnTo>
                  <a:pt x="133" y="14"/>
                </a:lnTo>
                <a:lnTo>
                  <a:pt x="89" y="26"/>
                </a:lnTo>
                <a:lnTo>
                  <a:pt x="44" y="38"/>
                </a:lnTo>
                <a:lnTo>
                  <a:pt x="0" y="50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2" name="Freeform 42"/>
          <p:cNvSpPr>
            <a:spLocks/>
          </p:cNvSpPr>
          <p:nvPr/>
        </p:nvSpPr>
        <p:spPr bwMode="auto">
          <a:xfrm>
            <a:off x="1374775" y="4632325"/>
            <a:ext cx="25400" cy="3175"/>
          </a:xfrm>
          <a:custGeom>
            <a:avLst/>
            <a:gdLst>
              <a:gd name="T0" fmla="*/ 0 w 135"/>
              <a:gd name="T1" fmla="*/ 0 h 9"/>
              <a:gd name="T2" fmla="*/ 2147483647 w 135"/>
              <a:gd name="T3" fmla="*/ 0 h 9"/>
              <a:gd name="T4" fmla="*/ 2147483647 w 135"/>
              <a:gd name="T5" fmla="*/ 2147483647 h 9"/>
              <a:gd name="T6" fmla="*/ 2147483647 w 135"/>
              <a:gd name="T7" fmla="*/ 2147483647 h 9"/>
              <a:gd name="T8" fmla="*/ 2147483647 w 135"/>
              <a:gd name="T9" fmla="*/ 2147483647 h 9"/>
              <a:gd name="T10" fmla="*/ 2147483647 w 135"/>
              <a:gd name="T11" fmla="*/ 2147483647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5"/>
              <a:gd name="T19" fmla="*/ 0 h 9"/>
              <a:gd name="T20" fmla="*/ 135 w 135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5" h="9">
                <a:moveTo>
                  <a:pt x="0" y="0"/>
                </a:moveTo>
                <a:lnTo>
                  <a:pt x="34" y="0"/>
                </a:lnTo>
                <a:lnTo>
                  <a:pt x="68" y="1"/>
                </a:lnTo>
                <a:lnTo>
                  <a:pt x="101" y="4"/>
                </a:lnTo>
                <a:lnTo>
                  <a:pt x="135" y="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3" name="Freeform 43"/>
          <p:cNvSpPr>
            <a:spLocks/>
          </p:cNvSpPr>
          <p:nvPr/>
        </p:nvSpPr>
        <p:spPr bwMode="auto">
          <a:xfrm>
            <a:off x="1400175" y="4635500"/>
            <a:ext cx="98425" cy="41275"/>
          </a:xfrm>
          <a:custGeom>
            <a:avLst/>
            <a:gdLst>
              <a:gd name="T0" fmla="*/ 0 w 527"/>
              <a:gd name="T1" fmla="*/ 0 h 153"/>
              <a:gd name="T2" fmla="*/ 2147483647 w 527"/>
              <a:gd name="T3" fmla="*/ 2147483647 h 153"/>
              <a:gd name="T4" fmla="*/ 2147483647 w 527"/>
              <a:gd name="T5" fmla="*/ 2147483647 h 153"/>
              <a:gd name="T6" fmla="*/ 2147483647 w 527"/>
              <a:gd name="T7" fmla="*/ 2147483647 h 153"/>
              <a:gd name="T8" fmla="*/ 2147483647 w 527"/>
              <a:gd name="T9" fmla="*/ 2147483647 h 153"/>
              <a:gd name="T10" fmla="*/ 2147483647 w 527"/>
              <a:gd name="T11" fmla="*/ 2147483647 h 153"/>
              <a:gd name="T12" fmla="*/ 2147483647 w 527"/>
              <a:gd name="T13" fmla="*/ 2147483647 h 153"/>
              <a:gd name="T14" fmla="*/ 2147483647 w 527"/>
              <a:gd name="T15" fmla="*/ 2147483647 h 153"/>
              <a:gd name="T16" fmla="*/ 2147483647 w 527"/>
              <a:gd name="T17" fmla="*/ 2147483647 h 1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7"/>
              <a:gd name="T28" fmla="*/ 0 h 153"/>
              <a:gd name="T29" fmla="*/ 527 w 527"/>
              <a:gd name="T30" fmla="*/ 153 h 1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7" h="153">
                <a:moveTo>
                  <a:pt x="0" y="0"/>
                </a:moveTo>
                <a:lnTo>
                  <a:pt x="69" y="12"/>
                </a:lnTo>
                <a:lnTo>
                  <a:pt x="140" y="25"/>
                </a:lnTo>
                <a:lnTo>
                  <a:pt x="210" y="40"/>
                </a:lnTo>
                <a:lnTo>
                  <a:pt x="279" y="58"/>
                </a:lnTo>
                <a:lnTo>
                  <a:pt x="347" y="78"/>
                </a:lnTo>
                <a:lnTo>
                  <a:pt x="416" y="102"/>
                </a:lnTo>
                <a:lnTo>
                  <a:pt x="480" y="130"/>
                </a:lnTo>
                <a:lnTo>
                  <a:pt x="527" y="153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4" name="Freeform 44"/>
          <p:cNvSpPr>
            <a:spLocks/>
          </p:cNvSpPr>
          <p:nvPr/>
        </p:nvSpPr>
        <p:spPr bwMode="auto">
          <a:xfrm>
            <a:off x="1498600" y="4676775"/>
            <a:ext cx="55563" cy="77788"/>
          </a:xfrm>
          <a:custGeom>
            <a:avLst/>
            <a:gdLst>
              <a:gd name="T0" fmla="*/ 0 w 297"/>
              <a:gd name="T1" fmla="*/ 0 h 278"/>
              <a:gd name="T2" fmla="*/ 2147483647 w 297"/>
              <a:gd name="T3" fmla="*/ 2147483647 h 278"/>
              <a:gd name="T4" fmla="*/ 2147483647 w 297"/>
              <a:gd name="T5" fmla="*/ 2147483647 h 278"/>
              <a:gd name="T6" fmla="*/ 2147483647 w 297"/>
              <a:gd name="T7" fmla="*/ 2147483647 h 278"/>
              <a:gd name="T8" fmla="*/ 2147483647 w 297"/>
              <a:gd name="T9" fmla="*/ 2147483647 h 278"/>
              <a:gd name="T10" fmla="*/ 2147483647 w 297"/>
              <a:gd name="T11" fmla="*/ 2147483647 h 278"/>
              <a:gd name="T12" fmla="*/ 2147483647 w 297"/>
              <a:gd name="T13" fmla="*/ 2147483647 h 2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7"/>
              <a:gd name="T22" fmla="*/ 0 h 278"/>
              <a:gd name="T23" fmla="*/ 297 w 297"/>
              <a:gd name="T24" fmla="*/ 278 h 2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7" h="278">
                <a:moveTo>
                  <a:pt x="0" y="0"/>
                </a:moveTo>
                <a:lnTo>
                  <a:pt x="60" y="36"/>
                </a:lnTo>
                <a:lnTo>
                  <a:pt x="115" y="81"/>
                </a:lnTo>
                <a:lnTo>
                  <a:pt x="167" y="131"/>
                </a:lnTo>
                <a:lnTo>
                  <a:pt x="215" y="184"/>
                </a:lnTo>
                <a:lnTo>
                  <a:pt x="263" y="239"/>
                </a:lnTo>
                <a:lnTo>
                  <a:pt x="297" y="278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5" name="Freeform 45"/>
          <p:cNvSpPr>
            <a:spLocks/>
          </p:cNvSpPr>
          <p:nvPr/>
        </p:nvSpPr>
        <p:spPr bwMode="auto">
          <a:xfrm>
            <a:off x="1554163" y="4754563"/>
            <a:ext cx="36512" cy="79375"/>
          </a:xfrm>
          <a:custGeom>
            <a:avLst/>
            <a:gdLst>
              <a:gd name="T0" fmla="*/ 0 w 203"/>
              <a:gd name="T1" fmla="*/ 0 h 292"/>
              <a:gd name="T2" fmla="*/ 2147483647 w 203"/>
              <a:gd name="T3" fmla="*/ 2147483647 h 292"/>
              <a:gd name="T4" fmla="*/ 2147483647 w 203"/>
              <a:gd name="T5" fmla="*/ 2147483647 h 292"/>
              <a:gd name="T6" fmla="*/ 2147483647 w 203"/>
              <a:gd name="T7" fmla="*/ 2147483647 h 292"/>
              <a:gd name="T8" fmla="*/ 2147483647 w 203"/>
              <a:gd name="T9" fmla="*/ 2147483647 h 292"/>
              <a:gd name="T10" fmla="*/ 2147483647 w 203"/>
              <a:gd name="T11" fmla="*/ 2147483647 h 2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3"/>
              <a:gd name="T19" fmla="*/ 0 h 292"/>
              <a:gd name="T20" fmla="*/ 203 w 203"/>
              <a:gd name="T21" fmla="*/ 292 h 2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3" h="292">
                <a:moveTo>
                  <a:pt x="0" y="0"/>
                </a:moveTo>
                <a:lnTo>
                  <a:pt x="45" y="55"/>
                </a:lnTo>
                <a:lnTo>
                  <a:pt x="87" y="113"/>
                </a:lnTo>
                <a:lnTo>
                  <a:pt x="126" y="173"/>
                </a:lnTo>
                <a:lnTo>
                  <a:pt x="165" y="232"/>
                </a:lnTo>
                <a:lnTo>
                  <a:pt x="203" y="292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6" name="Freeform 46"/>
          <p:cNvSpPr>
            <a:spLocks/>
          </p:cNvSpPr>
          <p:nvPr/>
        </p:nvSpPr>
        <p:spPr bwMode="auto">
          <a:xfrm>
            <a:off x="1590675" y="4833938"/>
            <a:ext cx="20638" cy="49212"/>
          </a:xfrm>
          <a:custGeom>
            <a:avLst/>
            <a:gdLst>
              <a:gd name="T0" fmla="*/ 0 w 109"/>
              <a:gd name="T1" fmla="*/ 0 h 177"/>
              <a:gd name="T2" fmla="*/ 2147483647 w 109"/>
              <a:gd name="T3" fmla="*/ 2147483647 h 177"/>
              <a:gd name="T4" fmla="*/ 2147483647 w 109"/>
              <a:gd name="T5" fmla="*/ 2147483647 h 177"/>
              <a:gd name="T6" fmla="*/ 2147483647 w 109"/>
              <a:gd name="T7" fmla="*/ 2147483647 h 177"/>
              <a:gd name="T8" fmla="*/ 2147483647 w 109"/>
              <a:gd name="T9" fmla="*/ 2147483647 h 177"/>
              <a:gd name="T10" fmla="*/ 2147483647 w 109"/>
              <a:gd name="T11" fmla="*/ 2147483647 h 1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"/>
              <a:gd name="T19" fmla="*/ 0 h 177"/>
              <a:gd name="T20" fmla="*/ 109 w 109"/>
              <a:gd name="T21" fmla="*/ 177 h 1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" h="177">
                <a:moveTo>
                  <a:pt x="0" y="0"/>
                </a:moveTo>
                <a:lnTo>
                  <a:pt x="25" y="45"/>
                </a:lnTo>
                <a:lnTo>
                  <a:pt x="48" y="93"/>
                </a:lnTo>
                <a:lnTo>
                  <a:pt x="75" y="139"/>
                </a:lnTo>
                <a:lnTo>
                  <a:pt x="109" y="177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7" name="Freeform 47"/>
          <p:cNvSpPr>
            <a:spLocks/>
          </p:cNvSpPr>
          <p:nvPr/>
        </p:nvSpPr>
        <p:spPr bwMode="auto">
          <a:xfrm>
            <a:off x="1611313" y="4883150"/>
            <a:ext cx="38100" cy="22225"/>
          </a:xfrm>
          <a:custGeom>
            <a:avLst/>
            <a:gdLst>
              <a:gd name="T0" fmla="*/ 0 w 202"/>
              <a:gd name="T1" fmla="*/ 0 h 77"/>
              <a:gd name="T2" fmla="*/ 2147483647 w 202"/>
              <a:gd name="T3" fmla="*/ 2147483647 h 77"/>
              <a:gd name="T4" fmla="*/ 2147483647 w 202"/>
              <a:gd name="T5" fmla="*/ 2147483647 h 77"/>
              <a:gd name="T6" fmla="*/ 2147483647 w 202"/>
              <a:gd name="T7" fmla="*/ 2147483647 h 77"/>
              <a:gd name="T8" fmla="*/ 2147483647 w 202"/>
              <a:gd name="T9" fmla="*/ 2147483647 h 77"/>
              <a:gd name="T10" fmla="*/ 2147483647 w 202"/>
              <a:gd name="T11" fmla="*/ 2147483647 h 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2"/>
              <a:gd name="T19" fmla="*/ 0 h 77"/>
              <a:gd name="T20" fmla="*/ 202 w 202"/>
              <a:gd name="T21" fmla="*/ 77 h 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2" h="77">
                <a:moveTo>
                  <a:pt x="0" y="0"/>
                </a:moveTo>
                <a:lnTo>
                  <a:pt x="45" y="27"/>
                </a:lnTo>
                <a:lnTo>
                  <a:pt x="96" y="46"/>
                </a:lnTo>
                <a:lnTo>
                  <a:pt x="149" y="61"/>
                </a:lnTo>
                <a:lnTo>
                  <a:pt x="202" y="77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8" name="Freeform 48"/>
          <p:cNvSpPr>
            <a:spLocks/>
          </p:cNvSpPr>
          <p:nvPr/>
        </p:nvSpPr>
        <p:spPr bwMode="auto">
          <a:xfrm>
            <a:off x="1649413" y="4905375"/>
            <a:ext cx="31750" cy="12700"/>
          </a:xfrm>
          <a:custGeom>
            <a:avLst/>
            <a:gdLst>
              <a:gd name="T0" fmla="*/ 0 w 176"/>
              <a:gd name="T1" fmla="*/ 0 h 50"/>
              <a:gd name="T2" fmla="*/ 2147483647 w 176"/>
              <a:gd name="T3" fmla="*/ 2147483647 h 50"/>
              <a:gd name="T4" fmla="*/ 2147483647 w 176"/>
              <a:gd name="T5" fmla="*/ 2147483647 h 50"/>
              <a:gd name="T6" fmla="*/ 2147483647 w 176"/>
              <a:gd name="T7" fmla="*/ 2147483647 h 50"/>
              <a:gd name="T8" fmla="*/ 2147483647 w 176"/>
              <a:gd name="T9" fmla="*/ 2147483647 h 50"/>
              <a:gd name="T10" fmla="*/ 2147483647 w 176"/>
              <a:gd name="T11" fmla="*/ 2147483647 h 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6"/>
              <a:gd name="T19" fmla="*/ 0 h 50"/>
              <a:gd name="T20" fmla="*/ 176 w 176"/>
              <a:gd name="T21" fmla="*/ 50 h 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6" h="50">
                <a:moveTo>
                  <a:pt x="0" y="0"/>
                </a:moveTo>
                <a:lnTo>
                  <a:pt x="43" y="14"/>
                </a:lnTo>
                <a:lnTo>
                  <a:pt x="87" y="26"/>
                </a:lnTo>
                <a:lnTo>
                  <a:pt x="131" y="38"/>
                </a:lnTo>
                <a:lnTo>
                  <a:pt x="176" y="50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9" name="Freeform 49"/>
          <p:cNvSpPr>
            <a:spLocks/>
          </p:cNvSpPr>
          <p:nvPr/>
        </p:nvSpPr>
        <p:spPr bwMode="auto">
          <a:xfrm>
            <a:off x="1284288" y="4627563"/>
            <a:ext cx="90487" cy="4762"/>
          </a:xfrm>
          <a:custGeom>
            <a:avLst/>
            <a:gdLst>
              <a:gd name="T0" fmla="*/ 2147483647 w 485"/>
              <a:gd name="T1" fmla="*/ 2147483647 h 20"/>
              <a:gd name="T2" fmla="*/ 2147483647 w 485"/>
              <a:gd name="T3" fmla="*/ 2147483647 h 20"/>
              <a:gd name="T4" fmla="*/ 2147483647 w 485"/>
              <a:gd name="T5" fmla="*/ 0 h 20"/>
              <a:gd name="T6" fmla="*/ 2147483647 w 485"/>
              <a:gd name="T7" fmla="*/ 2147483647 h 20"/>
              <a:gd name="T8" fmla="*/ 2147483647 w 485"/>
              <a:gd name="T9" fmla="*/ 2147483647 h 20"/>
              <a:gd name="T10" fmla="*/ 0 w 485"/>
              <a:gd name="T11" fmla="*/ 2147483647 h 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5"/>
              <a:gd name="T19" fmla="*/ 0 h 20"/>
              <a:gd name="T20" fmla="*/ 485 w 485"/>
              <a:gd name="T21" fmla="*/ 20 h 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5" h="20">
                <a:moveTo>
                  <a:pt x="485" y="20"/>
                </a:moveTo>
                <a:lnTo>
                  <a:pt x="380" y="6"/>
                </a:lnTo>
                <a:lnTo>
                  <a:pt x="274" y="0"/>
                </a:lnTo>
                <a:lnTo>
                  <a:pt x="168" y="2"/>
                </a:lnTo>
                <a:lnTo>
                  <a:pt x="63" y="11"/>
                </a:lnTo>
                <a:lnTo>
                  <a:pt x="0" y="20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0" name="Line 50"/>
          <p:cNvSpPr>
            <a:spLocks noChangeShapeType="1"/>
          </p:cNvSpPr>
          <p:nvPr/>
        </p:nvSpPr>
        <p:spPr bwMode="auto">
          <a:xfrm>
            <a:off x="1304925" y="5289550"/>
            <a:ext cx="0" cy="423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1" name="Line 51"/>
          <p:cNvSpPr>
            <a:spLocks noChangeShapeType="1"/>
          </p:cNvSpPr>
          <p:nvPr/>
        </p:nvSpPr>
        <p:spPr bwMode="auto">
          <a:xfrm>
            <a:off x="1355725" y="5291138"/>
            <a:ext cx="1588" cy="4238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2" name="Freeform 52"/>
          <p:cNvSpPr>
            <a:spLocks/>
          </p:cNvSpPr>
          <p:nvPr/>
        </p:nvSpPr>
        <p:spPr bwMode="auto">
          <a:xfrm>
            <a:off x="1304925" y="5280025"/>
            <a:ext cx="52388" cy="20638"/>
          </a:xfrm>
          <a:custGeom>
            <a:avLst/>
            <a:gdLst>
              <a:gd name="T0" fmla="*/ 2147483647 w 285"/>
              <a:gd name="T1" fmla="*/ 2147483647 h 72"/>
              <a:gd name="T2" fmla="*/ 2147483647 w 285"/>
              <a:gd name="T3" fmla="*/ 2147483647 h 72"/>
              <a:gd name="T4" fmla="*/ 2147483647 w 285"/>
              <a:gd name="T5" fmla="*/ 0 h 72"/>
              <a:gd name="T6" fmla="*/ 2147483647 w 285"/>
              <a:gd name="T7" fmla="*/ 0 h 72"/>
              <a:gd name="T8" fmla="*/ 2147483647 w 285"/>
              <a:gd name="T9" fmla="*/ 2147483647 h 72"/>
              <a:gd name="T10" fmla="*/ 0 w 285"/>
              <a:gd name="T11" fmla="*/ 2147483647 h 72"/>
              <a:gd name="T12" fmla="*/ 2147483647 w 285"/>
              <a:gd name="T13" fmla="*/ 2147483647 h 72"/>
              <a:gd name="T14" fmla="*/ 2147483647 w 285"/>
              <a:gd name="T15" fmla="*/ 2147483647 h 72"/>
              <a:gd name="T16" fmla="*/ 2147483647 w 285"/>
              <a:gd name="T17" fmla="*/ 2147483647 h 72"/>
              <a:gd name="T18" fmla="*/ 2147483647 w 285"/>
              <a:gd name="T19" fmla="*/ 2147483647 h 72"/>
              <a:gd name="T20" fmla="*/ 2147483647 w 285"/>
              <a:gd name="T21" fmla="*/ 2147483647 h 72"/>
              <a:gd name="T22" fmla="*/ 2147483647 w 285"/>
              <a:gd name="T23" fmla="*/ 2147483647 h 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85"/>
              <a:gd name="T37" fmla="*/ 0 h 72"/>
              <a:gd name="T38" fmla="*/ 285 w 285"/>
              <a:gd name="T39" fmla="*/ 72 h 7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85" h="72">
                <a:moveTo>
                  <a:pt x="285" y="36"/>
                </a:moveTo>
                <a:lnTo>
                  <a:pt x="256" y="13"/>
                </a:lnTo>
                <a:lnTo>
                  <a:pt x="183" y="0"/>
                </a:lnTo>
                <a:lnTo>
                  <a:pt x="93" y="0"/>
                </a:lnTo>
                <a:lnTo>
                  <a:pt x="22" y="16"/>
                </a:lnTo>
                <a:lnTo>
                  <a:pt x="0" y="38"/>
                </a:lnTo>
                <a:lnTo>
                  <a:pt x="31" y="60"/>
                </a:lnTo>
                <a:lnTo>
                  <a:pt x="108" y="72"/>
                </a:lnTo>
                <a:lnTo>
                  <a:pt x="197" y="71"/>
                </a:lnTo>
                <a:lnTo>
                  <a:pt x="265" y="55"/>
                </a:lnTo>
                <a:lnTo>
                  <a:pt x="285" y="36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3" name="Line 53"/>
          <p:cNvSpPr>
            <a:spLocks noChangeShapeType="1"/>
          </p:cNvSpPr>
          <p:nvPr/>
        </p:nvSpPr>
        <p:spPr bwMode="auto">
          <a:xfrm flipV="1">
            <a:off x="1331913" y="4391025"/>
            <a:ext cx="19050" cy="909638"/>
          </a:xfrm>
          <a:prstGeom prst="line">
            <a:avLst/>
          </a:prstGeom>
          <a:noFill/>
          <a:ln w="22225">
            <a:solidFill>
              <a:schemeClr val="accent1">
                <a:lumMod val="7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4" name="Freeform 57" descr="Stationery"/>
          <p:cNvSpPr>
            <a:spLocks/>
          </p:cNvSpPr>
          <p:nvPr/>
        </p:nvSpPr>
        <p:spPr bwMode="auto">
          <a:xfrm>
            <a:off x="6731000" y="4665663"/>
            <a:ext cx="274638" cy="182562"/>
          </a:xfrm>
          <a:custGeom>
            <a:avLst/>
            <a:gdLst>
              <a:gd name="T0" fmla="*/ 2147483647 w 1552"/>
              <a:gd name="T1" fmla="*/ 0 h 659"/>
              <a:gd name="T2" fmla="*/ 2147483647 w 1552"/>
              <a:gd name="T3" fmla="*/ 2147483647 h 659"/>
              <a:gd name="T4" fmla="*/ 2147483647 w 1552"/>
              <a:gd name="T5" fmla="*/ 2147483647 h 659"/>
              <a:gd name="T6" fmla="*/ 2147483647 w 1552"/>
              <a:gd name="T7" fmla="*/ 2147483647 h 659"/>
              <a:gd name="T8" fmla="*/ 2147483647 w 1552"/>
              <a:gd name="T9" fmla="*/ 2147483647 h 659"/>
              <a:gd name="T10" fmla="*/ 2147483647 w 1552"/>
              <a:gd name="T11" fmla="*/ 2147483647 h 659"/>
              <a:gd name="T12" fmla="*/ 2147483647 w 1552"/>
              <a:gd name="T13" fmla="*/ 2147483647 h 659"/>
              <a:gd name="T14" fmla="*/ 2147483647 w 1552"/>
              <a:gd name="T15" fmla="*/ 2147483647 h 659"/>
              <a:gd name="T16" fmla="*/ 2147483647 w 1552"/>
              <a:gd name="T17" fmla="*/ 2147483647 h 659"/>
              <a:gd name="T18" fmla="*/ 2147483647 w 1552"/>
              <a:gd name="T19" fmla="*/ 2147483647 h 659"/>
              <a:gd name="T20" fmla="*/ 2147483647 w 1552"/>
              <a:gd name="T21" fmla="*/ 2147483647 h 659"/>
              <a:gd name="T22" fmla="*/ 2147483647 w 1552"/>
              <a:gd name="T23" fmla="*/ 2147483647 h 659"/>
              <a:gd name="T24" fmla="*/ 0 w 1552"/>
              <a:gd name="T25" fmla="*/ 2147483647 h 659"/>
              <a:gd name="T26" fmla="*/ 2147483647 w 1552"/>
              <a:gd name="T27" fmla="*/ 2147483647 h 659"/>
              <a:gd name="T28" fmla="*/ 2147483647 w 1552"/>
              <a:gd name="T29" fmla="*/ 2147483647 h 659"/>
              <a:gd name="T30" fmla="*/ 2147483647 w 1552"/>
              <a:gd name="T31" fmla="*/ 2147483647 h 659"/>
              <a:gd name="T32" fmla="*/ 2147483647 w 1552"/>
              <a:gd name="T33" fmla="*/ 2147483647 h 659"/>
              <a:gd name="T34" fmla="*/ 2147483647 w 1552"/>
              <a:gd name="T35" fmla="*/ 2147483647 h 659"/>
              <a:gd name="T36" fmla="*/ 2147483647 w 1552"/>
              <a:gd name="T37" fmla="*/ 2147483647 h 659"/>
              <a:gd name="T38" fmla="*/ 2147483647 w 1552"/>
              <a:gd name="T39" fmla="*/ 2147483647 h 659"/>
              <a:gd name="T40" fmla="*/ 2147483647 w 1552"/>
              <a:gd name="T41" fmla="*/ 2147483647 h 659"/>
              <a:gd name="T42" fmla="*/ 2147483647 w 1552"/>
              <a:gd name="T43" fmla="*/ 2147483647 h 659"/>
              <a:gd name="T44" fmla="*/ 2147483647 w 1552"/>
              <a:gd name="T45" fmla="*/ 2147483647 h 659"/>
              <a:gd name="T46" fmla="*/ 2147483647 w 1552"/>
              <a:gd name="T47" fmla="*/ 2147483647 h 659"/>
              <a:gd name="T48" fmla="*/ 2147483647 w 1552"/>
              <a:gd name="T49" fmla="*/ 2147483647 h 659"/>
              <a:gd name="T50" fmla="*/ 2147483647 w 1552"/>
              <a:gd name="T51" fmla="*/ 2147483647 h 659"/>
              <a:gd name="T52" fmla="*/ 2147483647 w 1552"/>
              <a:gd name="T53" fmla="*/ 2147483647 h 659"/>
              <a:gd name="T54" fmla="*/ 2147483647 w 1552"/>
              <a:gd name="T55" fmla="*/ 2147483647 h 659"/>
              <a:gd name="T56" fmla="*/ 2147483647 w 1552"/>
              <a:gd name="T57" fmla="*/ 2147483647 h 659"/>
              <a:gd name="T58" fmla="*/ 2147483647 w 1552"/>
              <a:gd name="T59" fmla="*/ 2147483647 h 659"/>
              <a:gd name="T60" fmla="*/ 2147483647 w 1552"/>
              <a:gd name="T61" fmla="*/ 2147483647 h 659"/>
              <a:gd name="T62" fmla="*/ 2147483647 w 1552"/>
              <a:gd name="T63" fmla="*/ 2147483647 h 659"/>
              <a:gd name="T64" fmla="*/ 2147483647 w 1552"/>
              <a:gd name="T65" fmla="*/ 2147483647 h 659"/>
              <a:gd name="T66" fmla="*/ 2147483647 w 1552"/>
              <a:gd name="T67" fmla="*/ 2147483647 h 659"/>
              <a:gd name="T68" fmla="*/ 2147483647 w 1552"/>
              <a:gd name="T69" fmla="*/ 2147483647 h 659"/>
              <a:gd name="T70" fmla="*/ 2147483647 w 1552"/>
              <a:gd name="T71" fmla="*/ 2147483647 h 659"/>
              <a:gd name="T72" fmla="*/ 2147483647 w 1552"/>
              <a:gd name="T73" fmla="*/ 2147483647 h 659"/>
              <a:gd name="T74" fmla="*/ 2147483647 w 1552"/>
              <a:gd name="T75" fmla="*/ 2147483647 h 659"/>
              <a:gd name="T76" fmla="*/ 2147483647 w 1552"/>
              <a:gd name="T77" fmla="*/ 2147483647 h 659"/>
              <a:gd name="T78" fmla="*/ 2147483647 w 1552"/>
              <a:gd name="T79" fmla="*/ 2147483647 h 659"/>
              <a:gd name="T80" fmla="*/ 2147483647 w 1552"/>
              <a:gd name="T81" fmla="*/ 2147483647 h 659"/>
              <a:gd name="T82" fmla="*/ 2147483647 w 1552"/>
              <a:gd name="T83" fmla="*/ 2147483647 h 659"/>
              <a:gd name="T84" fmla="*/ 2147483647 w 1552"/>
              <a:gd name="T85" fmla="*/ 2147483647 h 659"/>
              <a:gd name="T86" fmla="*/ 2147483647 w 1552"/>
              <a:gd name="T87" fmla="*/ 2147483647 h 659"/>
              <a:gd name="T88" fmla="*/ 2147483647 w 1552"/>
              <a:gd name="T89" fmla="*/ 2147483647 h 659"/>
              <a:gd name="T90" fmla="*/ 2147483647 w 1552"/>
              <a:gd name="T91" fmla="*/ 2147483647 h 659"/>
              <a:gd name="T92" fmla="*/ 2147483647 w 1552"/>
              <a:gd name="T93" fmla="*/ 0 h 659"/>
              <a:gd name="T94" fmla="*/ 2147483647 w 1552"/>
              <a:gd name="T95" fmla="*/ 0 h 659"/>
              <a:gd name="T96" fmla="*/ 2147483647 w 1552"/>
              <a:gd name="T97" fmla="*/ 0 h 65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552"/>
              <a:gd name="T148" fmla="*/ 0 h 659"/>
              <a:gd name="T149" fmla="*/ 1552 w 1552"/>
              <a:gd name="T150" fmla="*/ 659 h 65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552" h="659">
                <a:moveTo>
                  <a:pt x="776" y="0"/>
                </a:moveTo>
                <a:lnTo>
                  <a:pt x="670" y="2"/>
                </a:lnTo>
                <a:lnTo>
                  <a:pt x="568" y="12"/>
                </a:lnTo>
                <a:lnTo>
                  <a:pt x="468" y="26"/>
                </a:lnTo>
                <a:lnTo>
                  <a:pt x="374" y="48"/>
                </a:lnTo>
                <a:lnTo>
                  <a:pt x="288" y="73"/>
                </a:lnTo>
                <a:lnTo>
                  <a:pt x="210" y="103"/>
                </a:lnTo>
                <a:lnTo>
                  <a:pt x="143" y="138"/>
                </a:lnTo>
                <a:lnTo>
                  <a:pt x="89" y="175"/>
                </a:lnTo>
                <a:lnTo>
                  <a:pt x="46" y="217"/>
                </a:lnTo>
                <a:lnTo>
                  <a:pt x="17" y="260"/>
                </a:lnTo>
                <a:lnTo>
                  <a:pt x="1" y="304"/>
                </a:lnTo>
                <a:lnTo>
                  <a:pt x="0" y="349"/>
                </a:lnTo>
                <a:lnTo>
                  <a:pt x="13" y="393"/>
                </a:lnTo>
                <a:lnTo>
                  <a:pt x="41" y="437"/>
                </a:lnTo>
                <a:lnTo>
                  <a:pt x="81" y="477"/>
                </a:lnTo>
                <a:lnTo>
                  <a:pt x="135" y="517"/>
                </a:lnTo>
                <a:lnTo>
                  <a:pt x="201" y="551"/>
                </a:lnTo>
                <a:lnTo>
                  <a:pt x="277" y="582"/>
                </a:lnTo>
                <a:lnTo>
                  <a:pt x="362" y="609"/>
                </a:lnTo>
                <a:lnTo>
                  <a:pt x="455" y="630"/>
                </a:lnTo>
                <a:lnTo>
                  <a:pt x="554" y="645"/>
                </a:lnTo>
                <a:lnTo>
                  <a:pt x="656" y="656"/>
                </a:lnTo>
                <a:lnTo>
                  <a:pt x="761" y="659"/>
                </a:lnTo>
                <a:lnTo>
                  <a:pt x="867" y="657"/>
                </a:lnTo>
                <a:lnTo>
                  <a:pt x="971" y="649"/>
                </a:lnTo>
                <a:lnTo>
                  <a:pt x="1070" y="635"/>
                </a:lnTo>
                <a:lnTo>
                  <a:pt x="1165" y="615"/>
                </a:lnTo>
                <a:lnTo>
                  <a:pt x="1252" y="590"/>
                </a:lnTo>
                <a:lnTo>
                  <a:pt x="1331" y="561"/>
                </a:lnTo>
                <a:lnTo>
                  <a:pt x="1399" y="527"/>
                </a:lnTo>
                <a:lnTo>
                  <a:pt x="1456" y="489"/>
                </a:lnTo>
                <a:lnTo>
                  <a:pt x="1501" y="448"/>
                </a:lnTo>
                <a:lnTo>
                  <a:pt x="1532" y="405"/>
                </a:lnTo>
                <a:lnTo>
                  <a:pt x="1549" y="361"/>
                </a:lnTo>
                <a:lnTo>
                  <a:pt x="1552" y="317"/>
                </a:lnTo>
                <a:lnTo>
                  <a:pt x="1540" y="271"/>
                </a:lnTo>
                <a:lnTo>
                  <a:pt x="1515" y="228"/>
                </a:lnTo>
                <a:lnTo>
                  <a:pt x="1476" y="187"/>
                </a:lnTo>
                <a:lnTo>
                  <a:pt x="1424" y="148"/>
                </a:lnTo>
                <a:lnTo>
                  <a:pt x="1360" y="112"/>
                </a:lnTo>
                <a:lnTo>
                  <a:pt x="1285" y="81"/>
                </a:lnTo>
                <a:lnTo>
                  <a:pt x="1202" y="54"/>
                </a:lnTo>
                <a:lnTo>
                  <a:pt x="1110" y="31"/>
                </a:lnTo>
                <a:lnTo>
                  <a:pt x="1012" y="15"/>
                </a:lnTo>
                <a:lnTo>
                  <a:pt x="910" y="5"/>
                </a:lnTo>
                <a:lnTo>
                  <a:pt x="805" y="0"/>
                </a:lnTo>
                <a:lnTo>
                  <a:pt x="776" y="0"/>
                </a:lnTo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15" name="Line 58"/>
          <p:cNvSpPr>
            <a:spLocks noChangeShapeType="1"/>
          </p:cNvSpPr>
          <p:nvPr/>
        </p:nvSpPr>
        <p:spPr bwMode="auto">
          <a:xfrm flipH="1">
            <a:off x="7202488" y="4889500"/>
            <a:ext cx="127000" cy="1588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6" name="Line 59"/>
          <p:cNvSpPr>
            <a:spLocks noChangeShapeType="1"/>
          </p:cNvSpPr>
          <p:nvPr/>
        </p:nvSpPr>
        <p:spPr bwMode="auto">
          <a:xfrm>
            <a:off x="6407150" y="4889500"/>
            <a:ext cx="127000" cy="1588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7" name="Freeform 60"/>
          <p:cNvSpPr>
            <a:spLocks/>
          </p:cNvSpPr>
          <p:nvPr/>
        </p:nvSpPr>
        <p:spPr bwMode="auto">
          <a:xfrm>
            <a:off x="6802438" y="4603750"/>
            <a:ext cx="22225" cy="3175"/>
          </a:xfrm>
          <a:custGeom>
            <a:avLst/>
            <a:gdLst>
              <a:gd name="T0" fmla="*/ 2147483647 w 122"/>
              <a:gd name="T1" fmla="*/ 0 h 9"/>
              <a:gd name="T2" fmla="*/ 2147483647 w 122"/>
              <a:gd name="T3" fmla="*/ 0 h 9"/>
              <a:gd name="T4" fmla="*/ 2147483647 w 122"/>
              <a:gd name="T5" fmla="*/ 2147483647 h 9"/>
              <a:gd name="T6" fmla="*/ 2147483647 w 122"/>
              <a:gd name="T7" fmla="*/ 2147483647 h 9"/>
              <a:gd name="T8" fmla="*/ 0 w 122"/>
              <a:gd name="T9" fmla="*/ 2147483647 h 9"/>
              <a:gd name="T10" fmla="*/ 0 w 122"/>
              <a:gd name="T11" fmla="*/ 2147483647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2"/>
              <a:gd name="T19" fmla="*/ 0 h 9"/>
              <a:gd name="T20" fmla="*/ 122 w 122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2" h="9">
                <a:moveTo>
                  <a:pt x="122" y="0"/>
                </a:moveTo>
                <a:lnTo>
                  <a:pt x="92" y="0"/>
                </a:lnTo>
                <a:lnTo>
                  <a:pt x="60" y="2"/>
                </a:lnTo>
                <a:lnTo>
                  <a:pt x="30" y="5"/>
                </a:lnTo>
                <a:lnTo>
                  <a:pt x="0" y="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8" name="Freeform 61"/>
          <p:cNvSpPr>
            <a:spLocks/>
          </p:cNvSpPr>
          <p:nvPr/>
        </p:nvSpPr>
        <p:spPr bwMode="auto">
          <a:xfrm>
            <a:off x="6708775" y="4606925"/>
            <a:ext cx="93663" cy="41275"/>
          </a:xfrm>
          <a:custGeom>
            <a:avLst/>
            <a:gdLst>
              <a:gd name="T0" fmla="*/ 2147483647 w 529"/>
              <a:gd name="T1" fmla="*/ 0 h 153"/>
              <a:gd name="T2" fmla="*/ 2147483647 w 529"/>
              <a:gd name="T3" fmla="*/ 2147483647 h 153"/>
              <a:gd name="T4" fmla="*/ 2147483647 w 529"/>
              <a:gd name="T5" fmla="*/ 2147483647 h 153"/>
              <a:gd name="T6" fmla="*/ 2147483647 w 529"/>
              <a:gd name="T7" fmla="*/ 2147483647 h 153"/>
              <a:gd name="T8" fmla="*/ 2147483647 w 529"/>
              <a:gd name="T9" fmla="*/ 2147483647 h 153"/>
              <a:gd name="T10" fmla="*/ 2147483647 w 529"/>
              <a:gd name="T11" fmla="*/ 2147483647 h 153"/>
              <a:gd name="T12" fmla="*/ 2147483647 w 529"/>
              <a:gd name="T13" fmla="*/ 2147483647 h 153"/>
              <a:gd name="T14" fmla="*/ 2147483647 w 529"/>
              <a:gd name="T15" fmla="*/ 2147483647 h 153"/>
              <a:gd name="T16" fmla="*/ 0 w 529"/>
              <a:gd name="T17" fmla="*/ 2147483647 h 1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9"/>
              <a:gd name="T28" fmla="*/ 0 h 153"/>
              <a:gd name="T29" fmla="*/ 529 w 529"/>
              <a:gd name="T30" fmla="*/ 153 h 1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9" h="153">
                <a:moveTo>
                  <a:pt x="529" y="0"/>
                </a:moveTo>
                <a:lnTo>
                  <a:pt x="458" y="12"/>
                </a:lnTo>
                <a:lnTo>
                  <a:pt x="387" y="26"/>
                </a:lnTo>
                <a:lnTo>
                  <a:pt x="318" y="41"/>
                </a:lnTo>
                <a:lnTo>
                  <a:pt x="248" y="59"/>
                </a:lnTo>
                <a:lnTo>
                  <a:pt x="180" y="79"/>
                </a:lnTo>
                <a:lnTo>
                  <a:pt x="113" y="102"/>
                </a:lnTo>
                <a:lnTo>
                  <a:pt x="47" y="130"/>
                </a:lnTo>
                <a:lnTo>
                  <a:pt x="0" y="153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9" name="Freeform 62"/>
          <p:cNvSpPr>
            <a:spLocks/>
          </p:cNvSpPr>
          <p:nvPr/>
        </p:nvSpPr>
        <p:spPr bwMode="auto">
          <a:xfrm>
            <a:off x="6656388" y="4648200"/>
            <a:ext cx="52387" cy="77788"/>
          </a:xfrm>
          <a:custGeom>
            <a:avLst/>
            <a:gdLst>
              <a:gd name="T0" fmla="*/ 2147483647 w 297"/>
              <a:gd name="T1" fmla="*/ 0 h 279"/>
              <a:gd name="T2" fmla="*/ 2147483647 w 297"/>
              <a:gd name="T3" fmla="*/ 2147483647 h 279"/>
              <a:gd name="T4" fmla="*/ 2147483647 w 297"/>
              <a:gd name="T5" fmla="*/ 2147483647 h 279"/>
              <a:gd name="T6" fmla="*/ 2147483647 w 297"/>
              <a:gd name="T7" fmla="*/ 2147483647 h 279"/>
              <a:gd name="T8" fmla="*/ 2147483647 w 297"/>
              <a:gd name="T9" fmla="*/ 2147483647 h 279"/>
              <a:gd name="T10" fmla="*/ 2147483647 w 297"/>
              <a:gd name="T11" fmla="*/ 2147483647 h 279"/>
              <a:gd name="T12" fmla="*/ 0 w 297"/>
              <a:gd name="T13" fmla="*/ 2147483647 h 2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7"/>
              <a:gd name="T22" fmla="*/ 0 h 279"/>
              <a:gd name="T23" fmla="*/ 297 w 297"/>
              <a:gd name="T24" fmla="*/ 279 h 2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7" h="279">
                <a:moveTo>
                  <a:pt x="297" y="0"/>
                </a:moveTo>
                <a:lnTo>
                  <a:pt x="238" y="37"/>
                </a:lnTo>
                <a:lnTo>
                  <a:pt x="182" y="82"/>
                </a:lnTo>
                <a:lnTo>
                  <a:pt x="131" y="131"/>
                </a:lnTo>
                <a:lnTo>
                  <a:pt x="83" y="184"/>
                </a:lnTo>
                <a:lnTo>
                  <a:pt x="36" y="238"/>
                </a:lnTo>
                <a:lnTo>
                  <a:pt x="0" y="27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0" name="Freeform 63"/>
          <p:cNvSpPr>
            <a:spLocks/>
          </p:cNvSpPr>
          <p:nvPr/>
        </p:nvSpPr>
        <p:spPr bwMode="auto">
          <a:xfrm>
            <a:off x="6619875" y="4725988"/>
            <a:ext cx="36513" cy="79375"/>
          </a:xfrm>
          <a:custGeom>
            <a:avLst/>
            <a:gdLst>
              <a:gd name="T0" fmla="*/ 2147483647 w 203"/>
              <a:gd name="T1" fmla="*/ 0 h 290"/>
              <a:gd name="T2" fmla="*/ 2147483647 w 203"/>
              <a:gd name="T3" fmla="*/ 2147483647 h 290"/>
              <a:gd name="T4" fmla="*/ 2147483647 w 203"/>
              <a:gd name="T5" fmla="*/ 2147483647 h 290"/>
              <a:gd name="T6" fmla="*/ 2147483647 w 203"/>
              <a:gd name="T7" fmla="*/ 2147483647 h 290"/>
              <a:gd name="T8" fmla="*/ 2147483647 w 203"/>
              <a:gd name="T9" fmla="*/ 2147483647 h 290"/>
              <a:gd name="T10" fmla="*/ 0 w 203"/>
              <a:gd name="T11" fmla="*/ 2147483647 h 2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3"/>
              <a:gd name="T19" fmla="*/ 0 h 290"/>
              <a:gd name="T20" fmla="*/ 203 w 203"/>
              <a:gd name="T21" fmla="*/ 290 h 2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3" h="290">
                <a:moveTo>
                  <a:pt x="203" y="0"/>
                </a:moveTo>
                <a:lnTo>
                  <a:pt x="159" y="54"/>
                </a:lnTo>
                <a:lnTo>
                  <a:pt x="118" y="112"/>
                </a:lnTo>
                <a:lnTo>
                  <a:pt x="77" y="172"/>
                </a:lnTo>
                <a:lnTo>
                  <a:pt x="39" y="232"/>
                </a:lnTo>
                <a:lnTo>
                  <a:pt x="0" y="290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1" name="Freeform 64"/>
          <p:cNvSpPr>
            <a:spLocks/>
          </p:cNvSpPr>
          <p:nvPr/>
        </p:nvSpPr>
        <p:spPr bwMode="auto">
          <a:xfrm>
            <a:off x="6600825" y="4805363"/>
            <a:ext cx="19050" cy="50800"/>
          </a:xfrm>
          <a:custGeom>
            <a:avLst/>
            <a:gdLst>
              <a:gd name="T0" fmla="*/ 2147483647 w 109"/>
              <a:gd name="T1" fmla="*/ 0 h 179"/>
              <a:gd name="T2" fmla="*/ 2147483647 w 109"/>
              <a:gd name="T3" fmla="*/ 2147483647 h 179"/>
              <a:gd name="T4" fmla="*/ 2147483647 w 109"/>
              <a:gd name="T5" fmla="*/ 2147483647 h 179"/>
              <a:gd name="T6" fmla="*/ 2147483647 w 109"/>
              <a:gd name="T7" fmla="*/ 2147483647 h 179"/>
              <a:gd name="T8" fmla="*/ 0 w 109"/>
              <a:gd name="T9" fmla="*/ 2147483647 h 179"/>
              <a:gd name="T10" fmla="*/ 0 w 109"/>
              <a:gd name="T11" fmla="*/ 2147483647 h 1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"/>
              <a:gd name="T19" fmla="*/ 0 h 179"/>
              <a:gd name="T20" fmla="*/ 109 w 109"/>
              <a:gd name="T21" fmla="*/ 179 h 17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" h="179">
                <a:moveTo>
                  <a:pt x="109" y="0"/>
                </a:moveTo>
                <a:lnTo>
                  <a:pt x="84" y="47"/>
                </a:lnTo>
                <a:lnTo>
                  <a:pt x="61" y="95"/>
                </a:lnTo>
                <a:lnTo>
                  <a:pt x="35" y="139"/>
                </a:lnTo>
                <a:lnTo>
                  <a:pt x="0" y="17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2" name="Freeform 65"/>
          <p:cNvSpPr>
            <a:spLocks/>
          </p:cNvSpPr>
          <p:nvPr/>
        </p:nvSpPr>
        <p:spPr bwMode="auto">
          <a:xfrm>
            <a:off x="6565900" y="4856163"/>
            <a:ext cx="34925" cy="20637"/>
          </a:xfrm>
          <a:custGeom>
            <a:avLst/>
            <a:gdLst>
              <a:gd name="T0" fmla="*/ 2147483647 w 201"/>
              <a:gd name="T1" fmla="*/ 0 h 75"/>
              <a:gd name="T2" fmla="*/ 2147483647 w 201"/>
              <a:gd name="T3" fmla="*/ 2147483647 h 75"/>
              <a:gd name="T4" fmla="*/ 2147483647 w 201"/>
              <a:gd name="T5" fmla="*/ 2147483647 h 75"/>
              <a:gd name="T6" fmla="*/ 2147483647 w 201"/>
              <a:gd name="T7" fmla="*/ 2147483647 h 75"/>
              <a:gd name="T8" fmla="*/ 0 w 201"/>
              <a:gd name="T9" fmla="*/ 2147483647 h 75"/>
              <a:gd name="T10" fmla="*/ 0 w 201"/>
              <a:gd name="T11" fmla="*/ 2147483647 h 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1"/>
              <a:gd name="T19" fmla="*/ 0 h 75"/>
              <a:gd name="T20" fmla="*/ 201 w 201"/>
              <a:gd name="T21" fmla="*/ 75 h 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1" h="75">
                <a:moveTo>
                  <a:pt x="201" y="0"/>
                </a:moveTo>
                <a:lnTo>
                  <a:pt x="156" y="27"/>
                </a:lnTo>
                <a:lnTo>
                  <a:pt x="105" y="46"/>
                </a:lnTo>
                <a:lnTo>
                  <a:pt x="52" y="60"/>
                </a:lnTo>
                <a:lnTo>
                  <a:pt x="0" y="75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3" name="Freeform 66"/>
          <p:cNvSpPr>
            <a:spLocks/>
          </p:cNvSpPr>
          <p:nvPr/>
        </p:nvSpPr>
        <p:spPr bwMode="auto">
          <a:xfrm>
            <a:off x="6534150" y="4876800"/>
            <a:ext cx="31750" cy="12700"/>
          </a:xfrm>
          <a:custGeom>
            <a:avLst/>
            <a:gdLst>
              <a:gd name="T0" fmla="*/ 2147483647 w 176"/>
              <a:gd name="T1" fmla="*/ 0 h 52"/>
              <a:gd name="T2" fmla="*/ 2147483647 w 176"/>
              <a:gd name="T3" fmla="*/ 2147483647 h 52"/>
              <a:gd name="T4" fmla="*/ 2147483647 w 176"/>
              <a:gd name="T5" fmla="*/ 2147483647 h 52"/>
              <a:gd name="T6" fmla="*/ 2147483647 w 176"/>
              <a:gd name="T7" fmla="*/ 2147483647 h 52"/>
              <a:gd name="T8" fmla="*/ 0 w 176"/>
              <a:gd name="T9" fmla="*/ 2147483647 h 52"/>
              <a:gd name="T10" fmla="*/ 0 w 176"/>
              <a:gd name="T11" fmla="*/ 2147483647 h 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6"/>
              <a:gd name="T19" fmla="*/ 0 h 52"/>
              <a:gd name="T20" fmla="*/ 176 w 176"/>
              <a:gd name="T21" fmla="*/ 52 h 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6" h="52">
                <a:moveTo>
                  <a:pt x="176" y="0"/>
                </a:moveTo>
                <a:lnTo>
                  <a:pt x="132" y="14"/>
                </a:lnTo>
                <a:lnTo>
                  <a:pt x="88" y="27"/>
                </a:lnTo>
                <a:lnTo>
                  <a:pt x="44" y="40"/>
                </a:lnTo>
                <a:lnTo>
                  <a:pt x="0" y="52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4" name="Freeform 67"/>
          <p:cNvSpPr>
            <a:spLocks/>
          </p:cNvSpPr>
          <p:nvPr/>
        </p:nvSpPr>
        <p:spPr bwMode="auto">
          <a:xfrm>
            <a:off x="6910388" y="4603750"/>
            <a:ext cx="23812" cy="3175"/>
          </a:xfrm>
          <a:custGeom>
            <a:avLst/>
            <a:gdLst>
              <a:gd name="T0" fmla="*/ 0 w 135"/>
              <a:gd name="T1" fmla="*/ 0 h 9"/>
              <a:gd name="T2" fmla="*/ 2147483647 w 135"/>
              <a:gd name="T3" fmla="*/ 0 h 9"/>
              <a:gd name="T4" fmla="*/ 2147483647 w 135"/>
              <a:gd name="T5" fmla="*/ 2147483647 h 9"/>
              <a:gd name="T6" fmla="*/ 2147483647 w 135"/>
              <a:gd name="T7" fmla="*/ 2147483647 h 9"/>
              <a:gd name="T8" fmla="*/ 2147483647 w 135"/>
              <a:gd name="T9" fmla="*/ 2147483647 h 9"/>
              <a:gd name="T10" fmla="*/ 2147483647 w 135"/>
              <a:gd name="T11" fmla="*/ 2147483647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5"/>
              <a:gd name="T19" fmla="*/ 0 h 9"/>
              <a:gd name="T20" fmla="*/ 135 w 135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5" h="9">
                <a:moveTo>
                  <a:pt x="0" y="0"/>
                </a:moveTo>
                <a:lnTo>
                  <a:pt x="34" y="0"/>
                </a:lnTo>
                <a:lnTo>
                  <a:pt x="68" y="1"/>
                </a:lnTo>
                <a:lnTo>
                  <a:pt x="101" y="5"/>
                </a:lnTo>
                <a:lnTo>
                  <a:pt x="135" y="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5" name="Freeform 68"/>
          <p:cNvSpPr>
            <a:spLocks/>
          </p:cNvSpPr>
          <p:nvPr/>
        </p:nvSpPr>
        <p:spPr bwMode="auto">
          <a:xfrm>
            <a:off x="6934200" y="4606925"/>
            <a:ext cx="93663" cy="41275"/>
          </a:xfrm>
          <a:custGeom>
            <a:avLst/>
            <a:gdLst>
              <a:gd name="T0" fmla="*/ 0 w 527"/>
              <a:gd name="T1" fmla="*/ 0 h 153"/>
              <a:gd name="T2" fmla="*/ 2147483647 w 527"/>
              <a:gd name="T3" fmla="*/ 2147483647 h 153"/>
              <a:gd name="T4" fmla="*/ 2147483647 w 527"/>
              <a:gd name="T5" fmla="*/ 2147483647 h 153"/>
              <a:gd name="T6" fmla="*/ 2147483647 w 527"/>
              <a:gd name="T7" fmla="*/ 2147483647 h 153"/>
              <a:gd name="T8" fmla="*/ 2147483647 w 527"/>
              <a:gd name="T9" fmla="*/ 2147483647 h 153"/>
              <a:gd name="T10" fmla="*/ 2147483647 w 527"/>
              <a:gd name="T11" fmla="*/ 2147483647 h 153"/>
              <a:gd name="T12" fmla="*/ 2147483647 w 527"/>
              <a:gd name="T13" fmla="*/ 2147483647 h 153"/>
              <a:gd name="T14" fmla="*/ 2147483647 w 527"/>
              <a:gd name="T15" fmla="*/ 2147483647 h 153"/>
              <a:gd name="T16" fmla="*/ 2147483647 w 527"/>
              <a:gd name="T17" fmla="*/ 2147483647 h 1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7"/>
              <a:gd name="T28" fmla="*/ 0 h 153"/>
              <a:gd name="T29" fmla="*/ 527 w 527"/>
              <a:gd name="T30" fmla="*/ 153 h 1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7" h="153">
                <a:moveTo>
                  <a:pt x="0" y="0"/>
                </a:moveTo>
                <a:lnTo>
                  <a:pt x="70" y="12"/>
                </a:lnTo>
                <a:lnTo>
                  <a:pt x="141" y="26"/>
                </a:lnTo>
                <a:lnTo>
                  <a:pt x="210" y="41"/>
                </a:lnTo>
                <a:lnTo>
                  <a:pt x="280" y="59"/>
                </a:lnTo>
                <a:lnTo>
                  <a:pt x="349" y="79"/>
                </a:lnTo>
                <a:lnTo>
                  <a:pt x="416" y="102"/>
                </a:lnTo>
                <a:lnTo>
                  <a:pt x="482" y="130"/>
                </a:lnTo>
                <a:lnTo>
                  <a:pt x="527" y="153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6" name="Freeform 69"/>
          <p:cNvSpPr>
            <a:spLocks/>
          </p:cNvSpPr>
          <p:nvPr/>
        </p:nvSpPr>
        <p:spPr bwMode="auto">
          <a:xfrm>
            <a:off x="7027863" y="4648200"/>
            <a:ext cx="52387" cy="77788"/>
          </a:xfrm>
          <a:custGeom>
            <a:avLst/>
            <a:gdLst>
              <a:gd name="T0" fmla="*/ 0 w 297"/>
              <a:gd name="T1" fmla="*/ 0 h 279"/>
              <a:gd name="T2" fmla="*/ 2147483647 w 297"/>
              <a:gd name="T3" fmla="*/ 2147483647 h 279"/>
              <a:gd name="T4" fmla="*/ 2147483647 w 297"/>
              <a:gd name="T5" fmla="*/ 2147483647 h 279"/>
              <a:gd name="T6" fmla="*/ 2147483647 w 297"/>
              <a:gd name="T7" fmla="*/ 2147483647 h 279"/>
              <a:gd name="T8" fmla="*/ 2147483647 w 297"/>
              <a:gd name="T9" fmla="*/ 2147483647 h 279"/>
              <a:gd name="T10" fmla="*/ 2147483647 w 297"/>
              <a:gd name="T11" fmla="*/ 2147483647 h 279"/>
              <a:gd name="T12" fmla="*/ 2147483647 w 297"/>
              <a:gd name="T13" fmla="*/ 2147483647 h 2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7"/>
              <a:gd name="T22" fmla="*/ 0 h 279"/>
              <a:gd name="T23" fmla="*/ 297 w 297"/>
              <a:gd name="T24" fmla="*/ 279 h 2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7" h="279">
                <a:moveTo>
                  <a:pt x="0" y="0"/>
                </a:moveTo>
                <a:lnTo>
                  <a:pt x="61" y="37"/>
                </a:lnTo>
                <a:lnTo>
                  <a:pt x="115" y="82"/>
                </a:lnTo>
                <a:lnTo>
                  <a:pt x="167" y="131"/>
                </a:lnTo>
                <a:lnTo>
                  <a:pt x="216" y="184"/>
                </a:lnTo>
                <a:lnTo>
                  <a:pt x="263" y="238"/>
                </a:lnTo>
                <a:lnTo>
                  <a:pt x="297" y="27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7" name="Freeform 70"/>
          <p:cNvSpPr>
            <a:spLocks/>
          </p:cNvSpPr>
          <p:nvPr/>
        </p:nvSpPr>
        <p:spPr bwMode="auto">
          <a:xfrm>
            <a:off x="7080250" y="4725988"/>
            <a:ext cx="36513" cy="79375"/>
          </a:xfrm>
          <a:custGeom>
            <a:avLst/>
            <a:gdLst>
              <a:gd name="T0" fmla="*/ 0 w 204"/>
              <a:gd name="T1" fmla="*/ 0 h 290"/>
              <a:gd name="T2" fmla="*/ 2147483647 w 204"/>
              <a:gd name="T3" fmla="*/ 2147483647 h 290"/>
              <a:gd name="T4" fmla="*/ 2147483647 w 204"/>
              <a:gd name="T5" fmla="*/ 2147483647 h 290"/>
              <a:gd name="T6" fmla="*/ 2147483647 w 204"/>
              <a:gd name="T7" fmla="*/ 2147483647 h 290"/>
              <a:gd name="T8" fmla="*/ 2147483647 w 204"/>
              <a:gd name="T9" fmla="*/ 2147483647 h 290"/>
              <a:gd name="T10" fmla="*/ 2147483647 w 204"/>
              <a:gd name="T11" fmla="*/ 2147483647 h 2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4"/>
              <a:gd name="T19" fmla="*/ 0 h 290"/>
              <a:gd name="T20" fmla="*/ 204 w 204"/>
              <a:gd name="T21" fmla="*/ 290 h 2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4" h="290">
                <a:moveTo>
                  <a:pt x="0" y="0"/>
                </a:moveTo>
                <a:lnTo>
                  <a:pt x="46" y="54"/>
                </a:lnTo>
                <a:lnTo>
                  <a:pt x="87" y="112"/>
                </a:lnTo>
                <a:lnTo>
                  <a:pt x="127" y="172"/>
                </a:lnTo>
                <a:lnTo>
                  <a:pt x="166" y="232"/>
                </a:lnTo>
                <a:lnTo>
                  <a:pt x="204" y="290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8" name="Freeform 71"/>
          <p:cNvSpPr>
            <a:spLocks/>
          </p:cNvSpPr>
          <p:nvPr/>
        </p:nvSpPr>
        <p:spPr bwMode="auto">
          <a:xfrm>
            <a:off x="7116763" y="4805363"/>
            <a:ext cx="19050" cy="50800"/>
          </a:xfrm>
          <a:custGeom>
            <a:avLst/>
            <a:gdLst>
              <a:gd name="T0" fmla="*/ 0 w 108"/>
              <a:gd name="T1" fmla="*/ 0 h 179"/>
              <a:gd name="T2" fmla="*/ 2147483647 w 108"/>
              <a:gd name="T3" fmla="*/ 2147483647 h 179"/>
              <a:gd name="T4" fmla="*/ 2147483647 w 108"/>
              <a:gd name="T5" fmla="*/ 2147483647 h 179"/>
              <a:gd name="T6" fmla="*/ 2147483647 w 108"/>
              <a:gd name="T7" fmla="*/ 2147483647 h 179"/>
              <a:gd name="T8" fmla="*/ 2147483647 w 108"/>
              <a:gd name="T9" fmla="*/ 2147483647 h 179"/>
              <a:gd name="T10" fmla="*/ 2147483647 w 108"/>
              <a:gd name="T11" fmla="*/ 2147483647 h 1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8"/>
              <a:gd name="T19" fmla="*/ 0 h 179"/>
              <a:gd name="T20" fmla="*/ 108 w 108"/>
              <a:gd name="T21" fmla="*/ 179 h 17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8" h="179">
                <a:moveTo>
                  <a:pt x="0" y="0"/>
                </a:moveTo>
                <a:lnTo>
                  <a:pt x="25" y="47"/>
                </a:lnTo>
                <a:lnTo>
                  <a:pt x="49" y="95"/>
                </a:lnTo>
                <a:lnTo>
                  <a:pt x="74" y="139"/>
                </a:lnTo>
                <a:lnTo>
                  <a:pt x="108" y="17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9" name="Freeform 72"/>
          <p:cNvSpPr>
            <a:spLocks/>
          </p:cNvSpPr>
          <p:nvPr/>
        </p:nvSpPr>
        <p:spPr bwMode="auto">
          <a:xfrm>
            <a:off x="7135813" y="4856163"/>
            <a:ext cx="34925" cy="20637"/>
          </a:xfrm>
          <a:custGeom>
            <a:avLst/>
            <a:gdLst>
              <a:gd name="T0" fmla="*/ 0 w 202"/>
              <a:gd name="T1" fmla="*/ 0 h 75"/>
              <a:gd name="T2" fmla="*/ 2147483647 w 202"/>
              <a:gd name="T3" fmla="*/ 2147483647 h 75"/>
              <a:gd name="T4" fmla="*/ 2147483647 w 202"/>
              <a:gd name="T5" fmla="*/ 2147483647 h 75"/>
              <a:gd name="T6" fmla="*/ 2147483647 w 202"/>
              <a:gd name="T7" fmla="*/ 2147483647 h 75"/>
              <a:gd name="T8" fmla="*/ 2147483647 w 202"/>
              <a:gd name="T9" fmla="*/ 2147483647 h 75"/>
              <a:gd name="T10" fmla="*/ 2147483647 w 202"/>
              <a:gd name="T11" fmla="*/ 2147483647 h 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2"/>
              <a:gd name="T19" fmla="*/ 0 h 75"/>
              <a:gd name="T20" fmla="*/ 202 w 202"/>
              <a:gd name="T21" fmla="*/ 75 h 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2" h="75">
                <a:moveTo>
                  <a:pt x="0" y="0"/>
                </a:moveTo>
                <a:lnTo>
                  <a:pt x="46" y="27"/>
                </a:lnTo>
                <a:lnTo>
                  <a:pt x="96" y="46"/>
                </a:lnTo>
                <a:lnTo>
                  <a:pt x="149" y="60"/>
                </a:lnTo>
                <a:lnTo>
                  <a:pt x="202" y="75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0" name="Freeform 73"/>
          <p:cNvSpPr>
            <a:spLocks/>
          </p:cNvSpPr>
          <p:nvPr/>
        </p:nvSpPr>
        <p:spPr bwMode="auto">
          <a:xfrm>
            <a:off x="7170738" y="4876800"/>
            <a:ext cx="31750" cy="12700"/>
          </a:xfrm>
          <a:custGeom>
            <a:avLst/>
            <a:gdLst>
              <a:gd name="T0" fmla="*/ 0 w 176"/>
              <a:gd name="T1" fmla="*/ 0 h 52"/>
              <a:gd name="T2" fmla="*/ 2147483647 w 176"/>
              <a:gd name="T3" fmla="*/ 2147483647 h 52"/>
              <a:gd name="T4" fmla="*/ 2147483647 w 176"/>
              <a:gd name="T5" fmla="*/ 2147483647 h 52"/>
              <a:gd name="T6" fmla="*/ 2147483647 w 176"/>
              <a:gd name="T7" fmla="*/ 2147483647 h 52"/>
              <a:gd name="T8" fmla="*/ 2147483647 w 176"/>
              <a:gd name="T9" fmla="*/ 2147483647 h 52"/>
              <a:gd name="T10" fmla="*/ 2147483647 w 176"/>
              <a:gd name="T11" fmla="*/ 2147483647 h 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6"/>
              <a:gd name="T19" fmla="*/ 0 h 52"/>
              <a:gd name="T20" fmla="*/ 176 w 176"/>
              <a:gd name="T21" fmla="*/ 52 h 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6" h="52">
                <a:moveTo>
                  <a:pt x="0" y="0"/>
                </a:moveTo>
                <a:lnTo>
                  <a:pt x="43" y="14"/>
                </a:lnTo>
                <a:lnTo>
                  <a:pt x="88" y="27"/>
                </a:lnTo>
                <a:lnTo>
                  <a:pt x="132" y="40"/>
                </a:lnTo>
                <a:lnTo>
                  <a:pt x="176" y="52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1" name="Freeform 74"/>
          <p:cNvSpPr>
            <a:spLocks/>
          </p:cNvSpPr>
          <p:nvPr/>
        </p:nvSpPr>
        <p:spPr bwMode="auto">
          <a:xfrm>
            <a:off x="6824663" y="4598988"/>
            <a:ext cx="85725" cy="4762"/>
          </a:xfrm>
          <a:custGeom>
            <a:avLst/>
            <a:gdLst>
              <a:gd name="T0" fmla="*/ 2147483647 w 485"/>
              <a:gd name="T1" fmla="*/ 2147483647 h 19"/>
              <a:gd name="T2" fmla="*/ 2147483647 w 485"/>
              <a:gd name="T3" fmla="*/ 2147483647 h 19"/>
              <a:gd name="T4" fmla="*/ 2147483647 w 485"/>
              <a:gd name="T5" fmla="*/ 0 h 19"/>
              <a:gd name="T6" fmla="*/ 2147483647 w 485"/>
              <a:gd name="T7" fmla="*/ 2147483647 h 19"/>
              <a:gd name="T8" fmla="*/ 2147483647 w 485"/>
              <a:gd name="T9" fmla="*/ 2147483647 h 19"/>
              <a:gd name="T10" fmla="*/ 0 w 485"/>
              <a:gd name="T11" fmla="*/ 2147483647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5"/>
              <a:gd name="T19" fmla="*/ 0 h 19"/>
              <a:gd name="T20" fmla="*/ 485 w 485"/>
              <a:gd name="T21" fmla="*/ 19 h 1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5" h="19">
                <a:moveTo>
                  <a:pt x="485" y="19"/>
                </a:moveTo>
                <a:lnTo>
                  <a:pt x="380" y="6"/>
                </a:lnTo>
                <a:lnTo>
                  <a:pt x="274" y="0"/>
                </a:lnTo>
                <a:lnTo>
                  <a:pt x="168" y="1"/>
                </a:lnTo>
                <a:lnTo>
                  <a:pt x="63" y="10"/>
                </a:lnTo>
                <a:lnTo>
                  <a:pt x="0" y="1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2" name="Line 75"/>
          <p:cNvSpPr>
            <a:spLocks noChangeShapeType="1"/>
          </p:cNvSpPr>
          <p:nvPr/>
        </p:nvSpPr>
        <p:spPr bwMode="auto">
          <a:xfrm>
            <a:off x="6843713" y="5262563"/>
            <a:ext cx="0" cy="42227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3" name="Line 76"/>
          <p:cNvSpPr>
            <a:spLocks noChangeShapeType="1"/>
          </p:cNvSpPr>
          <p:nvPr/>
        </p:nvSpPr>
        <p:spPr bwMode="auto">
          <a:xfrm>
            <a:off x="6892925" y="5262563"/>
            <a:ext cx="1588" cy="42227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4" name="Freeform 77"/>
          <p:cNvSpPr>
            <a:spLocks/>
          </p:cNvSpPr>
          <p:nvPr/>
        </p:nvSpPr>
        <p:spPr bwMode="auto">
          <a:xfrm>
            <a:off x="6843713" y="5253038"/>
            <a:ext cx="49212" cy="19050"/>
          </a:xfrm>
          <a:custGeom>
            <a:avLst/>
            <a:gdLst>
              <a:gd name="T0" fmla="*/ 2147483647 w 286"/>
              <a:gd name="T1" fmla="*/ 2147483647 h 74"/>
              <a:gd name="T2" fmla="*/ 2147483647 w 286"/>
              <a:gd name="T3" fmla="*/ 2147483647 h 74"/>
              <a:gd name="T4" fmla="*/ 2147483647 w 286"/>
              <a:gd name="T5" fmla="*/ 0 h 74"/>
              <a:gd name="T6" fmla="*/ 2147483647 w 286"/>
              <a:gd name="T7" fmla="*/ 2147483647 h 74"/>
              <a:gd name="T8" fmla="*/ 2147483647 w 286"/>
              <a:gd name="T9" fmla="*/ 2147483647 h 74"/>
              <a:gd name="T10" fmla="*/ 0 w 286"/>
              <a:gd name="T11" fmla="*/ 2147483647 h 74"/>
              <a:gd name="T12" fmla="*/ 2147483647 w 286"/>
              <a:gd name="T13" fmla="*/ 2147483647 h 74"/>
              <a:gd name="T14" fmla="*/ 2147483647 w 286"/>
              <a:gd name="T15" fmla="*/ 2147483647 h 74"/>
              <a:gd name="T16" fmla="*/ 2147483647 w 286"/>
              <a:gd name="T17" fmla="*/ 2147483647 h 74"/>
              <a:gd name="T18" fmla="*/ 2147483647 w 286"/>
              <a:gd name="T19" fmla="*/ 2147483647 h 74"/>
              <a:gd name="T20" fmla="*/ 2147483647 w 286"/>
              <a:gd name="T21" fmla="*/ 2147483647 h 74"/>
              <a:gd name="T22" fmla="*/ 2147483647 w 286"/>
              <a:gd name="T23" fmla="*/ 2147483647 h 7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86"/>
              <a:gd name="T37" fmla="*/ 0 h 74"/>
              <a:gd name="T38" fmla="*/ 286 w 286"/>
              <a:gd name="T39" fmla="*/ 74 h 7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86" h="74">
                <a:moveTo>
                  <a:pt x="286" y="37"/>
                </a:moveTo>
                <a:lnTo>
                  <a:pt x="258" y="14"/>
                </a:lnTo>
                <a:lnTo>
                  <a:pt x="183" y="0"/>
                </a:lnTo>
                <a:lnTo>
                  <a:pt x="94" y="1"/>
                </a:lnTo>
                <a:lnTo>
                  <a:pt x="24" y="15"/>
                </a:lnTo>
                <a:lnTo>
                  <a:pt x="0" y="38"/>
                </a:lnTo>
                <a:lnTo>
                  <a:pt x="33" y="61"/>
                </a:lnTo>
                <a:lnTo>
                  <a:pt x="109" y="74"/>
                </a:lnTo>
                <a:lnTo>
                  <a:pt x="199" y="71"/>
                </a:lnTo>
                <a:lnTo>
                  <a:pt x="266" y="56"/>
                </a:lnTo>
                <a:lnTo>
                  <a:pt x="286" y="37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5" name="Line 78"/>
          <p:cNvSpPr>
            <a:spLocks noChangeShapeType="1"/>
          </p:cNvSpPr>
          <p:nvPr/>
        </p:nvSpPr>
        <p:spPr bwMode="auto">
          <a:xfrm flipH="1" flipV="1">
            <a:off x="6848475" y="4381500"/>
            <a:ext cx="20638" cy="890588"/>
          </a:xfrm>
          <a:prstGeom prst="line">
            <a:avLst/>
          </a:prstGeom>
          <a:noFill/>
          <a:ln w="25400">
            <a:solidFill>
              <a:schemeClr val="accent1">
                <a:lumMod val="7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6" name="Freeform 81" descr="Stationery"/>
          <p:cNvSpPr>
            <a:spLocks/>
          </p:cNvSpPr>
          <p:nvPr/>
        </p:nvSpPr>
        <p:spPr bwMode="auto">
          <a:xfrm>
            <a:off x="7653338" y="4665663"/>
            <a:ext cx="274637" cy="182562"/>
          </a:xfrm>
          <a:custGeom>
            <a:avLst/>
            <a:gdLst>
              <a:gd name="T0" fmla="*/ 2147483647 w 1551"/>
              <a:gd name="T1" fmla="*/ 0 h 659"/>
              <a:gd name="T2" fmla="*/ 2147483647 w 1551"/>
              <a:gd name="T3" fmla="*/ 2147483647 h 659"/>
              <a:gd name="T4" fmla="*/ 2147483647 w 1551"/>
              <a:gd name="T5" fmla="*/ 2147483647 h 659"/>
              <a:gd name="T6" fmla="*/ 2147483647 w 1551"/>
              <a:gd name="T7" fmla="*/ 2147483647 h 659"/>
              <a:gd name="T8" fmla="*/ 2147483647 w 1551"/>
              <a:gd name="T9" fmla="*/ 2147483647 h 659"/>
              <a:gd name="T10" fmla="*/ 2147483647 w 1551"/>
              <a:gd name="T11" fmla="*/ 2147483647 h 659"/>
              <a:gd name="T12" fmla="*/ 2147483647 w 1551"/>
              <a:gd name="T13" fmla="*/ 2147483647 h 659"/>
              <a:gd name="T14" fmla="*/ 2147483647 w 1551"/>
              <a:gd name="T15" fmla="*/ 2147483647 h 659"/>
              <a:gd name="T16" fmla="*/ 2147483647 w 1551"/>
              <a:gd name="T17" fmla="*/ 2147483647 h 659"/>
              <a:gd name="T18" fmla="*/ 2147483647 w 1551"/>
              <a:gd name="T19" fmla="*/ 2147483647 h 659"/>
              <a:gd name="T20" fmla="*/ 2147483647 w 1551"/>
              <a:gd name="T21" fmla="*/ 2147483647 h 659"/>
              <a:gd name="T22" fmla="*/ 0 w 1551"/>
              <a:gd name="T23" fmla="*/ 2147483647 h 659"/>
              <a:gd name="T24" fmla="*/ 0 w 1551"/>
              <a:gd name="T25" fmla="*/ 2147483647 h 659"/>
              <a:gd name="T26" fmla="*/ 2147483647 w 1551"/>
              <a:gd name="T27" fmla="*/ 2147483647 h 659"/>
              <a:gd name="T28" fmla="*/ 2147483647 w 1551"/>
              <a:gd name="T29" fmla="*/ 2147483647 h 659"/>
              <a:gd name="T30" fmla="*/ 2147483647 w 1551"/>
              <a:gd name="T31" fmla="*/ 2147483647 h 659"/>
              <a:gd name="T32" fmla="*/ 2147483647 w 1551"/>
              <a:gd name="T33" fmla="*/ 2147483647 h 659"/>
              <a:gd name="T34" fmla="*/ 2147483647 w 1551"/>
              <a:gd name="T35" fmla="*/ 2147483647 h 659"/>
              <a:gd name="T36" fmla="*/ 2147483647 w 1551"/>
              <a:gd name="T37" fmla="*/ 2147483647 h 659"/>
              <a:gd name="T38" fmla="*/ 2147483647 w 1551"/>
              <a:gd name="T39" fmla="*/ 2147483647 h 659"/>
              <a:gd name="T40" fmla="*/ 2147483647 w 1551"/>
              <a:gd name="T41" fmla="*/ 2147483647 h 659"/>
              <a:gd name="T42" fmla="*/ 2147483647 w 1551"/>
              <a:gd name="T43" fmla="*/ 2147483647 h 659"/>
              <a:gd name="T44" fmla="*/ 2147483647 w 1551"/>
              <a:gd name="T45" fmla="*/ 2147483647 h 659"/>
              <a:gd name="T46" fmla="*/ 2147483647 w 1551"/>
              <a:gd name="T47" fmla="*/ 2147483647 h 659"/>
              <a:gd name="T48" fmla="*/ 2147483647 w 1551"/>
              <a:gd name="T49" fmla="*/ 2147483647 h 659"/>
              <a:gd name="T50" fmla="*/ 2147483647 w 1551"/>
              <a:gd name="T51" fmla="*/ 2147483647 h 659"/>
              <a:gd name="T52" fmla="*/ 2147483647 w 1551"/>
              <a:gd name="T53" fmla="*/ 2147483647 h 659"/>
              <a:gd name="T54" fmla="*/ 2147483647 w 1551"/>
              <a:gd name="T55" fmla="*/ 2147483647 h 659"/>
              <a:gd name="T56" fmla="*/ 2147483647 w 1551"/>
              <a:gd name="T57" fmla="*/ 2147483647 h 659"/>
              <a:gd name="T58" fmla="*/ 2147483647 w 1551"/>
              <a:gd name="T59" fmla="*/ 2147483647 h 659"/>
              <a:gd name="T60" fmla="*/ 2147483647 w 1551"/>
              <a:gd name="T61" fmla="*/ 2147483647 h 659"/>
              <a:gd name="T62" fmla="*/ 2147483647 w 1551"/>
              <a:gd name="T63" fmla="*/ 2147483647 h 659"/>
              <a:gd name="T64" fmla="*/ 2147483647 w 1551"/>
              <a:gd name="T65" fmla="*/ 2147483647 h 659"/>
              <a:gd name="T66" fmla="*/ 2147483647 w 1551"/>
              <a:gd name="T67" fmla="*/ 2147483647 h 659"/>
              <a:gd name="T68" fmla="*/ 2147483647 w 1551"/>
              <a:gd name="T69" fmla="*/ 2147483647 h 659"/>
              <a:gd name="T70" fmla="*/ 2147483647 w 1551"/>
              <a:gd name="T71" fmla="*/ 2147483647 h 659"/>
              <a:gd name="T72" fmla="*/ 2147483647 w 1551"/>
              <a:gd name="T73" fmla="*/ 2147483647 h 659"/>
              <a:gd name="T74" fmla="*/ 2147483647 w 1551"/>
              <a:gd name="T75" fmla="*/ 2147483647 h 659"/>
              <a:gd name="T76" fmla="*/ 2147483647 w 1551"/>
              <a:gd name="T77" fmla="*/ 2147483647 h 659"/>
              <a:gd name="T78" fmla="*/ 2147483647 w 1551"/>
              <a:gd name="T79" fmla="*/ 2147483647 h 659"/>
              <a:gd name="T80" fmla="*/ 2147483647 w 1551"/>
              <a:gd name="T81" fmla="*/ 2147483647 h 659"/>
              <a:gd name="T82" fmla="*/ 2147483647 w 1551"/>
              <a:gd name="T83" fmla="*/ 2147483647 h 659"/>
              <a:gd name="T84" fmla="*/ 2147483647 w 1551"/>
              <a:gd name="T85" fmla="*/ 2147483647 h 659"/>
              <a:gd name="T86" fmla="*/ 2147483647 w 1551"/>
              <a:gd name="T87" fmla="*/ 2147483647 h 659"/>
              <a:gd name="T88" fmla="*/ 2147483647 w 1551"/>
              <a:gd name="T89" fmla="*/ 2147483647 h 659"/>
              <a:gd name="T90" fmla="*/ 2147483647 w 1551"/>
              <a:gd name="T91" fmla="*/ 2147483647 h 659"/>
              <a:gd name="T92" fmla="*/ 2147483647 w 1551"/>
              <a:gd name="T93" fmla="*/ 0 h 659"/>
              <a:gd name="T94" fmla="*/ 2147483647 w 1551"/>
              <a:gd name="T95" fmla="*/ 0 h 659"/>
              <a:gd name="T96" fmla="*/ 2147483647 w 1551"/>
              <a:gd name="T97" fmla="*/ 0 h 65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551"/>
              <a:gd name="T148" fmla="*/ 0 h 659"/>
              <a:gd name="T149" fmla="*/ 1551 w 1551"/>
              <a:gd name="T150" fmla="*/ 659 h 65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551" h="659">
                <a:moveTo>
                  <a:pt x="774" y="0"/>
                </a:moveTo>
                <a:lnTo>
                  <a:pt x="669" y="2"/>
                </a:lnTo>
                <a:lnTo>
                  <a:pt x="566" y="12"/>
                </a:lnTo>
                <a:lnTo>
                  <a:pt x="467" y="26"/>
                </a:lnTo>
                <a:lnTo>
                  <a:pt x="374" y="48"/>
                </a:lnTo>
                <a:lnTo>
                  <a:pt x="287" y="73"/>
                </a:lnTo>
                <a:lnTo>
                  <a:pt x="209" y="103"/>
                </a:lnTo>
                <a:lnTo>
                  <a:pt x="143" y="138"/>
                </a:lnTo>
                <a:lnTo>
                  <a:pt x="87" y="175"/>
                </a:lnTo>
                <a:lnTo>
                  <a:pt x="45" y="217"/>
                </a:lnTo>
                <a:lnTo>
                  <a:pt x="15" y="260"/>
                </a:lnTo>
                <a:lnTo>
                  <a:pt x="0" y="304"/>
                </a:lnTo>
                <a:lnTo>
                  <a:pt x="0" y="349"/>
                </a:lnTo>
                <a:lnTo>
                  <a:pt x="12" y="393"/>
                </a:lnTo>
                <a:lnTo>
                  <a:pt x="40" y="437"/>
                </a:lnTo>
                <a:lnTo>
                  <a:pt x="81" y="477"/>
                </a:lnTo>
                <a:lnTo>
                  <a:pt x="135" y="517"/>
                </a:lnTo>
                <a:lnTo>
                  <a:pt x="199" y="551"/>
                </a:lnTo>
                <a:lnTo>
                  <a:pt x="275" y="582"/>
                </a:lnTo>
                <a:lnTo>
                  <a:pt x="361" y="609"/>
                </a:lnTo>
                <a:lnTo>
                  <a:pt x="453" y="630"/>
                </a:lnTo>
                <a:lnTo>
                  <a:pt x="552" y="645"/>
                </a:lnTo>
                <a:lnTo>
                  <a:pt x="655" y="656"/>
                </a:lnTo>
                <a:lnTo>
                  <a:pt x="760" y="659"/>
                </a:lnTo>
                <a:lnTo>
                  <a:pt x="865" y="657"/>
                </a:lnTo>
                <a:lnTo>
                  <a:pt x="969" y="649"/>
                </a:lnTo>
                <a:lnTo>
                  <a:pt x="1069" y="635"/>
                </a:lnTo>
                <a:lnTo>
                  <a:pt x="1163" y="615"/>
                </a:lnTo>
                <a:lnTo>
                  <a:pt x="1251" y="590"/>
                </a:lnTo>
                <a:lnTo>
                  <a:pt x="1330" y="561"/>
                </a:lnTo>
                <a:lnTo>
                  <a:pt x="1398" y="527"/>
                </a:lnTo>
                <a:lnTo>
                  <a:pt x="1455" y="489"/>
                </a:lnTo>
                <a:lnTo>
                  <a:pt x="1499" y="448"/>
                </a:lnTo>
                <a:lnTo>
                  <a:pt x="1531" y="405"/>
                </a:lnTo>
                <a:lnTo>
                  <a:pt x="1547" y="361"/>
                </a:lnTo>
                <a:lnTo>
                  <a:pt x="1551" y="317"/>
                </a:lnTo>
                <a:lnTo>
                  <a:pt x="1540" y="271"/>
                </a:lnTo>
                <a:lnTo>
                  <a:pt x="1515" y="228"/>
                </a:lnTo>
                <a:lnTo>
                  <a:pt x="1475" y="187"/>
                </a:lnTo>
                <a:lnTo>
                  <a:pt x="1424" y="148"/>
                </a:lnTo>
                <a:lnTo>
                  <a:pt x="1359" y="112"/>
                </a:lnTo>
                <a:lnTo>
                  <a:pt x="1285" y="81"/>
                </a:lnTo>
                <a:lnTo>
                  <a:pt x="1201" y="54"/>
                </a:lnTo>
                <a:lnTo>
                  <a:pt x="1109" y="31"/>
                </a:lnTo>
                <a:lnTo>
                  <a:pt x="1011" y="15"/>
                </a:lnTo>
                <a:lnTo>
                  <a:pt x="908" y="5"/>
                </a:lnTo>
                <a:lnTo>
                  <a:pt x="803" y="0"/>
                </a:lnTo>
                <a:lnTo>
                  <a:pt x="774" y="0"/>
                </a:lnTo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37" name="Line 82"/>
          <p:cNvSpPr>
            <a:spLocks noChangeShapeType="1"/>
          </p:cNvSpPr>
          <p:nvPr/>
        </p:nvSpPr>
        <p:spPr bwMode="auto">
          <a:xfrm>
            <a:off x="7329488" y="4889500"/>
            <a:ext cx="127000" cy="1588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8" name="Line 83"/>
          <p:cNvSpPr>
            <a:spLocks noChangeShapeType="1"/>
          </p:cNvSpPr>
          <p:nvPr/>
        </p:nvSpPr>
        <p:spPr bwMode="auto">
          <a:xfrm flipH="1">
            <a:off x="8124825" y="4889500"/>
            <a:ext cx="127000" cy="1588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9" name="Freeform 84"/>
          <p:cNvSpPr>
            <a:spLocks/>
          </p:cNvSpPr>
          <p:nvPr/>
        </p:nvSpPr>
        <p:spPr bwMode="auto">
          <a:xfrm>
            <a:off x="7834313" y="4603750"/>
            <a:ext cx="22225" cy="3175"/>
          </a:xfrm>
          <a:custGeom>
            <a:avLst/>
            <a:gdLst>
              <a:gd name="T0" fmla="*/ 0 w 124"/>
              <a:gd name="T1" fmla="*/ 0 h 9"/>
              <a:gd name="T2" fmla="*/ 2147483647 w 124"/>
              <a:gd name="T3" fmla="*/ 0 h 9"/>
              <a:gd name="T4" fmla="*/ 2147483647 w 124"/>
              <a:gd name="T5" fmla="*/ 2147483647 h 9"/>
              <a:gd name="T6" fmla="*/ 2147483647 w 124"/>
              <a:gd name="T7" fmla="*/ 2147483647 h 9"/>
              <a:gd name="T8" fmla="*/ 2147483647 w 124"/>
              <a:gd name="T9" fmla="*/ 2147483647 h 9"/>
              <a:gd name="T10" fmla="*/ 2147483647 w 124"/>
              <a:gd name="T11" fmla="*/ 2147483647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4"/>
              <a:gd name="T19" fmla="*/ 0 h 9"/>
              <a:gd name="T20" fmla="*/ 124 w 12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4" h="9">
                <a:moveTo>
                  <a:pt x="0" y="0"/>
                </a:moveTo>
                <a:lnTo>
                  <a:pt x="30" y="0"/>
                </a:lnTo>
                <a:lnTo>
                  <a:pt x="62" y="2"/>
                </a:lnTo>
                <a:lnTo>
                  <a:pt x="92" y="5"/>
                </a:lnTo>
                <a:lnTo>
                  <a:pt x="124" y="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0" name="Freeform 85"/>
          <p:cNvSpPr>
            <a:spLocks/>
          </p:cNvSpPr>
          <p:nvPr/>
        </p:nvSpPr>
        <p:spPr bwMode="auto">
          <a:xfrm>
            <a:off x="7856538" y="4606925"/>
            <a:ext cx="92075" cy="41275"/>
          </a:xfrm>
          <a:custGeom>
            <a:avLst/>
            <a:gdLst>
              <a:gd name="T0" fmla="*/ 0 w 527"/>
              <a:gd name="T1" fmla="*/ 0 h 153"/>
              <a:gd name="T2" fmla="*/ 2147483647 w 527"/>
              <a:gd name="T3" fmla="*/ 2147483647 h 153"/>
              <a:gd name="T4" fmla="*/ 2147483647 w 527"/>
              <a:gd name="T5" fmla="*/ 2147483647 h 153"/>
              <a:gd name="T6" fmla="*/ 2147483647 w 527"/>
              <a:gd name="T7" fmla="*/ 2147483647 h 153"/>
              <a:gd name="T8" fmla="*/ 2147483647 w 527"/>
              <a:gd name="T9" fmla="*/ 2147483647 h 153"/>
              <a:gd name="T10" fmla="*/ 2147483647 w 527"/>
              <a:gd name="T11" fmla="*/ 2147483647 h 153"/>
              <a:gd name="T12" fmla="*/ 2147483647 w 527"/>
              <a:gd name="T13" fmla="*/ 2147483647 h 153"/>
              <a:gd name="T14" fmla="*/ 2147483647 w 527"/>
              <a:gd name="T15" fmla="*/ 2147483647 h 153"/>
              <a:gd name="T16" fmla="*/ 2147483647 w 527"/>
              <a:gd name="T17" fmla="*/ 2147483647 h 1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7"/>
              <a:gd name="T28" fmla="*/ 0 h 153"/>
              <a:gd name="T29" fmla="*/ 527 w 527"/>
              <a:gd name="T30" fmla="*/ 153 h 1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7" h="153">
                <a:moveTo>
                  <a:pt x="0" y="0"/>
                </a:moveTo>
                <a:lnTo>
                  <a:pt x="69" y="12"/>
                </a:lnTo>
                <a:lnTo>
                  <a:pt x="140" y="26"/>
                </a:lnTo>
                <a:lnTo>
                  <a:pt x="210" y="41"/>
                </a:lnTo>
                <a:lnTo>
                  <a:pt x="279" y="59"/>
                </a:lnTo>
                <a:lnTo>
                  <a:pt x="347" y="79"/>
                </a:lnTo>
                <a:lnTo>
                  <a:pt x="414" y="102"/>
                </a:lnTo>
                <a:lnTo>
                  <a:pt x="480" y="130"/>
                </a:lnTo>
                <a:lnTo>
                  <a:pt x="527" y="153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1" name="Freeform 86"/>
          <p:cNvSpPr>
            <a:spLocks/>
          </p:cNvSpPr>
          <p:nvPr/>
        </p:nvSpPr>
        <p:spPr bwMode="auto">
          <a:xfrm>
            <a:off x="7948613" y="4648200"/>
            <a:ext cx="53975" cy="77788"/>
          </a:xfrm>
          <a:custGeom>
            <a:avLst/>
            <a:gdLst>
              <a:gd name="T0" fmla="*/ 0 w 297"/>
              <a:gd name="T1" fmla="*/ 0 h 279"/>
              <a:gd name="T2" fmla="*/ 2147483647 w 297"/>
              <a:gd name="T3" fmla="*/ 2147483647 h 279"/>
              <a:gd name="T4" fmla="*/ 2147483647 w 297"/>
              <a:gd name="T5" fmla="*/ 2147483647 h 279"/>
              <a:gd name="T6" fmla="*/ 2147483647 w 297"/>
              <a:gd name="T7" fmla="*/ 2147483647 h 279"/>
              <a:gd name="T8" fmla="*/ 2147483647 w 297"/>
              <a:gd name="T9" fmla="*/ 2147483647 h 279"/>
              <a:gd name="T10" fmla="*/ 2147483647 w 297"/>
              <a:gd name="T11" fmla="*/ 2147483647 h 279"/>
              <a:gd name="T12" fmla="*/ 2147483647 w 297"/>
              <a:gd name="T13" fmla="*/ 2147483647 h 2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7"/>
              <a:gd name="T22" fmla="*/ 0 h 279"/>
              <a:gd name="T23" fmla="*/ 297 w 297"/>
              <a:gd name="T24" fmla="*/ 279 h 2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7" h="279">
                <a:moveTo>
                  <a:pt x="0" y="0"/>
                </a:moveTo>
                <a:lnTo>
                  <a:pt x="60" y="37"/>
                </a:lnTo>
                <a:lnTo>
                  <a:pt x="115" y="82"/>
                </a:lnTo>
                <a:lnTo>
                  <a:pt x="167" y="131"/>
                </a:lnTo>
                <a:lnTo>
                  <a:pt x="215" y="184"/>
                </a:lnTo>
                <a:lnTo>
                  <a:pt x="263" y="238"/>
                </a:lnTo>
                <a:lnTo>
                  <a:pt x="297" y="27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2" name="Freeform 87"/>
          <p:cNvSpPr>
            <a:spLocks/>
          </p:cNvSpPr>
          <p:nvPr/>
        </p:nvSpPr>
        <p:spPr bwMode="auto">
          <a:xfrm>
            <a:off x="8002588" y="4725988"/>
            <a:ext cx="34925" cy="79375"/>
          </a:xfrm>
          <a:custGeom>
            <a:avLst/>
            <a:gdLst>
              <a:gd name="T0" fmla="*/ 0 w 203"/>
              <a:gd name="T1" fmla="*/ 0 h 290"/>
              <a:gd name="T2" fmla="*/ 2147483647 w 203"/>
              <a:gd name="T3" fmla="*/ 2147483647 h 290"/>
              <a:gd name="T4" fmla="*/ 2147483647 w 203"/>
              <a:gd name="T5" fmla="*/ 2147483647 h 290"/>
              <a:gd name="T6" fmla="*/ 2147483647 w 203"/>
              <a:gd name="T7" fmla="*/ 2147483647 h 290"/>
              <a:gd name="T8" fmla="*/ 2147483647 w 203"/>
              <a:gd name="T9" fmla="*/ 2147483647 h 290"/>
              <a:gd name="T10" fmla="*/ 2147483647 w 203"/>
              <a:gd name="T11" fmla="*/ 2147483647 h 2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3"/>
              <a:gd name="T19" fmla="*/ 0 h 290"/>
              <a:gd name="T20" fmla="*/ 203 w 203"/>
              <a:gd name="T21" fmla="*/ 290 h 2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3" h="290">
                <a:moveTo>
                  <a:pt x="0" y="0"/>
                </a:moveTo>
                <a:lnTo>
                  <a:pt x="44" y="54"/>
                </a:lnTo>
                <a:lnTo>
                  <a:pt x="86" y="112"/>
                </a:lnTo>
                <a:lnTo>
                  <a:pt x="126" y="172"/>
                </a:lnTo>
                <a:lnTo>
                  <a:pt x="164" y="232"/>
                </a:lnTo>
                <a:lnTo>
                  <a:pt x="203" y="290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3" name="Freeform 88"/>
          <p:cNvSpPr>
            <a:spLocks/>
          </p:cNvSpPr>
          <p:nvPr/>
        </p:nvSpPr>
        <p:spPr bwMode="auto">
          <a:xfrm>
            <a:off x="8037513" y="4805363"/>
            <a:ext cx="19050" cy="50800"/>
          </a:xfrm>
          <a:custGeom>
            <a:avLst/>
            <a:gdLst>
              <a:gd name="T0" fmla="*/ 0 w 109"/>
              <a:gd name="T1" fmla="*/ 0 h 179"/>
              <a:gd name="T2" fmla="*/ 2147483647 w 109"/>
              <a:gd name="T3" fmla="*/ 2147483647 h 179"/>
              <a:gd name="T4" fmla="*/ 2147483647 w 109"/>
              <a:gd name="T5" fmla="*/ 2147483647 h 179"/>
              <a:gd name="T6" fmla="*/ 2147483647 w 109"/>
              <a:gd name="T7" fmla="*/ 2147483647 h 179"/>
              <a:gd name="T8" fmla="*/ 2147483647 w 109"/>
              <a:gd name="T9" fmla="*/ 2147483647 h 179"/>
              <a:gd name="T10" fmla="*/ 2147483647 w 109"/>
              <a:gd name="T11" fmla="*/ 2147483647 h 1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"/>
              <a:gd name="T19" fmla="*/ 0 h 179"/>
              <a:gd name="T20" fmla="*/ 109 w 109"/>
              <a:gd name="T21" fmla="*/ 179 h 17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" h="179">
                <a:moveTo>
                  <a:pt x="0" y="0"/>
                </a:moveTo>
                <a:lnTo>
                  <a:pt x="25" y="47"/>
                </a:lnTo>
                <a:lnTo>
                  <a:pt x="48" y="95"/>
                </a:lnTo>
                <a:lnTo>
                  <a:pt x="75" y="139"/>
                </a:lnTo>
                <a:lnTo>
                  <a:pt x="109" y="17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4" name="Freeform 89"/>
          <p:cNvSpPr>
            <a:spLocks/>
          </p:cNvSpPr>
          <p:nvPr/>
        </p:nvSpPr>
        <p:spPr bwMode="auto">
          <a:xfrm>
            <a:off x="8056563" y="4856163"/>
            <a:ext cx="36512" cy="20637"/>
          </a:xfrm>
          <a:custGeom>
            <a:avLst/>
            <a:gdLst>
              <a:gd name="T0" fmla="*/ 0 w 202"/>
              <a:gd name="T1" fmla="*/ 0 h 75"/>
              <a:gd name="T2" fmla="*/ 2147483647 w 202"/>
              <a:gd name="T3" fmla="*/ 2147483647 h 75"/>
              <a:gd name="T4" fmla="*/ 2147483647 w 202"/>
              <a:gd name="T5" fmla="*/ 2147483647 h 75"/>
              <a:gd name="T6" fmla="*/ 2147483647 w 202"/>
              <a:gd name="T7" fmla="*/ 2147483647 h 75"/>
              <a:gd name="T8" fmla="*/ 2147483647 w 202"/>
              <a:gd name="T9" fmla="*/ 2147483647 h 75"/>
              <a:gd name="T10" fmla="*/ 2147483647 w 202"/>
              <a:gd name="T11" fmla="*/ 2147483647 h 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2"/>
              <a:gd name="T19" fmla="*/ 0 h 75"/>
              <a:gd name="T20" fmla="*/ 202 w 202"/>
              <a:gd name="T21" fmla="*/ 75 h 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2" h="75">
                <a:moveTo>
                  <a:pt x="0" y="0"/>
                </a:moveTo>
                <a:lnTo>
                  <a:pt x="45" y="27"/>
                </a:lnTo>
                <a:lnTo>
                  <a:pt x="96" y="46"/>
                </a:lnTo>
                <a:lnTo>
                  <a:pt x="149" y="60"/>
                </a:lnTo>
                <a:lnTo>
                  <a:pt x="202" y="75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5" name="Freeform 90"/>
          <p:cNvSpPr>
            <a:spLocks/>
          </p:cNvSpPr>
          <p:nvPr/>
        </p:nvSpPr>
        <p:spPr bwMode="auto">
          <a:xfrm>
            <a:off x="8093075" y="4876800"/>
            <a:ext cx="31750" cy="12700"/>
          </a:xfrm>
          <a:custGeom>
            <a:avLst/>
            <a:gdLst>
              <a:gd name="T0" fmla="*/ 0 w 176"/>
              <a:gd name="T1" fmla="*/ 0 h 52"/>
              <a:gd name="T2" fmla="*/ 2147483647 w 176"/>
              <a:gd name="T3" fmla="*/ 2147483647 h 52"/>
              <a:gd name="T4" fmla="*/ 2147483647 w 176"/>
              <a:gd name="T5" fmla="*/ 2147483647 h 52"/>
              <a:gd name="T6" fmla="*/ 2147483647 w 176"/>
              <a:gd name="T7" fmla="*/ 2147483647 h 52"/>
              <a:gd name="T8" fmla="*/ 2147483647 w 176"/>
              <a:gd name="T9" fmla="*/ 2147483647 h 52"/>
              <a:gd name="T10" fmla="*/ 2147483647 w 176"/>
              <a:gd name="T11" fmla="*/ 2147483647 h 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6"/>
              <a:gd name="T19" fmla="*/ 0 h 52"/>
              <a:gd name="T20" fmla="*/ 176 w 176"/>
              <a:gd name="T21" fmla="*/ 52 h 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6" h="52">
                <a:moveTo>
                  <a:pt x="0" y="0"/>
                </a:moveTo>
                <a:lnTo>
                  <a:pt x="43" y="14"/>
                </a:lnTo>
                <a:lnTo>
                  <a:pt x="87" y="27"/>
                </a:lnTo>
                <a:lnTo>
                  <a:pt x="131" y="40"/>
                </a:lnTo>
                <a:lnTo>
                  <a:pt x="176" y="52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6" name="Freeform 91"/>
          <p:cNvSpPr>
            <a:spLocks/>
          </p:cNvSpPr>
          <p:nvPr/>
        </p:nvSpPr>
        <p:spPr bwMode="auto">
          <a:xfrm>
            <a:off x="7724775" y="4603750"/>
            <a:ext cx="23813" cy="3175"/>
          </a:xfrm>
          <a:custGeom>
            <a:avLst/>
            <a:gdLst>
              <a:gd name="T0" fmla="*/ 2147483647 w 135"/>
              <a:gd name="T1" fmla="*/ 0 h 9"/>
              <a:gd name="T2" fmla="*/ 2147483647 w 135"/>
              <a:gd name="T3" fmla="*/ 0 h 9"/>
              <a:gd name="T4" fmla="*/ 2147483647 w 135"/>
              <a:gd name="T5" fmla="*/ 2147483647 h 9"/>
              <a:gd name="T6" fmla="*/ 2147483647 w 135"/>
              <a:gd name="T7" fmla="*/ 2147483647 h 9"/>
              <a:gd name="T8" fmla="*/ 0 w 135"/>
              <a:gd name="T9" fmla="*/ 2147483647 h 9"/>
              <a:gd name="T10" fmla="*/ 0 w 135"/>
              <a:gd name="T11" fmla="*/ 2147483647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5"/>
              <a:gd name="T19" fmla="*/ 0 h 9"/>
              <a:gd name="T20" fmla="*/ 135 w 135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5" h="9">
                <a:moveTo>
                  <a:pt x="135" y="0"/>
                </a:moveTo>
                <a:lnTo>
                  <a:pt x="101" y="0"/>
                </a:lnTo>
                <a:lnTo>
                  <a:pt x="67" y="1"/>
                </a:lnTo>
                <a:lnTo>
                  <a:pt x="34" y="5"/>
                </a:lnTo>
                <a:lnTo>
                  <a:pt x="0" y="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7" name="Freeform 92"/>
          <p:cNvSpPr>
            <a:spLocks/>
          </p:cNvSpPr>
          <p:nvPr/>
        </p:nvSpPr>
        <p:spPr bwMode="auto">
          <a:xfrm>
            <a:off x="7631113" y="4606925"/>
            <a:ext cx="93662" cy="41275"/>
          </a:xfrm>
          <a:custGeom>
            <a:avLst/>
            <a:gdLst>
              <a:gd name="T0" fmla="*/ 2147483647 w 527"/>
              <a:gd name="T1" fmla="*/ 0 h 153"/>
              <a:gd name="T2" fmla="*/ 2147483647 w 527"/>
              <a:gd name="T3" fmla="*/ 2147483647 h 153"/>
              <a:gd name="T4" fmla="*/ 2147483647 w 527"/>
              <a:gd name="T5" fmla="*/ 2147483647 h 153"/>
              <a:gd name="T6" fmla="*/ 2147483647 w 527"/>
              <a:gd name="T7" fmla="*/ 2147483647 h 153"/>
              <a:gd name="T8" fmla="*/ 2147483647 w 527"/>
              <a:gd name="T9" fmla="*/ 2147483647 h 153"/>
              <a:gd name="T10" fmla="*/ 2147483647 w 527"/>
              <a:gd name="T11" fmla="*/ 2147483647 h 153"/>
              <a:gd name="T12" fmla="*/ 2147483647 w 527"/>
              <a:gd name="T13" fmla="*/ 2147483647 h 153"/>
              <a:gd name="T14" fmla="*/ 2147483647 w 527"/>
              <a:gd name="T15" fmla="*/ 2147483647 h 153"/>
              <a:gd name="T16" fmla="*/ 0 w 527"/>
              <a:gd name="T17" fmla="*/ 2147483647 h 1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7"/>
              <a:gd name="T28" fmla="*/ 0 h 153"/>
              <a:gd name="T29" fmla="*/ 527 w 527"/>
              <a:gd name="T30" fmla="*/ 153 h 1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7" h="153">
                <a:moveTo>
                  <a:pt x="527" y="0"/>
                </a:moveTo>
                <a:lnTo>
                  <a:pt x="457" y="12"/>
                </a:lnTo>
                <a:lnTo>
                  <a:pt x="387" y="26"/>
                </a:lnTo>
                <a:lnTo>
                  <a:pt x="317" y="41"/>
                </a:lnTo>
                <a:lnTo>
                  <a:pt x="248" y="59"/>
                </a:lnTo>
                <a:lnTo>
                  <a:pt x="179" y="79"/>
                </a:lnTo>
                <a:lnTo>
                  <a:pt x="111" y="102"/>
                </a:lnTo>
                <a:lnTo>
                  <a:pt x="47" y="130"/>
                </a:lnTo>
                <a:lnTo>
                  <a:pt x="0" y="153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8" name="Freeform 93"/>
          <p:cNvSpPr>
            <a:spLocks/>
          </p:cNvSpPr>
          <p:nvPr/>
        </p:nvSpPr>
        <p:spPr bwMode="auto">
          <a:xfrm>
            <a:off x="7578725" y="4648200"/>
            <a:ext cx="52388" cy="77788"/>
          </a:xfrm>
          <a:custGeom>
            <a:avLst/>
            <a:gdLst>
              <a:gd name="T0" fmla="*/ 2147483647 w 297"/>
              <a:gd name="T1" fmla="*/ 0 h 279"/>
              <a:gd name="T2" fmla="*/ 2147483647 w 297"/>
              <a:gd name="T3" fmla="*/ 2147483647 h 279"/>
              <a:gd name="T4" fmla="*/ 2147483647 w 297"/>
              <a:gd name="T5" fmla="*/ 2147483647 h 279"/>
              <a:gd name="T6" fmla="*/ 2147483647 w 297"/>
              <a:gd name="T7" fmla="*/ 2147483647 h 279"/>
              <a:gd name="T8" fmla="*/ 2147483647 w 297"/>
              <a:gd name="T9" fmla="*/ 2147483647 h 279"/>
              <a:gd name="T10" fmla="*/ 2147483647 w 297"/>
              <a:gd name="T11" fmla="*/ 2147483647 h 279"/>
              <a:gd name="T12" fmla="*/ 0 w 297"/>
              <a:gd name="T13" fmla="*/ 2147483647 h 2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7"/>
              <a:gd name="T22" fmla="*/ 0 h 279"/>
              <a:gd name="T23" fmla="*/ 297 w 297"/>
              <a:gd name="T24" fmla="*/ 279 h 2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7" h="279">
                <a:moveTo>
                  <a:pt x="297" y="0"/>
                </a:moveTo>
                <a:lnTo>
                  <a:pt x="236" y="37"/>
                </a:lnTo>
                <a:lnTo>
                  <a:pt x="182" y="82"/>
                </a:lnTo>
                <a:lnTo>
                  <a:pt x="130" y="131"/>
                </a:lnTo>
                <a:lnTo>
                  <a:pt x="82" y="184"/>
                </a:lnTo>
                <a:lnTo>
                  <a:pt x="34" y="238"/>
                </a:lnTo>
                <a:lnTo>
                  <a:pt x="0" y="27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9" name="Freeform 94"/>
          <p:cNvSpPr>
            <a:spLocks/>
          </p:cNvSpPr>
          <p:nvPr/>
        </p:nvSpPr>
        <p:spPr bwMode="auto">
          <a:xfrm>
            <a:off x="7542213" y="4725988"/>
            <a:ext cx="36512" cy="79375"/>
          </a:xfrm>
          <a:custGeom>
            <a:avLst/>
            <a:gdLst>
              <a:gd name="T0" fmla="*/ 2147483647 w 203"/>
              <a:gd name="T1" fmla="*/ 0 h 290"/>
              <a:gd name="T2" fmla="*/ 2147483647 w 203"/>
              <a:gd name="T3" fmla="*/ 2147483647 h 290"/>
              <a:gd name="T4" fmla="*/ 2147483647 w 203"/>
              <a:gd name="T5" fmla="*/ 2147483647 h 290"/>
              <a:gd name="T6" fmla="*/ 2147483647 w 203"/>
              <a:gd name="T7" fmla="*/ 2147483647 h 290"/>
              <a:gd name="T8" fmla="*/ 2147483647 w 203"/>
              <a:gd name="T9" fmla="*/ 2147483647 h 290"/>
              <a:gd name="T10" fmla="*/ 0 w 203"/>
              <a:gd name="T11" fmla="*/ 2147483647 h 2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3"/>
              <a:gd name="T19" fmla="*/ 0 h 290"/>
              <a:gd name="T20" fmla="*/ 203 w 203"/>
              <a:gd name="T21" fmla="*/ 290 h 2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3" h="290">
                <a:moveTo>
                  <a:pt x="203" y="0"/>
                </a:moveTo>
                <a:lnTo>
                  <a:pt x="158" y="54"/>
                </a:lnTo>
                <a:lnTo>
                  <a:pt x="116" y="112"/>
                </a:lnTo>
                <a:lnTo>
                  <a:pt x="77" y="172"/>
                </a:lnTo>
                <a:lnTo>
                  <a:pt x="37" y="232"/>
                </a:lnTo>
                <a:lnTo>
                  <a:pt x="0" y="290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50" name="Freeform 95"/>
          <p:cNvSpPr>
            <a:spLocks/>
          </p:cNvSpPr>
          <p:nvPr/>
        </p:nvSpPr>
        <p:spPr bwMode="auto">
          <a:xfrm>
            <a:off x="7523163" y="4805363"/>
            <a:ext cx="19050" cy="50800"/>
          </a:xfrm>
          <a:custGeom>
            <a:avLst/>
            <a:gdLst>
              <a:gd name="T0" fmla="*/ 2147483647 w 109"/>
              <a:gd name="T1" fmla="*/ 0 h 179"/>
              <a:gd name="T2" fmla="*/ 2147483647 w 109"/>
              <a:gd name="T3" fmla="*/ 2147483647 h 179"/>
              <a:gd name="T4" fmla="*/ 2147483647 w 109"/>
              <a:gd name="T5" fmla="*/ 2147483647 h 179"/>
              <a:gd name="T6" fmla="*/ 2147483647 w 109"/>
              <a:gd name="T7" fmla="*/ 2147483647 h 179"/>
              <a:gd name="T8" fmla="*/ 0 w 109"/>
              <a:gd name="T9" fmla="*/ 2147483647 h 179"/>
              <a:gd name="T10" fmla="*/ 0 w 109"/>
              <a:gd name="T11" fmla="*/ 2147483647 h 1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"/>
              <a:gd name="T19" fmla="*/ 0 h 179"/>
              <a:gd name="T20" fmla="*/ 109 w 109"/>
              <a:gd name="T21" fmla="*/ 179 h 17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" h="179">
                <a:moveTo>
                  <a:pt x="109" y="0"/>
                </a:moveTo>
                <a:lnTo>
                  <a:pt x="83" y="47"/>
                </a:lnTo>
                <a:lnTo>
                  <a:pt x="61" y="95"/>
                </a:lnTo>
                <a:lnTo>
                  <a:pt x="34" y="139"/>
                </a:lnTo>
                <a:lnTo>
                  <a:pt x="0" y="17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51" name="Freeform 96"/>
          <p:cNvSpPr>
            <a:spLocks/>
          </p:cNvSpPr>
          <p:nvPr/>
        </p:nvSpPr>
        <p:spPr bwMode="auto">
          <a:xfrm>
            <a:off x="7488238" y="4856163"/>
            <a:ext cx="34925" cy="20637"/>
          </a:xfrm>
          <a:custGeom>
            <a:avLst/>
            <a:gdLst>
              <a:gd name="T0" fmla="*/ 2147483647 w 202"/>
              <a:gd name="T1" fmla="*/ 0 h 75"/>
              <a:gd name="T2" fmla="*/ 2147483647 w 202"/>
              <a:gd name="T3" fmla="*/ 2147483647 h 75"/>
              <a:gd name="T4" fmla="*/ 2147483647 w 202"/>
              <a:gd name="T5" fmla="*/ 2147483647 h 75"/>
              <a:gd name="T6" fmla="*/ 2147483647 w 202"/>
              <a:gd name="T7" fmla="*/ 2147483647 h 75"/>
              <a:gd name="T8" fmla="*/ 0 w 202"/>
              <a:gd name="T9" fmla="*/ 2147483647 h 75"/>
              <a:gd name="T10" fmla="*/ 0 w 202"/>
              <a:gd name="T11" fmla="*/ 2147483647 h 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2"/>
              <a:gd name="T19" fmla="*/ 0 h 75"/>
              <a:gd name="T20" fmla="*/ 202 w 202"/>
              <a:gd name="T21" fmla="*/ 75 h 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2" h="75">
                <a:moveTo>
                  <a:pt x="202" y="0"/>
                </a:moveTo>
                <a:lnTo>
                  <a:pt x="156" y="27"/>
                </a:lnTo>
                <a:lnTo>
                  <a:pt x="106" y="46"/>
                </a:lnTo>
                <a:lnTo>
                  <a:pt x="53" y="60"/>
                </a:lnTo>
                <a:lnTo>
                  <a:pt x="0" y="75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52" name="Freeform 97"/>
          <p:cNvSpPr>
            <a:spLocks/>
          </p:cNvSpPr>
          <p:nvPr/>
        </p:nvSpPr>
        <p:spPr bwMode="auto">
          <a:xfrm>
            <a:off x="7456488" y="4876800"/>
            <a:ext cx="31750" cy="12700"/>
          </a:xfrm>
          <a:custGeom>
            <a:avLst/>
            <a:gdLst>
              <a:gd name="T0" fmla="*/ 2147483647 w 176"/>
              <a:gd name="T1" fmla="*/ 0 h 52"/>
              <a:gd name="T2" fmla="*/ 2147483647 w 176"/>
              <a:gd name="T3" fmla="*/ 2147483647 h 52"/>
              <a:gd name="T4" fmla="*/ 2147483647 w 176"/>
              <a:gd name="T5" fmla="*/ 2147483647 h 52"/>
              <a:gd name="T6" fmla="*/ 2147483647 w 176"/>
              <a:gd name="T7" fmla="*/ 2147483647 h 52"/>
              <a:gd name="T8" fmla="*/ 0 w 176"/>
              <a:gd name="T9" fmla="*/ 2147483647 h 52"/>
              <a:gd name="T10" fmla="*/ 0 w 176"/>
              <a:gd name="T11" fmla="*/ 2147483647 h 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6"/>
              <a:gd name="T19" fmla="*/ 0 h 52"/>
              <a:gd name="T20" fmla="*/ 176 w 176"/>
              <a:gd name="T21" fmla="*/ 52 h 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6" h="52">
                <a:moveTo>
                  <a:pt x="176" y="0"/>
                </a:moveTo>
                <a:lnTo>
                  <a:pt x="133" y="14"/>
                </a:lnTo>
                <a:lnTo>
                  <a:pt x="89" y="27"/>
                </a:lnTo>
                <a:lnTo>
                  <a:pt x="44" y="40"/>
                </a:lnTo>
                <a:lnTo>
                  <a:pt x="0" y="52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53" name="Freeform 98"/>
          <p:cNvSpPr>
            <a:spLocks/>
          </p:cNvSpPr>
          <p:nvPr/>
        </p:nvSpPr>
        <p:spPr bwMode="auto">
          <a:xfrm>
            <a:off x="7748588" y="4598988"/>
            <a:ext cx="85725" cy="4762"/>
          </a:xfrm>
          <a:custGeom>
            <a:avLst/>
            <a:gdLst>
              <a:gd name="T0" fmla="*/ 2147483647 w 485"/>
              <a:gd name="T1" fmla="*/ 2147483647 h 19"/>
              <a:gd name="T2" fmla="*/ 2147483647 w 485"/>
              <a:gd name="T3" fmla="*/ 2147483647 h 19"/>
              <a:gd name="T4" fmla="*/ 2147483647 w 485"/>
              <a:gd name="T5" fmla="*/ 0 h 19"/>
              <a:gd name="T6" fmla="*/ 2147483647 w 485"/>
              <a:gd name="T7" fmla="*/ 2147483647 h 19"/>
              <a:gd name="T8" fmla="*/ 2147483647 w 485"/>
              <a:gd name="T9" fmla="*/ 2147483647 h 19"/>
              <a:gd name="T10" fmla="*/ 0 w 485"/>
              <a:gd name="T11" fmla="*/ 2147483647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5"/>
              <a:gd name="T19" fmla="*/ 0 h 19"/>
              <a:gd name="T20" fmla="*/ 485 w 485"/>
              <a:gd name="T21" fmla="*/ 19 h 1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5" h="19">
                <a:moveTo>
                  <a:pt x="485" y="19"/>
                </a:moveTo>
                <a:lnTo>
                  <a:pt x="380" y="6"/>
                </a:lnTo>
                <a:lnTo>
                  <a:pt x="274" y="0"/>
                </a:lnTo>
                <a:lnTo>
                  <a:pt x="168" y="1"/>
                </a:lnTo>
                <a:lnTo>
                  <a:pt x="63" y="10"/>
                </a:lnTo>
                <a:lnTo>
                  <a:pt x="0" y="1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54" name="Line 99"/>
          <p:cNvSpPr>
            <a:spLocks noChangeShapeType="1"/>
          </p:cNvSpPr>
          <p:nvPr/>
        </p:nvSpPr>
        <p:spPr bwMode="auto">
          <a:xfrm>
            <a:off x="6400800" y="4979988"/>
            <a:ext cx="1862138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55" name="Line 101"/>
          <p:cNvSpPr>
            <a:spLocks noChangeShapeType="1"/>
          </p:cNvSpPr>
          <p:nvPr/>
        </p:nvSpPr>
        <p:spPr bwMode="auto">
          <a:xfrm>
            <a:off x="4419600" y="4984750"/>
            <a:ext cx="966788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56" name="Freeform 102" descr="Stationery"/>
          <p:cNvSpPr>
            <a:spLocks/>
          </p:cNvSpPr>
          <p:nvPr/>
        </p:nvSpPr>
        <p:spPr bwMode="auto">
          <a:xfrm>
            <a:off x="4759325" y="4665663"/>
            <a:ext cx="287338" cy="180975"/>
          </a:xfrm>
          <a:custGeom>
            <a:avLst/>
            <a:gdLst>
              <a:gd name="T0" fmla="*/ 2147483647 w 1551"/>
              <a:gd name="T1" fmla="*/ 0 h 658"/>
              <a:gd name="T2" fmla="*/ 2147483647 w 1551"/>
              <a:gd name="T3" fmla="*/ 2147483647 h 658"/>
              <a:gd name="T4" fmla="*/ 2147483647 w 1551"/>
              <a:gd name="T5" fmla="*/ 2147483647 h 658"/>
              <a:gd name="T6" fmla="*/ 2147483647 w 1551"/>
              <a:gd name="T7" fmla="*/ 2147483647 h 658"/>
              <a:gd name="T8" fmla="*/ 2147483647 w 1551"/>
              <a:gd name="T9" fmla="*/ 2147483647 h 658"/>
              <a:gd name="T10" fmla="*/ 2147483647 w 1551"/>
              <a:gd name="T11" fmla="*/ 2147483647 h 658"/>
              <a:gd name="T12" fmla="*/ 2147483647 w 1551"/>
              <a:gd name="T13" fmla="*/ 2147483647 h 658"/>
              <a:gd name="T14" fmla="*/ 2147483647 w 1551"/>
              <a:gd name="T15" fmla="*/ 2147483647 h 658"/>
              <a:gd name="T16" fmla="*/ 2147483647 w 1551"/>
              <a:gd name="T17" fmla="*/ 2147483647 h 658"/>
              <a:gd name="T18" fmla="*/ 2147483647 w 1551"/>
              <a:gd name="T19" fmla="*/ 2147483647 h 658"/>
              <a:gd name="T20" fmla="*/ 2147483647 w 1551"/>
              <a:gd name="T21" fmla="*/ 2147483647 h 658"/>
              <a:gd name="T22" fmla="*/ 2147483647 w 1551"/>
              <a:gd name="T23" fmla="*/ 2147483647 h 658"/>
              <a:gd name="T24" fmla="*/ 0 w 1551"/>
              <a:gd name="T25" fmla="*/ 2147483647 h 658"/>
              <a:gd name="T26" fmla="*/ 2147483647 w 1551"/>
              <a:gd name="T27" fmla="*/ 2147483647 h 658"/>
              <a:gd name="T28" fmla="*/ 2147483647 w 1551"/>
              <a:gd name="T29" fmla="*/ 2147483647 h 658"/>
              <a:gd name="T30" fmla="*/ 2147483647 w 1551"/>
              <a:gd name="T31" fmla="*/ 2147483647 h 658"/>
              <a:gd name="T32" fmla="*/ 2147483647 w 1551"/>
              <a:gd name="T33" fmla="*/ 2147483647 h 658"/>
              <a:gd name="T34" fmla="*/ 2147483647 w 1551"/>
              <a:gd name="T35" fmla="*/ 2147483647 h 658"/>
              <a:gd name="T36" fmla="*/ 2147483647 w 1551"/>
              <a:gd name="T37" fmla="*/ 2147483647 h 658"/>
              <a:gd name="T38" fmla="*/ 2147483647 w 1551"/>
              <a:gd name="T39" fmla="*/ 2147483647 h 658"/>
              <a:gd name="T40" fmla="*/ 2147483647 w 1551"/>
              <a:gd name="T41" fmla="*/ 2147483647 h 658"/>
              <a:gd name="T42" fmla="*/ 2147483647 w 1551"/>
              <a:gd name="T43" fmla="*/ 2147483647 h 658"/>
              <a:gd name="T44" fmla="*/ 2147483647 w 1551"/>
              <a:gd name="T45" fmla="*/ 2147483647 h 658"/>
              <a:gd name="T46" fmla="*/ 2147483647 w 1551"/>
              <a:gd name="T47" fmla="*/ 2147483647 h 658"/>
              <a:gd name="T48" fmla="*/ 2147483647 w 1551"/>
              <a:gd name="T49" fmla="*/ 2147483647 h 658"/>
              <a:gd name="T50" fmla="*/ 2147483647 w 1551"/>
              <a:gd name="T51" fmla="*/ 2147483647 h 658"/>
              <a:gd name="T52" fmla="*/ 2147483647 w 1551"/>
              <a:gd name="T53" fmla="*/ 2147483647 h 658"/>
              <a:gd name="T54" fmla="*/ 2147483647 w 1551"/>
              <a:gd name="T55" fmla="*/ 2147483647 h 658"/>
              <a:gd name="T56" fmla="*/ 2147483647 w 1551"/>
              <a:gd name="T57" fmla="*/ 2147483647 h 658"/>
              <a:gd name="T58" fmla="*/ 2147483647 w 1551"/>
              <a:gd name="T59" fmla="*/ 2147483647 h 658"/>
              <a:gd name="T60" fmla="*/ 2147483647 w 1551"/>
              <a:gd name="T61" fmla="*/ 2147483647 h 658"/>
              <a:gd name="T62" fmla="*/ 2147483647 w 1551"/>
              <a:gd name="T63" fmla="*/ 2147483647 h 658"/>
              <a:gd name="T64" fmla="*/ 2147483647 w 1551"/>
              <a:gd name="T65" fmla="*/ 2147483647 h 658"/>
              <a:gd name="T66" fmla="*/ 2147483647 w 1551"/>
              <a:gd name="T67" fmla="*/ 2147483647 h 658"/>
              <a:gd name="T68" fmla="*/ 2147483647 w 1551"/>
              <a:gd name="T69" fmla="*/ 2147483647 h 658"/>
              <a:gd name="T70" fmla="*/ 2147483647 w 1551"/>
              <a:gd name="T71" fmla="*/ 2147483647 h 658"/>
              <a:gd name="T72" fmla="*/ 2147483647 w 1551"/>
              <a:gd name="T73" fmla="*/ 2147483647 h 658"/>
              <a:gd name="T74" fmla="*/ 2147483647 w 1551"/>
              <a:gd name="T75" fmla="*/ 2147483647 h 658"/>
              <a:gd name="T76" fmla="*/ 2147483647 w 1551"/>
              <a:gd name="T77" fmla="*/ 2147483647 h 658"/>
              <a:gd name="T78" fmla="*/ 2147483647 w 1551"/>
              <a:gd name="T79" fmla="*/ 2147483647 h 658"/>
              <a:gd name="T80" fmla="*/ 2147483647 w 1551"/>
              <a:gd name="T81" fmla="*/ 2147483647 h 658"/>
              <a:gd name="T82" fmla="*/ 2147483647 w 1551"/>
              <a:gd name="T83" fmla="*/ 2147483647 h 658"/>
              <a:gd name="T84" fmla="*/ 2147483647 w 1551"/>
              <a:gd name="T85" fmla="*/ 2147483647 h 658"/>
              <a:gd name="T86" fmla="*/ 2147483647 w 1551"/>
              <a:gd name="T87" fmla="*/ 2147483647 h 658"/>
              <a:gd name="T88" fmla="*/ 2147483647 w 1551"/>
              <a:gd name="T89" fmla="*/ 2147483647 h 658"/>
              <a:gd name="T90" fmla="*/ 2147483647 w 1551"/>
              <a:gd name="T91" fmla="*/ 2147483647 h 658"/>
              <a:gd name="T92" fmla="*/ 2147483647 w 1551"/>
              <a:gd name="T93" fmla="*/ 0 h 658"/>
              <a:gd name="T94" fmla="*/ 2147483647 w 1551"/>
              <a:gd name="T95" fmla="*/ 0 h 658"/>
              <a:gd name="T96" fmla="*/ 2147483647 w 1551"/>
              <a:gd name="T97" fmla="*/ 0 h 65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551"/>
              <a:gd name="T148" fmla="*/ 0 h 658"/>
              <a:gd name="T149" fmla="*/ 1551 w 1551"/>
              <a:gd name="T150" fmla="*/ 658 h 65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551" h="658">
                <a:moveTo>
                  <a:pt x="775" y="0"/>
                </a:moveTo>
                <a:lnTo>
                  <a:pt x="669" y="2"/>
                </a:lnTo>
                <a:lnTo>
                  <a:pt x="567" y="11"/>
                </a:lnTo>
                <a:lnTo>
                  <a:pt x="467" y="26"/>
                </a:lnTo>
                <a:lnTo>
                  <a:pt x="374" y="47"/>
                </a:lnTo>
                <a:lnTo>
                  <a:pt x="288" y="72"/>
                </a:lnTo>
                <a:lnTo>
                  <a:pt x="209" y="102"/>
                </a:lnTo>
                <a:lnTo>
                  <a:pt x="142" y="138"/>
                </a:lnTo>
                <a:lnTo>
                  <a:pt x="88" y="176"/>
                </a:lnTo>
                <a:lnTo>
                  <a:pt x="45" y="216"/>
                </a:lnTo>
                <a:lnTo>
                  <a:pt x="16" y="259"/>
                </a:lnTo>
                <a:lnTo>
                  <a:pt x="1" y="303"/>
                </a:lnTo>
                <a:lnTo>
                  <a:pt x="0" y="349"/>
                </a:lnTo>
                <a:lnTo>
                  <a:pt x="12" y="393"/>
                </a:lnTo>
                <a:lnTo>
                  <a:pt x="40" y="436"/>
                </a:lnTo>
                <a:lnTo>
                  <a:pt x="81" y="478"/>
                </a:lnTo>
                <a:lnTo>
                  <a:pt x="135" y="516"/>
                </a:lnTo>
                <a:lnTo>
                  <a:pt x="199" y="551"/>
                </a:lnTo>
                <a:lnTo>
                  <a:pt x="276" y="582"/>
                </a:lnTo>
                <a:lnTo>
                  <a:pt x="361" y="608"/>
                </a:lnTo>
                <a:lnTo>
                  <a:pt x="453" y="629"/>
                </a:lnTo>
                <a:lnTo>
                  <a:pt x="553" y="646"/>
                </a:lnTo>
                <a:lnTo>
                  <a:pt x="655" y="655"/>
                </a:lnTo>
                <a:lnTo>
                  <a:pt x="760" y="658"/>
                </a:lnTo>
                <a:lnTo>
                  <a:pt x="865" y="657"/>
                </a:lnTo>
                <a:lnTo>
                  <a:pt x="969" y="648"/>
                </a:lnTo>
                <a:lnTo>
                  <a:pt x="1070" y="634"/>
                </a:lnTo>
                <a:lnTo>
                  <a:pt x="1163" y="614"/>
                </a:lnTo>
                <a:lnTo>
                  <a:pt x="1252" y="590"/>
                </a:lnTo>
                <a:lnTo>
                  <a:pt x="1330" y="560"/>
                </a:lnTo>
                <a:lnTo>
                  <a:pt x="1398" y="526"/>
                </a:lnTo>
                <a:lnTo>
                  <a:pt x="1455" y="488"/>
                </a:lnTo>
                <a:lnTo>
                  <a:pt x="1499" y="447"/>
                </a:lnTo>
                <a:lnTo>
                  <a:pt x="1531" y="404"/>
                </a:lnTo>
                <a:lnTo>
                  <a:pt x="1549" y="361"/>
                </a:lnTo>
                <a:lnTo>
                  <a:pt x="1551" y="316"/>
                </a:lnTo>
                <a:lnTo>
                  <a:pt x="1540" y="272"/>
                </a:lnTo>
                <a:lnTo>
                  <a:pt x="1515" y="229"/>
                </a:lnTo>
                <a:lnTo>
                  <a:pt x="1475" y="187"/>
                </a:lnTo>
                <a:lnTo>
                  <a:pt x="1424" y="148"/>
                </a:lnTo>
                <a:lnTo>
                  <a:pt x="1359" y="112"/>
                </a:lnTo>
                <a:lnTo>
                  <a:pt x="1285" y="81"/>
                </a:lnTo>
                <a:lnTo>
                  <a:pt x="1201" y="53"/>
                </a:lnTo>
                <a:lnTo>
                  <a:pt x="1109" y="32"/>
                </a:lnTo>
                <a:lnTo>
                  <a:pt x="1012" y="15"/>
                </a:lnTo>
                <a:lnTo>
                  <a:pt x="909" y="4"/>
                </a:lnTo>
                <a:lnTo>
                  <a:pt x="805" y="0"/>
                </a:lnTo>
                <a:lnTo>
                  <a:pt x="775" y="0"/>
                </a:lnTo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57" name="Line 103"/>
          <p:cNvSpPr>
            <a:spLocks noChangeShapeType="1"/>
          </p:cNvSpPr>
          <p:nvPr/>
        </p:nvSpPr>
        <p:spPr bwMode="auto">
          <a:xfrm flipH="1">
            <a:off x="5253038" y="4889500"/>
            <a:ext cx="13335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58" name="Line 104"/>
          <p:cNvSpPr>
            <a:spLocks noChangeShapeType="1"/>
          </p:cNvSpPr>
          <p:nvPr/>
        </p:nvSpPr>
        <p:spPr bwMode="auto">
          <a:xfrm>
            <a:off x="4419600" y="4889500"/>
            <a:ext cx="13335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59" name="Freeform 105"/>
          <p:cNvSpPr>
            <a:spLocks/>
          </p:cNvSpPr>
          <p:nvPr/>
        </p:nvSpPr>
        <p:spPr bwMode="auto">
          <a:xfrm>
            <a:off x="4833938" y="4603750"/>
            <a:ext cx="22225" cy="3175"/>
          </a:xfrm>
          <a:custGeom>
            <a:avLst/>
            <a:gdLst>
              <a:gd name="T0" fmla="*/ 2147483647 w 124"/>
              <a:gd name="T1" fmla="*/ 0 h 9"/>
              <a:gd name="T2" fmla="*/ 2147483647 w 124"/>
              <a:gd name="T3" fmla="*/ 0 h 9"/>
              <a:gd name="T4" fmla="*/ 2147483647 w 124"/>
              <a:gd name="T5" fmla="*/ 2147483647 h 9"/>
              <a:gd name="T6" fmla="*/ 2147483647 w 124"/>
              <a:gd name="T7" fmla="*/ 2147483647 h 9"/>
              <a:gd name="T8" fmla="*/ 0 w 124"/>
              <a:gd name="T9" fmla="*/ 2147483647 h 9"/>
              <a:gd name="T10" fmla="*/ 0 w 124"/>
              <a:gd name="T11" fmla="*/ 2147483647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4"/>
              <a:gd name="T19" fmla="*/ 0 h 9"/>
              <a:gd name="T20" fmla="*/ 124 w 124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4" h="9">
                <a:moveTo>
                  <a:pt x="124" y="0"/>
                </a:moveTo>
                <a:lnTo>
                  <a:pt x="93" y="0"/>
                </a:lnTo>
                <a:lnTo>
                  <a:pt x="62" y="1"/>
                </a:lnTo>
                <a:lnTo>
                  <a:pt x="31" y="4"/>
                </a:lnTo>
                <a:lnTo>
                  <a:pt x="0" y="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0" name="Freeform 106"/>
          <p:cNvSpPr>
            <a:spLocks/>
          </p:cNvSpPr>
          <p:nvPr/>
        </p:nvSpPr>
        <p:spPr bwMode="auto">
          <a:xfrm>
            <a:off x="4735513" y="4606925"/>
            <a:ext cx="98425" cy="41275"/>
          </a:xfrm>
          <a:custGeom>
            <a:avLst/>
            <a:gdLst>
              <a:gd name="T0" fmla="*/ 2147483647 w 527"/>
              <a:gd name="T1" fmla="*/ 0 h 153"/>
              <a:gd name="T2" fmla="*/ 2147483647 w 527"/>
              <a:gd name="T3" fmla="*/ 2147483647 h 153"/>
              <a:gd name="T4" fmla="*/ 2147483647 w 527"/>
              <a:gd name="T5" fmla="*/ 2147483647 h 153"/>
              <a:gd name="T6" fmla="*/ 2147483647 w 527"/>
              <a:gd name="T7" fmla="*/ 2147483647 h 153"/>
              <a:gd name="T8" fmla="*/ 2147483647 w 527"/>
              <a:gd name="T9" fmla="*/ 2147483647 h 153"/>
              <a:gd name="T10" fmla="*/ 2147483647 w 527"/>
              <a:gd name="T11" fmla="*/ 2147483647 h 153"/>
              <a:gd name="T12" fmla="*/ 2147483647 w 527"/>
              <a:gd name="T13" fmla="*/ 2147483647 h 153"/>
              <a:gd name="T14" fmla="*/ 2147483647 w 527"/>
              <a:gd name="T15" fmla="*/ 2147483647 h 153"/>
              <a:gd name="T16" fmla="*/ 0 w 527"/>
              <a:gd name="T17" fmla="*/ 2147483647 h 1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7"/>
              <a:gd name="T28" fmla="*/ 0 h 153"/>
              <a:gd name="T29" fmla="*/ 527 w 527"/>
              <a:gd name="T30" fmla="*/ 153 h 1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7" h="153">
                <a:moveTo>
                  <a:pt x="527" y="0"/>
                </a:moveTo>
                <a:lnTo>
                  <a:pt x="457" y="12"/>
                </a:lnTo>
                <a:lnTo>
                  <a:pt x="387" y="25"/>
                </a:lnTo>
                <a:lnTo>
                  <a:pt x="317" y="40"/>
                </a:lnTo>
                <a:lnTo>
                  <a:pt x="248" y="58"/>
                </a:lnTo>
                <a:lnTo>
                  <a:pt x="179" y="78"/>
                </a:lnTo>
                <a:lnTo>
                  <a:pt x="112" y="102"/>
                </a:lnTo>
                <a:lnTo>
                  <a:pt x="47" y="130"/>
                </a:lnTo>
                <a:lnTo>
                  <a:pt x="0" y="153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1" name="Freeform 107"/>
          <p:cNvSpPr>
            <a:spLocks/>
          </p:cNvSpPr>
          <p:nvPr/>
        </p:nvSpPr>
        <p:spPr bwMode="auto">
          <a:xfrm>
            <a:off x="4679950" y="4648200"/>
            <a:ext cx="55563" cy="77788"/>
          </a:xfrm>
          <a:custGeom>
            <a:avLst/>
            <a:gdLst>
              <a:gd name="T0" fmla="*/ 2147483647 w 297"/>
              <a:gd name="T1" fmla="*/ 0 h 278"/>
              <a:gd name="T2" fmla="*/ 2147483647 w 297"/>
              <a:gd name="T3" fmla="*/ 2147483647 h 278"/>
              <a:gd name="T4" fmla="*/ 2147483647 w 297"/>
              <a:gd name="T5" fmla="*/ 2147483647 h 278"/>
              <a:gd name="T6" fmla="*/ 2147483647 w 297"/>
              <a:gd name="T7" fmla="*/ 2147483647 h 278"/>
              <a:gd name="T8" fmla="*/ 2147483647 w 297"/>
              <a:gd name="T9" fmla="*/ 2147483647 h 278"/>
              <a:gd name="T10" fmla="*/ 2147483647 w 297"/>
              <a:gd name="T11" fmla="*/ 2147483647 h 278"/>
              <a:gd name="T12" fmla="*/ 0 w 297"/>
              <a:gd name="T13" fmla="*/ 2147483647 h 2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7"/>
              <a:gd name="T22" fmla="*/ 0 h 278"/>
              <a:gd name="T23" fmla="*/ 297 w 297"/>
              <a:gd name="T24" fmla="*/ 278 h 2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7" h="278">
                <a:moveTo>
                  <a:pt x="297" y="0"/>
                </a:moveTo>
                <a:lnTo>
                  <a:pt x="236" y="36"/>
                </a:lnTo>
                <a:lnTo>
                  <a:pt x="182" y="81"/>
                </a:lnTo>
                <a:lnTo>
                  <a:pt x="130" y="131"/>
                </a:lnTo>
                <a:lnTo>
                  <a:pt x="82" y="184"/>
                </a:lnTo>
                <a:lnTo>
                  <a:pt x="34" y="239"/>
                </a:lnTo>
                <a:lnTo>
                  <a:pt x="0" y="278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2" name="Freeform 108"/>
          <p:cNvSpPr>
            <a:spLocks/>
          </p:cNvSpPr>
          <p:nvPr/>
        </p:nvSpPr>
        <p:spPr bwMode="auto">
          <a:xfrm>
            <a:off x="4643438" y="4725988"/>
            <a:ext cx="36512" cy="79375"/>
          </a:xfrm>
          <a:custGeom>
            <a:avLst/>
            <a:gdLst>
              <a:gd name="T0" fmla="*/ 2147483647 w 203"/>
              <a:gd name="T1" fmla="*/ 0 h 292"/>
              <a:gd name="T2" fmla="*/ 2147483647 w 203"/>
              <a:gd name="T3" fmla="*/ 2147483647 h 292"/>
              <a:gd name="T4" fmla="*/ 2147483647 w 203"/>
              <a:gd name="T5" fmla="*/ 2147483647 h 292"/>
              <a:gd name="T6" fmla="*/ 2147483647 w 203"/>
              <a:gd name="T7" fmla="*/ 2147483647 h 292"/>
              <a:gd name="T8" fmla="*/ 2147483647 w 203"/>
              <a:gd name="T9" fmla="*/ 2147483647 h 292"/>
              <a:gd name="T10" fmla="*/ 0 w 203"/>
              <a:gd name="T11" fmla="*/ 2147483647 h 2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3"/>
              <a:gd name="T19" fmla="*/ 0 h 292"/>
              <a:gd name="T20" fmla="*/ 203 w 203"/>
              <a:gd name="T21" fmla="*/ 292 h 2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3" h="292">
                <a:moveTo>
                  <a:pt x="203" y="0"/>
                </a:moveTo>
                <a:lnTo>
                  <a:pt x="159" y="55"/>
                </a:lnTo>
                <a:lnTo>
                  <a:pt x="117" y="113"/>
                </a:lnTo>
                <a:lnTo>
                  <a:pt x="77" y="173"/>
                </a:lnTo>
                <a:lnTo>
                  <a:pt x="39" y="232"/>
                </a:lnTo>
                <a:lnTo>
                  <a:pt x="0" y="292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3" name="Freeform 109"/>
          <p:cNvSpPr>
            <a:spLocks/>
          </p:cNvSpPr>
          <p:nvPr/>
        </p:nvSpPr>
        <p:spPr bwMode="auto">
          <a:xfrm>
            <a:off x="4622800" y="4805363"/>
            <a:ext cx="20638" cy="49212"/>
          </a:xfrm>
          <a:custGeom>
            <a:avLst/>
            <a:gdLst>
              <a:gd name="T0" fmla="*/ 2147483647 w 109"/>
              <a:gd name="T1" fmla="*/ 0 h 177"/>
              <a:gd name="T2" fmla="*/ 2147483647 w 109"/>
              <a:gd name="T3" fmla="*/ 2147483647 h 177"/>
              <a:gd name="T4" fmla="*/ 2147483647 w 109"/>
              <a:gd name="T5" fmla="*/ 2147483647 h 177"/>
              <a:gd name="T6" fmla="*/ 2147483647 w 109"/>
              <a:gd name="T7" fmla="*/ 2147483647 h 177"/>
              <a:gd name="T8" fmla="*/ 0 w 109"/>
              <a:gd name="T9" fmla="*/ 2147483647 h 177"/>
              <a:gd name="T10" fmla="*/ 0 w 109"/>
              <a:gd name="T11" fmla="*/ 2147483647 h 1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"/>
              <a:gd name="T19" fmla="*/ 0 h 177"/>
              <a:gd name="T20" fmla="*/ 109 w 109"/>
              <a:gd name="T21" fmla="*/ 177 h 1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" h="177">
                <a:moveTo>
                  <a:pt x="109" y="0"/>
                </a:moveTo>
                <a:lnTo>
                  <a:pt x="83" y="45"/>
                </a:lnTo>
                <a:lnTo>
                  <a:pt x="61" y="93"/>
                </a:lnTo>
                <a:lnTo>
                  <a:pt x="34" y="139"/>
                </a:lnTo>
                <a:lnTo>
                  <a:pt x="0" y="177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4" name="Freeform 110"/>
          <p:cNvSpPr>
            <a:spLocks/>
          </p:cNvSpPr>
          <p:nvPr/>
        </p:nvSpPr>
        <p:spPr bwMode="auto">
          <a:xfrm>
            <a:off x="4584700" y="4854575"/>
            <a:ext cx="38100" cy="22225"/>
          </a:xfrm>
          <a:custGeom>
            <a:avLst/>
            <a:gdLst>
              <a:gd name="T0" fmla="*/ 2147483647 w 202"/>
              <a:gd name="T1" fmla="*/ 0 h 77"/>
              <a:gd name="T2" fmla="*/ 2147483647 w 202"/>
              <a:gd name="T3" fmla="*/ 2147483647 h 77"/>
              <a:gd name="T4" fmla="*/ 2147483647 w 202"/>
              <a:gd name="T5" fmla="*/ 2147483647 h 77"/>
              <a:gd name="T6" fmla="*/ 2147483647 w 202"/>
              <a:gd name="T7" fmla="*/ 2147483647 h 77"/>
              <a:gd name="T8" fmla="*/ 0 w 202"/>
              <a:gd name="T9" fmla="*/ 2147483647 h 77"/>
              <a:gd name="T10" fmla="*/ 0 w 202"/>
              <a:gd name="T11" fmla="*/ 2147483647 h 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2"/>
              <a:gd name="T19" fmla="*/ 0 h 77"/>
              <a:gd name="T20" fmla="*/ 202 w 202"/>
              <a:gd name="T21" fmla="*/ 77 h 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2" h="77">
                <a:moveTo>
                  <a:pt x="202" y="0"/>
                </a:moveTo>
                <a:lnTo>
                  <a:pt x="156" y="27"/>
                </a:lnTo>
                <a:lnTo>
                  <a:pt x="106" y="46"/>
                </a:lnTo>
                <a:lnTo>
                  <a:pt x="53" y="61"/>
                </a:lnTo>
                <a:lnTo>
                  <a:pt x="0" y="77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5" name="Freeform 111"/>
          <p:cNvSpPr>
            <a:spLocks/>
          </p:cNvSpPr>
          <p:nvPr/>
        </p:nvSpPr>
        <p:spPr bwMode="auto">
          <a:xfrm>
            <a:off x="4552950" y="4876800"/>
            <a:ext cx="31750" cy="12700"/>
          </a:xfrm>
          <a:custGeom>
            <a:avLst/>
            <a:gdLst>
              <a:gd name="T0" fmla="*/ 2147483647 w 176"/>
              <a:gd name="T1" fmla="*/ 0 h 50"/>
              <a:gd name="T2" fmla="*/ 2147483647 w 176"/>
              <a:gd name="T3" fmla="*/ 2147483647 h 50"/>
              <a:gd name="T4" fmla="*/ 2147483647 w 176"/>
              <a:gd name="T5" fmla="*/ 2147483647 h 50"/>
              <a:gd name="T6" fmla="*/ 2147483647 w 176"/>
              <a:gd name="T7" fmla="*/ 2147483647 h 50"/>
              <a:gd name="T8" fmla="*/ 0 w 176"/>
              <a:gd name="T9" fmla="*/ 2147483647 h 50"/>
              <a:gd name="T10" fmla="*/ 0 w 176"/>
              <a:gd name="T11" fmla="*/ 2147483647 h 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6"/>
              <a:gd name="T19" fmla="*/ 0 h 50"/>
              <a:gd name="T20" fmla="*/ 176 w 176"/>
              <a:gd name="T21" fmla="*/ 50 h 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6" h="50">
                <a:moveTo>
                  <a:pt x="176" y="0"/>
                </a:moveTo>
                <a:lnTo>
                  <a:pt x="133" y="14"/>
                </a:lnTo>
                <a:lnTo>
                  <a:pt x="89" y="26"/>
                </a:lnTo>
                <a:lnTo>
                  <a:pt x="44" y="38"/>
                </a:lnTo>
                <a:lnTo>
                  <a:pt x="0" y="50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6" name="Freeform 112"/>
          <p:cNvSpPr>
            <a:spLocks/>
          </p:cNvSpPr>
          <p:nvPr/>
        </p:nvSpPr>
        <p:spPr bwMode="auto">
          <a:xfrm>
            <a:off x="4946650" y="4603750"/>
            <a:ext cx="25400" cy="3175"/>
          </a:xfrm>
          <a:custGeom>
            <a:avLst/>
            <a:gdLst>
              <a:gd name="T0" fmla="*/ 0 w 135"/>
              <a:gd name="T1" fmla="*/ 0 h 9"/>
              <a:gd name="T2" fmla="*/ 2147483647 w 135"/>
              <a:gd name="T3" fmla="*/ 0 h 9"/>
              <a:gd name="T4" fmla="*/ 2147483647 w 135"/>
              <a:gd name="T5" fmla="*/ 2147483647 h 9"/>
              <a:gd name="T6" fmla="*/ 2147483647 w 135"/>
              <a:gd name="T7" fmla="*/ 2147483647 h 9"/>
              <a:gd name="T8" fmla="*/ 2147483647 w 135"/>
              <a:gd name="T9" fmla="*/ 2147483647 h 9"/>
              <a:gd name="T10" fmla="*/ 2147483647 w 135"/>
              <a:gd name="T11" fmla="*/ 2147483647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5"/>
              <a:gd name="T19" fmla="*/ 0 h 9"/>
              <a:gd name="T20" fmla="*/ 135 w 135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5" h="9">
                <a:moveTo>
                  <a:pt x="0" y="0"/>
                </a:moveTo>
                <a:lnTo>
                  <a:pt x="34" y="0"/>
                </a:lnTo>
                <a:lnTo>
                  <a:pt x="68" y="1"/>
                </a:lnTo>
                <a:lnTo>
                  <a:pt x="101" y="4"/>
                </a:lnTo>
                <a:lnTo>
                  <a:pt x="135" y="9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" name="Freeform 113"/>
          <p:cNvSpPr>
            <a:spLocks/>
          </p:cNvSpPr>
          <p:nvPr/>
        </p:nvSpPr>
        <p:spPr bwMode="auto">
          <a:xfrm>
            <a:off x="4972050" y="4606925"/>
            <a:ext cx="98425" cy="41275"/>
          </a:xfrm>
          <a:custGeom>
            <a:avLst/>
            <a:gdLst>
              <a:gd name="T0" fmla="*/ 0 w 527"/>
              <a:gd name="T1" fmla="*/ 0 h 153"/>
              <a:gd name="T2" fmla="*/ 2147483647 w 527"/>
              <a:gd name="T3" fmla="*/ 2147483647 h 153"/>
              <a:gd name="T4" fmla="*/ 2147483647 w 527"/>
              <a:gd name="T5" fmla="*/ 2147483647 h 153"/>
              <a:gd name="T6" fmla="*/ 2147483647 w 527"/>
              <a:gd name="T7" fmla="*/ 2147483647 h 153"/>
              <a:gd name="T8" fmla="*/ 2147483647 w 527"/>
              <a:gd name="T9" fmla="*/ 2147483647 h 153"/>
              <a:gd name="T10" fmla="*/ 2147483647 w 527"/>
              <a:gd name="T11" fmla="*/ 2147483647 h 153"/>
              <a:gd name="T12" fmla="*/ 2147483647 w 527"/>
              <a:gd name="T13" fmla="*/ 2147483647 h 153"/>
              <a:gd name="T14" fmla="*/ 2147483647 w 527"/>
              <a:gd name="T15" fmla="*/ 2147483647 h 153"/>
              <a:gd name="T16" fmla="*/ 2147483647 w 527"/>
              <a:gd name="T17" fmla="*/ 2147483647 h 1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7"/>
              <a:gd name="T28" fmla="*/ 0 h 153"/>
              <a:gd name="T29" fmla="*/ 527 w 527"/>
              <a:gd name="T30" fmla="*/ 153 h 1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7" h="153">
                <a:moveTo>
                  <a:pt x="0" y="0"/>
                </a:moveTo>
                <a:lnTo>
                  <a:pt x="69" y="12"/>
                </a:lnTo>
                <a:lnTo>
                  <a:pt x="140" y="25"/>
                </a:lnTo>
                <a:lnTo>
                  <a:pt x="210" y="40"/>
                </a:lnTo>
                <a:lnTo>
                  <a:pt x="279" y="58"/>
                </a:lnTo>
                <a:lnTo>
                  <a:pt x="347" y="78"/>
                </a:lnTo>
                <a:lnTo>
                  <a:pt x="416" y="102"/>
                </a:lnTo>
                <a:lnTo>
                  <a:pt x="480" y="130"/>
                </a:lnTo>
                <a:lnTo>
                  <a:pt x="527" y="153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8" name="Freeform 114"/>
          <p:cNvSpPr>
            <a:spLocks/>
          </p:cNvSpPr>
          <p:nvPr/>
        </p:nvSpPr>
        <p:spPr bwMode="auto">
          <a:xfrm>
            <a:off x="5070475" y="4648200"/>
            <a:ext cx="55563" cy="77788"/>
          </a:xfrm>
          <a:custGeom>
            <a:avLst/>
            <a:gdLst>
              <a:gd name="T0" fmla="*/ 0 w 297"/>
              <a:gd name="T1" fmla="*/ 0 h 278"/>
              <a:gd name="T2" fmla="*/ 2147483647 w 297"/>
              <a:gd name="T3" fmla="*/ 2147483647 h 278"/>
              <a:gd name="T4" fmla="*/ 2147483647 w 297"/>
              <a:gd name="T5" fmla="*/ 2147483647 h 278"/>
              <a:gd name="T6" fmla="*/ 2147483647 w 297"/>
              <a:gd name="T7" fmla="*/ 2147483647 h 278"/>
              <a:gd name="T8" fmla="*/ 2147483647 w 297"/>
              <a:gd name="T9" fmla="*/ 2147483647 h 278"/>
              <a:gd name="T10" fmla="*/ 2147483647 w 297"/>
              <a:gd name="T11" fmla="*/ 2147483647 h 278"/>
              <a:gd name="T12" fmla="*/ 2147483647 w 297"/>
              <a:gd name="T13" fmla="*/ 2147483647 h 2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7"/>
              <a:gd name="T22" fmla="*/ 0 h 278"/>
              <a:gd name="T23" fmla="*/ 297 w 297"/>
              <a:gd name="T24" fmla="*/ 278 h 2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7" h="278">
                <a:moveTo>
                  <a:pt x="0" y="0"/>
                </a:moveTo>
                <a:lnTo>
                  <a:pt x="60" y="36"/>
                </a:lnTo>
                <a:lnTo>
                  <a:pt x="115" y="81"/>
                </a:lnTo>
                <a:lnTo>
                  <a:pt x="167" y="131"/>
                </a:lnTo>
                <a:lnTo>
                  <a:pt x="215" y="184"/>
                </a:lnTo>
                <a:lnTo>
                  <a:pt x="263" y="239"/>
                </a:lnTo>
                <a:lnTo>
                  <a:pt x="297" y="278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9" name="Freeform 115"/>
          <p:cNvSpPr>
            <a:spLocks/>
          </p:cNvSpPr>
          <p:nvPr/>
        </p:nvSpPr>
        <p:spPr bwMode="auto">
          <a:xfrm>
            <a:off x="5126038" y="4725988"/>
            <a:ext cx="36512" cy="79375"/>
          </a:xfrm>
          <a:custGeom>
            <a:avLst/>
            <a:gdLst>
              <a:gd name="T0" fmla="*/ 0 w 203"/>
              <a:gd name="T1" fmla="*/ 0 h 292"/>
              <a:gd name="T2" fmla="*/ 2147483647 w 203"/>
              <a:gd name="T3" fmla="*/ 2147483647 h 292"/>
              <a:gd name="T4" fmla="*/ 2147483647 w 203"/>
              <a:gd name="T5" fmla="*/ 2147483647 h 292"/>
              <a:gd name="T6" fmla="*/ 2147483647 w 203"/>
              <a:gd name="T7" fmla="*/ 2147483647 h 292"/>
              <a:gd name="T8" fmla="*/ 2147483647 w 203"/>
              <a:gd name="T9" fmla="*/ 2147483647 h 292"/>
              <a:gd name="T10" fmla="*/ 2147483647 w 203"/>
              <a:gd name="T11" fmla="*/ 2147483647 h 2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3"/>
              <a:gd name="T19" fmla="*/ 0 h 292"/>
              <a:gd name="T20" fmla="*/ 203 w 203"/>
              <a:gd name="T21" fmla="*/ 292 h 2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3" h="292">
                <a:moveTo>
                  <a:pt x="0" y="0"/>
                </a:moveTo>
                <a:lnTo>
                  <a:pt x="45" y="55"/>
                </a:lnTo>
                <a:lnTo>
                  <a:pt x="87" y="113"/>
                </a:lnTo>
                <a:lnTo>
                  <a:pt x="126" y="173"/>
                </a:lnTo>
                <a:lnTo>
                  <a:pt x="165" y="232"/>
                </a:lnTo>
                <a:lnTo>
                  <a:pt x="203" y="292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70" name="Freeform 116"/>
          <p:cNvSpPr>
            <a:spLocks/>
          </p:cNvSpPr>
          <p:nvPr/>
        </p:nvSpPr>
        <p:spPr bwMode="auto">
          <a:xfrm>
            <a:off x="5162550" y="4805363"/>
            <a:ext cx="20638" cy="49212"/>
          </a:xfrm>
          <a:custGeom>
            <a:avLst/>
            <a:gdLst>
              <a:gd name="T0" fmla="*/ 0 w 109"/>
              <a:gd name="T1" fmla="*/ 0 h 177"/>
              <a:gd name="T2" fmla="*/ 2147483647 w 109"/>
              <a:gd name="T3" fmla="*/ 2147483647 h 177"/>
              <a:gd name="T4" fmla="*/ 2147483647 w 109"/>
              <a:gd name="T5" fmla="*/ 2147483647 h 177"/>
              <a:gd name="T6" fmla="*/ 2147483647 w 109"/>
              <a:gd name="T7" fmla="*/ 2147483647 h 177"/>
              <a:gd name="T8" fmla="*/ 2147483647 w 109"/>
              <a:gd name="T9" fmla="*/ 2147483647 h 177"/>
              <a:gd name="T10" fmla="*/ 2147483647 w 109"/>
              <a:gd name="T11" fmla="*/ 2147483647 h 1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"/>
              <a:gd name="T19" fmla="*/ 0 h 177"/>
              <a:gd name="T20" fmla="*/ 109 w 109"/>
              <a:gd name="T21" fmla="*/ 177 h 1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" h="177">
                <a:moveTo>
                  <a:pt x="0" y="0"/>
                </a:moveTo>
                <a:lnTo>
                  <a:pt x="25" y="45"/>
                </a:lnTo>
                <a:lnTo>
                  <a:pt x="48" y="93"/>
                </a:lnTo>
                <a:lnTo>
                  <a:pt x="75" y="139"/>
                </a:lnTo>
                <a:lnTo>
                  <a:pt x="109" y="177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71" name="Freeform 117"/>
          <p:cNvSpPr>
            <a:spLocks/>
          </p:cNvSpPr>
          <p:nvPr/>
        </p:nvSpPr>
        <p:spPr bwMode="auto">
          <a:xfrm>
            <a:off x="5183188" y="4854575"/>
            <a:ext cx="38100" cy="22225"/>
          </a:xfrm>
          <a:custGeom>
            <a:avLst/>
            <a:gdLst>
              <a:gd name="T0" fmla="*/ 0 w 202"/>
              <a:gd name="T1" fmla="*/ 0 h 77"/>
              <a:gd name="T2" fmla="*/ 2147483647 w 202"/>
              <a:gd name="T3" fmla="*/ 2147483647 h 77"/>
              <a:gd name="T4" fmla="*/ 2147483647 w 202"/>
              <a:gd name="T5" fmla="*/ 2147483647 h 77"/>
              <a:gd name="T6" fmla="*/ 2147483647 w 202"/>
              <a:gd name="T7" fmla="*/ 2147483647 h 77"/>
              <a:gd name="T8" fmla="*/ 2147483647 w 202"/>
              <a:gd name="T9" fmla="*/ 2147483647 h 77"/>
              <a:gd name="T10" fmla="*/ 2147483647 w 202"/>
              <a:gd name="T11" fmla="*/ 2147483647 h 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2"/>
              <a:gd name="T19" fmla="*/ 0 h 77"/>
              <a:gd name="T20" fmla="*/ 202 w 202"/>
              <a:gd name="T21" fmla="*/ 77 h 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2" h="77">
                <a:moveTo>
                  <a:pt x="0" y="0"/>
                </a:moveTo>
                <a:lnTo>
                  <a:pt x="45" y="27"/>
                </a:lnTo>
                <a:lnTo>
                  <a:pt x="96" y="46"/>
                </a:lnTo>
                <a:lnTo>
                  <a:pt x="149" y="61"/>
                </a:lnTo>
                <a:lnTo>
                  <a:pt x="202" y="77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72" name="Freeform 118"/>
          <p:cNvSpPr>
            <a:spLocks/>
          </p:cNvSpPr>
          <p:nvPr/>
        </p:nvSpPr>
        <p:spPr bwMode="auto">
          <a:xfrm>
            <a:off x="5221288" y="4876800"/>
            <a:ext cx="31750" cy="12700"/>
          </a:xfrm>
          <a:custGeom>
            <a:avLst/>
            <a:gdLst>
              <a:gd name="T0" fmla="*/ 0 w 176"/>
              <a:gd name="T1" fmla="*/ 0 h 50"/>
              <a:gd name="T2" fmla="*/ 2147483647 w 176"/>
              <a:gd name="T3" fmla="*/ 2147483647 h 50"/>
              <a:gd name="T4" fmla="*/ 2147483647 w 176"/>
              <a:gd name="T5" fmla="*/ 2147483647 h 50"/>
              <a:gd name="T6" fmla="*/ 2147483647 w 176"/>
              <a:gd name="T7" fmla="*/ 2147483647 h 50"/>
              <a:gd name="T8" fmla="*/ 2147483647 w 176"/>
              <a:gd name="T9" fmla="*/ 2147483647 h 50"/>
              <a:gd name="T10" fmla="*/ 2147483647 w 176"/>
              <a:gd name="T11" fmla="*/ 2147483647 h 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6"/>
              <a:gd name="T19" fmla="*/ 0 h 50"/>
              <a:gd name="T20" fmla="*/ 176 w 176"/>
              <a:gd name="T21" fmla="*/ 50 h 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6" h="50">
                <a:moveTo>
                  <a:pt x="0" y="0"/>
                </a:moveTo>
                <a:lnTo>
                  <a:pt x="43" y="14"/>
                </a:lnTo>
                <a:lnTo>
                  <a:pt x="87" y="26"/>
                </a:lnTo>
                <a:lnTo>
                  <a:pt x="131" y="38"/>
                </a:lnTo>
                <a:lnTo>
                  <a:pt x="176" y="50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73" name="Freeform 119"/>
          <p:cNvSpPr>
            <a:spLocks/>
          </p:cNvSpPr>
          <p:nvPr/>
        </p:nvSpPr>
        <p:spPr bwMode="auto">
          <a:xfrm>
            <a:off x="4856163" y="4598988"/>
            <a:ext cx="90487" cy="4762"/>
          </a:xfrm>
          <a:custGeom>
            <a:avLst/>
            <a:gdLst>
              <a:gd name="T0" fmla="*/ 2147483647 w 485"/>
              <a:gd name="T1" fmla="*/ 2147483647 h 20"/>
              <a:gd name="T2" fmla="*/ 2147483647 w 485"/>
              <a:gd name="T3" fmla="*/ 2147483647 h 20"/>
              <a:gd name="T4" fmla="*/ 2147483647 w 485"/>
              <a:gd name="T5" fmla="*/ 0 h 20"/>
              <a:gd name="T6" fmla="*/ 2147483647 w 485"/>
              <a:gd name="T7" fmla="*/ 2147483647 h 20"/>
              <a:gd name="T8" fmla="*/ 2147483647 w 485"/>
              <a:gd name="T9" fmla="*/ 2147483647 h 20"/>
              <a:gd name="T10" fmla="*/ 0 w 485"/>
              <a:gd name="T11" fmla="*/ 2147483647 h 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5"/>
              <a:gd name="T19" fmla="*/ 0 h 20"/>
              <a:gd name="T20" fmla="*/ 485 w 485"/>
              <a:gd name="T21" fmla="*/ 20 h 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5" h="20">
                <a:moveTo>
                  <a:pt x="485" y="20"/>
                </a:moveTo>
                <a:lnTo>
                  <a:pt x="380" y="6"/>
                </a:lnTo>
                <a:lnTo>
                  <a:pt x="274" y="0"/>
                </a:lnTo>
                <a:lnTo>
                  <a:pt x="168" y="2"/>
                </a:lnTo>
                <a:lnTo>
                  <a:pt x="63" y="11"/>
                </a:lnTo>
                <a:lnTo>
                  <a:pt x="0" y="20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74" name="Line 120"/>
          <p:cNvSpPr>
            <a:spLocks noChangeShapeType="1"/>
          </p:cNvSpPr>
          <p:nvPr/>
        </p:nvSpPr>
        <p:spPr bwMode="auto">
          <a:xfrm>
            <a:off x="4805363" y="5260975"/>
            <a:ext cx="0" cy="42386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75" name="Line 121"/>
          <p:cNvSpPr>
            <a:spLocks noChangeShapeType="1"/>
          </p:cNvSpPr>
          <p:nvPr/>
        </p:nvSpPr>
        <p:spPr bwMode="auto">
          <a:xfrm>
            <a:off x="4857750" y="5260975"/>
            <a:ext cx="1588" cy="42386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76" name="Freeform 122"/>
          <p:cNvSpPr>
            <a:spLocks/>
          </p:cNvSpPr>
          <p:nvPr/>
        </p:nvSpPr>
        <p:spPr bwMode="auto">
          <a:xfrm>
            <a:off x="4805363" y="5251450"/>
            <a:ext cx="52387" cy="20638"/>
          </a:xfrm>
          <a:custGeom>
            <a:avLst/>
            <a:gdLst>
              <a:gd name="T0" fmla="*/ 2147483647 w 285"/>
              <a:gd name="T1" fmla="*/ 2147483647 h 72"/>
              <a:gd name="T2" fmla="*/ 2147483647 w 285"/>
              <a:gd name="T3" fmla="*/ 2147483647 h 72"/>
              <a:gd name="T4" fmla="*/ 2147483647 w 285"/>
              <a:gd name="T5" fmla="*/ 0 h 72"/>
              <a:gd name="T6" fmla="*/ 2147483647 w 285"/>
              <a:gd name="T7" fmla="*/ 0 h 72"/>
              <a:gd name="T8" fmla="*/ 2147483647 w 285"/>
              <a:gd name="T9" fmla="*/ 2147483647 h 72"/>
              <a:gd name="T10" fmla="*/ 0 w 285"/>
              <a:gd name="T11" fmla="*/ 2147483647 h 72"/>
              <a:gd name="T12" fmla="*/ 2147483647 w 285"/>
              <a:gd name="T13" fmla="*/ 2147483647 h 72"/>
              <a:gd name="T14" fmla="*/ 2147483647 w 285"/>
              <a:gd name="T15" fmla="*/ 2147483647 h 72"/>
              <a:gd name="T16" fmla="*/ 2147483647 w 285"/>
              <a:gd name="T17" fmla="*/ 2147483647 h 72"/>
              <a:gd name="T18" fmla="*/ 2147483647 w 285"/>
              <a:gd name="T19" fmla="*/ 2147483647 h 72"/>
              <a:gd name="T20" fmla="*/ 2147483647 w 285"/>
              <a:gd name="T21" fmla="*/ 2147483647 h 72"/>
              <a:gd name="T22" fmla="*/ 2147483647 w 285"/>
              <a:gd name="T23" fmla="*/ 2147483647 h 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85"/>
              <a:gd name="T37" fmla="*/ 0 h 72"/>
              <a:gd name="T38" fmla="*/ 285 w 285"/>
              <a:gd name="T39" fmla="*/ 72 h 7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85" h="72">
                <a:moveTo>
                  <a:pt x="285" y="36"/>
                </a:moveTo>
                <a:lnTo>
                  <a:pt x="256" y="13"/>
                </a:lnTo>
                <a:lnTo>
                  <a:pt x="183" y="0"/>
                </a:lnTo>
                <a:lnTo>
                  <a:pt x="93" y="0"/>
                </a:lnTo>
                <a:lnTo>
                  <a:pt x="22" y="16"/>
                </a:lnTo>
                <a:lnTo>
                  <a:pt x="0" y="38"/>
                </a:lnTo>
                <a:lnTo>
                  <a:pt x="31" y="60"/>
                </a:lnTo>
                <a:lnTo>
                  <a:pt x="108" y="72"/>
                </a:lnTo>
                <a:lnTo>
                  <a:pt x="197" y="71"/>
                </a:lnTo>
                <a:lnTo>
                  <a:pt x="265" y="55"/>
                </a:lnTo>
                <a:lnTo>
                  <a:pt x="285" y="36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77" name="Line 123"/>
          <p:cNvSpPr>
            <a:spLocks noChangeShapeType="1"/>
          </p:cNvSpPr>
          <p:nvPr/>
        </p:nvSpPr>
        <p:spPr bwMode="auto">
          <a:xfrm flipV="1">
            <a:off x="4832350" y="4371975"/>
            <a:ext cx="0" cy="900113"/>
          </a:xfrm>
          <a:prstGeom prst="line">
            <a:avLst/>
          </a:prstGeom>
          <a:noFill/>
          <a:ln w="25400">
            <a:solidFill>
              <a:schemeClr val="accent1">
                <a:lumMod val="7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78" name="AutoShape 126"/>
          <p:cNvSpPr>
            <a:spLocks noChangeAspect="1" noChangeArrowheads="1"/>
          </p:cNvSpPr>
          <p:nvPr/>
        </p:nvSpPr>
        <p:spPr bwMode="auto">
          <a:xfrm>
            <a:off x="4795838" y="4714875"/>
            <a:ext cx="68262" cy="68263"/>
          </a:xfrm>
          <a:prstGeom prst="irregularSeal2">
            <a:avLst/>
          </a:prstGeom>
          <a:solidFill>
            <a:srgbClr val="00000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186495" name="Rectangle 127"/>
          <p:cNvSpPr>
            <a:spLocks noChangeArrowheads="1"/>
          </p:cNvSpPr>
          <p:nvPr/>
        </p:nvSpPr>
        <p:spPr bwMode="auto">
          <a:xfrm>
            <a:off x="691116" y="4391025"/>
            <a:ext cx="8059203" cy="151765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186496" name="Rectangle 128"/>
          <p:cNvSpPr>
            <a:spLocks noChangeArrowheads="1"/>
          </p:cNvSpPr>
          <p:nvPr/>
        </p:nvSpPr>
        <p:spPr bwMode="auto">
          <a:xfrm>
            <a:off x="2291575" y="4352924"/>
            <a:ext cx="6602413" cy="189706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186497" name="Rectangle 129"/>
          <p:cNvSpPr>
            <a:spLocks noChangeArrowheads="1"/>
          </p:cNvSpPr>
          <p:nvPr/>
        </p:nvSpPr>
        <p:spPr bwMode="auto">
          <a:xfrm>
            <a:off x="3831857" y="4391025"/>
            <a:ext cx="4932363" cy="174625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186499" name="Rectangle 131"/>
          <p:cNvSpPr>
            <a:spLocks noChangeArrowheads="1"/>
          </p:cNvSpPr>
          <p:nvPr/>
        </p:nvSpPr>
        <p:spPr bwMode="auto">
          <a:xfrm>
            <a:off x="5592782" y="4391025"/>
            <a:ext cx="3035300" cy="182086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495" grpId="0" animBg="1"/>
      <p:bldP spid="186496" grpId="0" animBg="1"/>
      <p:bldP spid="186496" grpId="1" animBg="1"/>
      <p:bldP spid="186497" grpId="0" animBg="1"/>
      <p:bldP spid="186497" grpId="1" animBg="1"/>
      <p:bldP spid="186499" grpId="0" animBg="1"/>
      <p:bldP spid="18649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62197" y="5449590"/>
            <a:ext cx="8575675" cy="13446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600" dirty="0">
                <a:solidFill>
                  <a:schemeClr val="tx1"/>
                </a:solidFill>
                <a:latin typeface="+mn-lt"/>
              </a:rPr>
              <a:t>Damage is expressed in </a:t>
            </a:r>
            <a:r>
              <a:rPr lang="en-US" sz="2600" dirty="0">
                <a:solidFill>
                  <a:srgbClr val="FFFFCC"/>
                </a:solidFill>
                <a:latin typeface="+mn-lt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+mn-lt"/>
              </a:rPr>
              <a:t>“bystander” cells,</a:t>
            </a:r>
            <a:br>
              <a:rPr lang="en-US" sz="2600" dirty="0">
                <a:solidFill>
                  <a:schemeClr val="tx1"/>
                </a:solidFill>
                <a:latin typeface="+mn-lt"/>
              </a:rPr>
            </a:br>
            <a:r>
              <a:rPr lang="en-US" sz="2600" dirty="0">
                <a:solidFill>
                  <a:schemeClr val="tx1"/>
                </a:solidFill>
                <a:latin typeface="+mn-lt"/>
              </a:rPr>
              <a:t> which are </a:t>
            </a:r>
            <a:r>
              <a:rPr lang="en-US" sz="2600" i="1" dirty="0">
                <a:solidFill>
                  <a:srgbClr val="FFFF00"/>
                </a:solidFill>
                <a:latin typeface="+mn-lt"/>
              </a:rPr>
              <a:t>near</a:t>
            </a:r>
            <a:r>
              <a:rPr lang="en-US" sz="2600" dirty="0">
                <a:solidFill>
                  <a:schemeClr val="tx1"/>
                </a:solidFill>
                <a:latin typeface="+mn-lt"/>
              </a:rPr>
              <a:t> to an irradiated cell, but have </a:t>
            </a:r>
            <a:r>
              <a:rPr lang="en-US" sz="26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US" sz="2600" dirty="0" smtClean="0">
                <a:solidFill>
                  <a:schemeClr val="tx1"/>
                </a:solidFill>
                <a:latin typeface="+mn-lt"/>
              </a:rPr>
            </a:br>
            <a:r>
              <a:rPr lang="en-US" sz="2600" i="1" dirty="0" smtClean="0">
                <a:solidFill>
                  <a:srgbClr val="FFFF00"/>
                </a:solidFill>
                <a:latin typeface="+mn-lt"/>
              </a:rPr>
              <a:t>not </a:t>
            </a:r>
            <a:r>
              <a:rPr lang="en-US" sz="2600" i="1" dirty="0">
                <a:solidFill>
                  <a:srgbClr val="FFFF00"/>
                </a:solidFill>
                <a:latin typeface="+mn-lt"/>
              </a:rPr>
              <a:t>themselves received any energy </a:t>
            </a:r>
            <a:r>
              <a:rPr lang="en-US" sz="2600" i="1" dirty="0" smtClean="0">
                <a:solidFill>
                  <a:srgbClr val="FFFF00"/>
                </a:solidFill>
                <a:latin typeface="+mn-lt"/>
              </a:rPr>
              <a:t>deposition</a:t>
            </a:r>
            <a:endParaRPr lang="en-US" sz="2600" i="1" dirty="0">
              <a:solidFill>
                <a:srgbClr val="FFFF00"/>
              </a:solidFill>
              <a:latin typeface="+mn-lt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92313" y="1987550"/>
            <a:ext cx="2435225" cy="2895600"/>
            <a:chOff x="1248" y="768"/>
            <a:chExt cx="1534" cy="1824"/>
          </a:xfrm>
        </p:grpSpPr>
        <p:sp>
          <p:nvSpPr>
            <p:cNvPr id="13352" name="Oval 4"/>
            <p:cNvSpPr>
              <a:spLocks noChangeAspect="1" noChangeArrowheads="1"/>
            </p:cNvSpPr>
            <p:nvPr/>
          </p:nvSpPr>
          <p:spPr bwMode="auto">
            <a:xfrm rot="931922">
              <a:off x="1475" y="1847"/>
              <a:ext cx="415" cy="17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3" name="Oval 5"/>
            <p:cNvSpPr>
              <a:spLocks noChangeAspect="1" noChangeArrowheads="1"/>
            </p:cNvSpPr>
            <p:nvPr/>
          </p:nvSpPr>
          <p:spPr bwMode="auto">
            <a:xfrm>
              <a:off x="1629" y="1883"/>
              <a:ext cx="114" cy="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4" name="Oval 6"/>
            <p:cNvSpPr>
              <a:spLocks noChangeAspect="1" noChangeArrowheads="1"/>
            </p:cNvSpPr>
            <p:nvPr/>
          </p:nvSpPr>
          <p:spPr bwMode="auto">
            <a:xfrm rot="931922">
              <a:off x="2163" y="1840"/>
              <a:ext cx="415" cy="16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5" name="Oval 7"/>
            <p:cNvSpPr>
              <a:spLocks noChangeAspect="1" noChangeArrowheads="1"/>
            </p:cNvSpPr>
            <p:nvPr/>
          </p:nvSpPr>
          <p:spPr bwMode="auto">
            <a:xfrm>
              <a:off x="2317" y="1874"/>
              <a:ext cx="114" cy="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6" name="Oval 8"/>
            <p:cNvSpPr>
              <a:spLocks noChangeAspect="1" noChangeArrowheads="1"/>
            </p:cNvSpPr>
            <p:nvPr/>
          </p:nvSpPr>
          <p:spPr bwMode="auto">
            <a:xfrm rot="931922">
              <a:off x="1955" y="2160"/>
              <a:ext cx="414" cy="17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7" name="Oval 9"/>
            <p:cNvSpPr>
              <a:spLocks noChangeAspect="1" noChangeArrowheads="1"/>
            </p:cNvSpPr>
            <p:nvPr/>
          </p:nvSpPr>
          <p:spPr bwMode="auto">
            <a:xfrm>
              <a:off x="2109" y="2194"/>
              <a:ext cx="115" cy="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8" name="Oval 10"/>
            <p:cNvSpPr>
              <a:spLocks noChangeAspect="1" noChangeArrowheads="1"/>
            </p:cNvSpPr>
            <p:nvPr/>
          </p:nvSpPr>
          <p:spPr bwMode="auto">
            <a:xfrm rot="931922">
              <a:off x="1697" y="1391"/>
              <a:ext cx="415" cy="17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9" name="Oval 11"/>
            <p:cNvSpPr>
              <a:spLocks noChangeAspect="1" noChangeArrowheads="1"/>
            </p:cNvSpPr>
            <p:nvPr/>
          </p:nvSpPr>
          <p:spPr bwMode="auto">
            <a:xfrm>
              <a:off x="1851" y="1425"/>
              <a:ext cx="114" cy="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0" name="Oval 12"/>
            <p:cNvSpPr>
              <a:spLocks noChangeAspect="1" noChangeArrowheads="1"/>
            </p:cNvSpPr>
            <p:nvPr/>
          </p:nvSpPr>
          <p:spPr bwMode="auto">
            <a:xfrm rot="931922">
              <a:off x="1902" y="1614"/>
              <a:ext cx="415" cy="16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1" name="Oval 13"/>
            <p:cNvSpPr>
              <a:spLocks noChangeAspect="1" noChangeArrowheads="1"/>
            </p:cNvSpPr>
            <p:nvPr/>
          </p:nvSpPr>
          <p:spPr bwMode="auto">
            <a:xfrm>
              <a:off x="2055" y="1648"/>
              <a:ext cx="115" cy="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2" name="Oval 14"/>
            <p:cNvSpPr>
              <a:spLocks noChangeAspect="1" noChangeArrowheads="1"/>
            </p:cNvSpPr>
            <p:nvPr/>
          </p:nvSpPr>
          <p:spPr bwMode="auto">
            <a:xfrm rot="931922">
              <a:off x="1476" y="1515"/>
              <a:ext cx="415" cy="17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3" name="Oval 15"/>
            <p:cNvSpPr>
              <a:spLocks noChangeAspect="1" noChangeArrowheads="1"/>
            </p:cNvSpPr>
            <p:nvPr/>
          </p:nvSpPr>
          <p:spPr bwMode="auto">
            <a:xfrm>
              <a:off x="1630" y="1549"/>
              <a:ext cx="114" cy="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4" name="Oval 16"/>
            <p:cNvSpPr>
              <a:spLocks noChangeAspect="1" noChangeArrowheads="1"/>
            </p:cNvSpPr>
            <p:nvPr/>
          </p:nvSpPr>
          <p:spPr bwMode="auto">
            <a:xfrm rot="931922">
              <a:off x="1732" y="1745"/>
              <a:ext cx="415" cy="16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5" name="Oval 17"/>
            <p:cNvSpPr>
              <a:spLocks noChangeAspect="1" noChangeArrowheads="1"/>
            </p:cNvSpPr>
            <p:nvPr/>
          </p:nvSpPr>
          <p:spPr bwMode="auto">
            <a:xfrm>
              <a:off x="1887" y="1779"/>
              <a:ext cx="114" cy="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6" name="Oval 18"/>
            <p:cNvSpPr>
              <a:spLocks noChangeAspect="1" noChangeArrowheads="1"/>
            </p:cNvSpPr>
            <p:nvPr/>
          </p:nvSpPr>
          <p:spPr bwMode="auto">
            <a:xfrm rot="931922">
              <a:off x="1248" y="1610"/>
              <a:ext cx="415" cy="17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7" name="Oval 19"/>
            <p:cNvSpPr>
              <a:spLocks noChangeAspect="1" noChangeArrowheads="1"/>
            </p:cNvSpPr>
            <p:nvPr/>
          </p:nvSpPr>
          <p:spPr bwMode="auto">
            <a:xfrm>
              <a:off x="1402" y="1643"/>
              <a:ext cx="114" cy="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8" name="Oval 20"/>
            <p:cNvSpPr>
              <a:spLocks noChangeAspect="1" noChangeArrowheads="1"/>
            </p:cNvSpPr>
            <p:nvPr/>
          </p:nvSpPr>
          <p:spPr bwMode="auto">
            <a:xfrm rot="931922">
              <a:off x="1712" y="2250"/>
              <a:ext cx="414" cy="16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9" name="Oval 21"/>
            <p:cNvSpPr>
              <a:spLocks noChangeAspect="1" noChangeArrowheads="1"/>
            </p:cNvSpPr>
            <p:nvPr/>
          </p:nvSpPr>
          <p:spPr bwMode="auto">
            <a:xfrm>
              <a:off x="1866" y="2284"/>
              <a:ext cx="114" cy="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0" name="Oval 22"/>
            <p:cNvSpPr>
              <a:spLocks noChangeAspect="1" noChangeArrowheads="1"/>
            </p:cNvSpPr>
            <p:nvPr/>
          </p:nvSpPr>
          <p:spPr bwMode="auto">
            <a:xfrm rot="931922">
              <a:off x="2368" y="1735"/>
              <a:ext cx="414" cy="17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1" name="Oval 23"/>
            <p:cNvSpPr>
              <a:spLocks noChangeAspect="1" noChangeArrowheads="1"/>
            </p:cNvSpPr>
            <p:nvPr/>
          </p:nvSpPr>
          <p:spPr bwMode="auto">
            <a:xfrm>
              <a:off x="2521" y="1769"/>
              <a:ext cx="115" cy="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2" name="Oval 24"/>
            <p:cNvSpPr>
              <a:spLocks noChangeAspect="1" noChangeArrowheads="1"/>
            </p:cNvSpPr>
            <p:nvPr/>
          </p:nvSpPr>
          <p:spPr bwMode="auto">
            <a:xfrm rot="931922">
              <a:off x="2121" y="1511"/>
              <a:ext cx="415" cy="16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3" name="Oval 25"/>
            <p:cNvSpPr>
              <a:spLocks noChangeAspect="1" noChangeArrowheads="1"/>
            </p:cNvSpPr>
            <p:nvPr/>
          </p:nvSpPr>
          <p:spPr bwMode="auto">
            <a:xfrm>
              <a:off x="2276" y="1545"/>
              <a:ext cx="114" cy="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4" name="Oval 26"/>
            <p:cNvSpPr>
              <a:spLocks noChangeAspect="1" noChangeArrowheads="1"/>
            </p:cNvSpPr>
            <p:nvPr/>
          </p:nvSpPr>
          <p:spPr bwMode="auto">
            <a:xfrm rot="931922">
              <a:off x="1887" y="1269"/>
              <a:ext cx="414" cy="16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5" name="Oval 27"/>
            <p:cNvSpPr>
              <a:spLocks noChangeAspect="1" noChangeArrowheads="1"/>
            </p:cNvSpPr>
            <p:nvPr/>
          </p:nvSpPr>
          <p:spPr bwMode="auto">
            <a:xfrm>
              <a:off x="2041" y="1303"/>
              <a:ext cx="114" cy="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6" name="Oval 28"/>
            <p:cNvSpPr>
              <a:spLocks noChangeAspect="1" noChangeArrowheads="1"/>
            </p:cNvSpPr>
            <p:nvPr/>
          </p:nvSpPr>
          <p:spPr bwMode="auto">
            <a:xfrm rot="931922">
              <a:off x="1252" y="768"/>
              <a:ext cx="414" cy="16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7" name="Oval 29"/>
            <p:cNvSpPr>
              <a:spLocks noChangeAspect="1" noChangeArrowheads="1"/>
            </p:cNvSpPr>
            <p:nvPr/>
          </p:nvSpPr>
          <p:spPr bwMode="auto">
            <a:xfrm>
              <a:off x="1405" y="802"/>
              <a:ext cx="115" cy="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8" name="Oval 30"/>
            <p:cNvSpPr>
              <a:spLocks noChangeAspect="1" noChangeArrowheads="1"/>
            </p:cNvSpPr>
            <p:nvPr/>
          </p:nvSpPr>
          <p:spPr bwMode="auto">
            <a:xfrm rot="931922">
              <a:off x="2310" y="1386"/>
              <a:ext cx="415" cy="17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9" name="Oval 31"/>
            <p:cNvSpPr>
              <a:spLocks noChangeAspect="1" noChangeArrowheads="1"/>
            </p:cNvSpPr>
            <p:nvPr/>
          </p:nvSpPr>
          <p:spPr bwMode="auto">
            <a:xfrm>
              <a:off x="2465" y="1420"/>
              <a:ext cx="114" cy="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0" name="Oval 32"/>
            <p:cNvSpPr>
              <a:spLocks noChangeAspect="1" noChangeArrowheads="1"/>
            </p:cNvSpPr>
            <p:nvPr/>
          </p:nvSpPr>
          <p:spPr bwMode="auto">
            <a:xfrm rot="931922">
              <a:off x="1470" y="2423"/>
              <a:ext cx="415" cy="16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1" name="Oval 33"/>
            <p:cNvSpPr>
              <a:spLocks noChangeAspect="1" noChangeArrowheads="1"/>
            </p:cNvSpPr>
            <p:nvPr/>
          </p:nvSpPr>
          <p:spPr bwMode="auto">
            <a:xfrm>
              <a:off x="1624" y="2457"/>
              <a:ext cx="114" cy="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2" name="Oval 34"/>
            <p:cNvSpPr>
              <a:spLocks noChangeAspect="1" noChangeArrowheads="1"/>
            </p:cNvSpPr>
            <p:nvPr/>
          </p:nvSpPr>
          <p:spPr bwMode="auto">
            <a:xfrm rot="931922">
              <a:off x="2252" y="1059"/>
              <a:ext cx="415" cy="17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3" name="Oval 35"/>
            <p:cNvSpPr>
              <a:spLocks noChangeAspect="1" noChangeArrowheads="1"/>
            </p:cNvSpPr>
            <p:nvPr/>
          </p:nvSpPr>
          <p:spPr bwMode="auto">
            <a:xfrm>
              <a:off x="2407" y="1093"/>
              <a:ext cx="113" cy="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276" name="AutoShape 36"/>
          <p:cNvSpPr>
            <a:spLocks noChangeAspect="1" noChangeArrowheads="1"/>
          </p:cNvSpPr>
          <p:nvPr/>
        </p:nvSpPr>
        <p:spPr bwMode="auto">
          <a:xfrm>
            <a:off x="2357438" y="1682750"/>
            <a:ext cx="996950" cy="1731963"/>
          </a:xfrm>
          <a:prstGeom prst="lightningBol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495800" y="1987550"/>
            <a:ext cx="2994025" cy="2846388"/>
            <a:chOff x="2770" y="768"/>
            <a:chExt cx="1886" cy="1793"/>
          </a:xfrm>
        </p:grpSpPr>
        <p:sp>
          <p:nvSpPr>
            <p:cNvPr id="13319" name="Oval 38"/>
            <p:cNvSpPr>
              <a:spLocks noChangeAspect="1" noChangeArrowheads="1"/>
            </p:cNvSpPr>
            <p:nvPr/>
          </p:nvSpPr>
          <p:spPr bwMode="auto">
            <a:xfrm rot="931922">
              <a:off x="3348" y="1817"/>
              <a:ext cx="415" cy="17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0" name="Oval 39"/>
            <p:cNvSpPr>
              <a:spLocks noChangeAspect="1" noChangeArrowheads="1"/>
            </p:cNvSpPr>
            <p:nvPr/>
          </p:nvSpPr>
          <p:spPr bwMode="auto">
            <a:xfrm>
              <a:off x="3502" y="1852"/>
              <a:ext cx="115" cy="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1" name="Oval 40"/>
            <p:cNvSpPr>
              <a:spLocks noChangeAspect="1" noChangeArrowheads="1"/>
            </p:cNvSpPr>
            <p:nvPr/>
          </p:nvSpPr>
          <p:spPr bwMode="auto">
            <a:xfrm rot="931922">
              <a:off x="4036" y="1815"/>
              <a:ext cx="415" cy="16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2" name="Oval 41"/>
            <p:cNvSpPr>
              <a:spLocks noChangeAspect="1" noChangeArrowheads="1"/>
            </p:cNvSpPr>
            <p:nvPr/>
          </p:nvSpPr>
          <p:spPr bwMode="auto">
            <a:xfrm>
              <a:off x="4190" y="1843"/>
              <a:ext cx="115" cy="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3" name="Oval 42"/>
            <p:cNvSpPr>
              <a:spLocks noChangeAspect="1" noChangeArrowheads="1"/>
            </p:cNvSpPr>
            <p:nvPr/>
          </p:nvSpPr>
          <p:spPr bwMode="auto">
            <a:xfrm rot="931922">
              <a:off x="3829" y="2129"/>
              <a:ext cx="414" cy="17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4" name="Oval 43"/>
            <p:cNvSpPr>
              <a:spLocks noChangeAspect="1" noChangeArrowheads="1"/>
            </p:cNvSpPr>
            <p:nvPr/>
          </p:nvSpPr>
          <p:spPr bwMode="auto">
            <a:xfrm>
              <a:off x="3983" y="2163"/>
              <a:ext cx="114" cy="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5" name="Oval 44"/>
            <p:cNvSpPr>
              <a:spLocks noChangeAspect="1" noChangeArrowheads="1"/>
            </p:cNvSpPr>
            <p:nvPr/>
          </p:nvSpPr>
          <p:spPr bwMode="auto">
            <a:xfrm rot="931922">
              <a:off x="3570" y="1361"/>
              <a:ext cx="415" cy="17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6" name="Oval 45"/>
            <p:cNvSpPr>
              <a:spLocks noChangeAspect="1" noChangeArrowheads="1"/>
            </p:cNvSpPr>
            <p:nvPr/>
          </p:nvSpPr>
          <p:spPr bwMode="auto">
            <a:xfrm>
              <a:off x="3724" y="1394"/>
              <a:ext cx="115" cy="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7" name="Oval 46"/>
            <p:cNvSpPr>
              <a:spLocks noChangeAspect="1" noChangeArrowheads="1"/>
            </p:cNvSpPr>
            <p:nvPr/>
          </p:nvSpPr>
          <p:spPr bwMode="auto">
            <a:xfrm rot="931922">
              <a:off x="3775" y="1583"/>
              <a:ext cx="415" cy="16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8" name="Oval 47"/>
            <p:cNvSpPr>
              <a:spLocks noChangeAspect="1" noChangeArrowheads="1"/>
            </p:cNvSpPr>
            <p:nvPr/>
          </p:nvSpPr>
          <p:spPr bwMode="auto">
            <a:xfrm>
              <a:off x="3929" y="1617"/>
              <a:ext cx="115" cy="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9" name="Oval 48"/>
            <p:cNvSpPr>
              <a:spLocks noChangeAspect="1" noChangeArrowheads="1"/>
            </p:cNvSpPr>
            <p:nvPr/>
          </p:nvSpPr>
          <p:spPr bwMode="auto">
            <a:xfrm rot="931922">
              <a:off x="3350" y="1484"/>
              <a:ext cx="414" cy="17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0" name="Oval 49"/>
            <p:cNvSpPr>
              <a:spLocks noChangeAspect="1" noChangeArrowheads="1"/>
            </p:cNvSpPr>
            <p:nvPr/>
          </p:nvSpPr>
          <p:spPr bwMode="auto">
            <a:xfrm>
              <a:off x="3503" y="1518"/>
              <a:ext cx="115" cy="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1" name="Oval 50"/>
            <p:cNvSpPr>
              <a:spLocks noChangeAspect="1" noChangeArrowheads="1"/>
            </p:cNvSpPr>
            <p:nvPr/>
          </p:nvSpPr>
          <p:spPr bwMode="auto">
            <a:xfrm rot="931922">
              <a:off x="3606" y="1714"/>
              <a:ext cx="415" cy="16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2" name="Oval 51"/>
            <p:cNvSpPr>
              <a:spLocks noChangeAspect="1" noChangeArrowheads="1"/>
            </p:cNvSpPr>
            <p:nvPr/>
          </p:nvSpPr>
          <p:spPr bwMode="auto">
            <a:xfrm>
              <a:off x="3761" y="1748"/>
              <a:ext cx="113" cy="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3" name="Oval 52"/>
            <p:cNvSpPr>
              <a:spLocks noChangeAspect="1" noChangeArrowheads="1"/>
            </p:cNvSpPr>
            <p:nvPr/>
          </p:nvSpPr>
          <p:spPr bwMode="auto">
            <a:xfrm rot="931922">
              <a:off x="3122" y="1579"/>
              <a:ext cx="414" cy="17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4" name="Oval 53"/>
            <p:cNvSpPr>
              <a:spLocks noChangeAspect="1" noChangeArrowheads="1"/>
            </p:cNvSpPr>
            <p:nvPr/>
          </p:nvSpPr>
          <p:spPr bwMode="auto">
            <a:xfrm>
              <a:off x="3275" y="1612"/>
              <a:ext cx="115" cy="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5" name="Oval 54"/>
            <p:cNvSpPr>
              <a:spLocks noChangeAspect="1" noChangeArrowheads="1"/>
            </p:cNvSpPr>
            <p:nvPr/>
          </p:nvSpPr>
          <p:spPr bwMode="auto">
            <a:xfrm rot="931922">
              <a:off x="3585" y="2219"/>
              <a:ext cx="415" cy="16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6" name="Oval 55"/>
            <p:cNvSpPr>
              <a:spLocks noChangeAspect="1" noChangeArrowheads="1"/>
            </p:cNvSpPr>
            <p:nvPr/>
          </p:nvSpPr>
          <p:spPr bwMode="auto">
            <a:xfrm>
              <a:off x="3740" y="2253"/>
              <a:ext cx="113" cy="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7" name="Oval 56"/>
            <p:cNvSpPr>
              <a:spLocks noChangeAspect="1" noChangeArrowheads="1"/>
            </p:cNvSpPr>
            <p:nvPr/>
          </p:nvSpPr>
          <p:spPr bwMode="auto">
            <a:xfrm rot="931922">
              <a:off x="4241" y="1704"/>
              <a:ext cx="415" cy="17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8" name="Oval 57"/>
            <p:cNvSpPr>
              <a:spLocks noChangeAspect="1" noChangeArrowheads="1"/>
            </p:cNvSpPr>
            <p:nvPr/>
          </p:nvSpPr>
          <p:spPr bwMode="auto">
            <a:xfrm>
              <a:off x="4395" y="1738"/>
              <a:ext cx="115" cy="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9" name="Oval 58"/>
            <p:cNvSpPr>
              <a:spLocks noChangeAspect="1" noChangeArrowheads="1"/>
            </p:cNvSpPr>
            <p:nvPr/>
          </p:nvSpPr>
          <p:spPr bwMode="auto">
            <a:xfrm rot="931922">
              <a:off x="3995" y="1480"/>
              <a:ext cx="415" cy="16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0" name="Oval 59"/>
            <p:cNvSpPr>
              <a:spLocks noChangeAspect="1" noChangeArrowheads="1"/>
            </p:cNvSpPr>
            <p:nvPr/>
          </p:nvSpPr>
          <p:spPr bwMode="auto">
            <a:xfrm>
              <a:off x="4150" y="1514"/>
              <a:ext cx="113" cy="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1" name="Oval 60"/>
            <p:cNvSpPr>
              <a:spLocks noChangeAspect="1" noChangeArrowheads="1"/>
            </p:cNvSpPr>
            <p:nvPr/>
          </p:nvSpPr>
          <p:spPr bwMode="auto">
            <a:xfrm rot="931922">
              <a:off x="3761" y="1238"/>
              <a:ext cx="413" cy="16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2" name="Oval 61"/>
            <p:cNvSpPr>
              <a:spLocks noChangeAspect="1" noChangeArrowheads="1"/>
            </p:cNvSpPr>
            <p:nvPr/>
          </p:nvSpPr>
          <p:spPr bwMode="auto">
            <a:xfrm>
              <a:off x="3914" y="1272"/>
              <a:ext cx="115" cy="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3" name="Oval 62"/>
            <p:cNvSpPr>
              <a:spLocks noChangeAspect="1" noChangeArrowheads="1"/>
            </p:cNvSpPr>
            <p:nvPr/>
          </p:nvSpPr>
          <p:spPr bwMode="auto">
            <a:xfrm rot="931922">
              <a:off x="3125" y="768"/>
              <a:ext cx="415" cy="16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4" name="Oval 63"/>
            <p:cNvSpPr>
              <a:spLocks noChangeAspect="1" noChangeArrowheads="1"/>
            </p:cNvSpPr>
            <p:nvPr/>
          </p:nvSpPr>
          <p:spPr bwMode="auto">
            <a:xfrm>
              <a:off x="3279" y="802"/>
              <a:ext cx="115" cy="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5" name="Oval 64"/>
            <p:cNvSpPr>
              <a:spLocks noChangeAspect="1" noChangeArrowheads="1"/>
            </p:cNvSpPr>
            <p:nvPr/>
          </p:nvSpPr>
          <p:spPr bwMode="auto">
            <a:xfrm rot="931922">
              <a:off x="4184" y="1355"/>
              <a:ext cx="415" cy="17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6" name="Oval 65"/>
            <p:cNvSpPr>
              <a:spLocks noChangeAspect="1" noChangeArrowheads="1"/>
            </p:cNvSpPr>
            <p:nvPr/>
          </p:nvSpPr>
          <p:spPr bwMode="auto">
            <a:xfrm>
              <a:off x="4339" y="1389"/>
              <a:ext cx="113" cy="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7" name="Oval 66"/>
            <p:cNvSpPr>
              <a:spLocks noChangeAspect="1" noChangeArrowheads="1"/>
            </p:cNvSpPr>
            <p:nvPr/>
          </p:nvSpPr>
          <p:spPr bwMode="auto">
            <a:xfrm rot="931922">
              <a:off x="3344" y="2392"/>
              <a:ext cx="414" cy="16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8" name="Oval 67"/>
            <p:cNvSpPr>
              <a:spLocks noChangeAspect="1" noChangeArrowheads="1"/>
            </p:cNvSpPr>
            <p:nvPr/>
          </p:nvSpPr>
          <p:spPr bwMode="auto">
            <a:xfrm>
              <a:off x="3497" y="2426"/>
              <a:ext cx="115" cy="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9" name="Oval 68"/>
            <p:cNvSpPr>
              <a:spLocks noChangeAspect="1" noChangeArrowheads="1"/>
            </p:cNvSpPr>
            <p:nvPr/>
          </p:nvSpPr>
          <p:spPr bwMode="auto">
            <a:xfrm rot="931922">
              <a:off x="4125" y="1028"/>
              <a:ext cx="415" cy="17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0" name="Oval 69"/>
            <p:cNvSpPr>
              <a:spLocks noChangeAspect="1" noChangeArrowheads="1"/>
            </p:cNvSpPr>
            <p:nvPr/>
          </p:nvSpPr>
          <p:spPr bwMode="auto">
            <a:xfrm>
              <a:off x="4280" y="1062"/>
              <a:ext cx="114" cy="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1" name="AutoShape 70"/>
            <p:cNvSpPr>
              <a:spLocks noChangeArrowheads="1"/>
            </p:cNvSpPr>
            <p:nvPr/>
          </p:nvSpPr>
          <p:spPr bwMode="auto">
            <a:xfrm>
              <a:off x="2770" y="1444"/>
              <a:ext cx="293" cy="405"/>
            </a:xfrm>
            <a:prstGeom prst="rightArrow">
              <a:avLst>
                <a:gd name="adj1" fmla="val 43750"/>
                <a:gd name="adj2" fmla="val 51389"/>
              </a:avLst>
            </a:prstGeom>
            <a:solidFill>
              <a:srgbClr val="FFFFCC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18" name="Rectangle 7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b="1" dirty="0"/>
              <a:t>A quantitative example </a:t>
            </a:r>
            <a:r>
              <a:rPr lang="en-US" sz="2800" b="1" dirty="0" smtClean="0"/>
              <a:t>of  </a:t>
            </a:r>
            <a:r>
              <a:rPr lang="en-US" sz="2800" b="1" dirty="0"/>
              <a:t>inter-cellular damage communication</a:t>
            </a:r>
            <a:r>
              <a:rPr lang="en-US" sz="2800" b="1" dirty="0" smtClean="0"/>
              <a:t>:  </a:t>
            </a:r>
            <a:r>
              <a:rPr lang="en-US" sz="2800" b="1" dirty="0"/>
              <a:t>Bystander Responses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52227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303028"/>
            <a:ext cx="8534400" cy="758952"/>
          </a:xfrm>
        </p:spPr>
        <p:txBody>
          <a:bodyPr>
            <a:no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/>
              <a:t>Low-dose risk </a:t>
            </a:r>
            <a:r>
              <a:rPr lang="en-US" sz="3600" b="1" dirty="0" smtClean="0"/>
              <a:t>estimation</a:t>
            </a:r>
            <a:r>
              <a:rPr lang="en-US" sz="3600" dirty="0"/>
              <a:t> </a:t>
            </a:r>
            <a:r>
              <a:rPr lang="en-US" sz="3600" b="1" dirty="0" smtClean="0"/>
              <a:t>and </a:t>
            </a:r>
            <a:br>
              <a:rPr lang="en-US" sz="3600" b="1" dirty="0" smtClean="0"/>
            </a:br>
            <a:r>
              <a:rPr lang="en-US" sz="3600" b="1" dirty="0" smtClean="0"/>
              <a:t>the </a:t>
            </a:r>
            <a:r>
              <a:rPr lang="en-US" sz="3600" b="1" dirty="0"/>
              <a:t>bystander effect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572001" cy="4681728"/>
          </a:xfrm>
        </p:spPr>
        <p:txBody>
          <a:bodyPr/>
          <a:lstStyle/>
          <a:p>
            <a:r>
              <a:rPr lang="en-US" dirty="0"/>
              <a:t>Where bystander responses have been </a:t>
            </a:r>
            <a:r>
              <a:rPr lang="en-US" dirty="0" smtClean="0"/>
              <a:t>quantitated, they </a:t>
            </a:r>
            <a:r>
              <a:rPr lang="en-US" dirty="0"/>
              <a:t>have shown </a:t>
            </a:r>
            <a:r>
              <a:rPr lang="en-US" dirty="0" smtClean="0"/>
              <a:t>saturation</a:t>
            </a:r>
          </a:p>
          <a:p>
            <a:r>
              <a:rPr lang="en-US" dirty="0"/>
              <a:t>In such cases, extrapolating linearly from low to very low doses could underestimate the risk at very low doses.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50044" y="5501684"/>
            <a:ext cx="42497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63" tIns="46038" rIns="93663" bIns="46038">
            <a:spAutoFit/>
          </a:bodyPr>
          <a:lstStyle>
            <a:lvl1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</a:rPr>
              <a:t>Based on mutation data from the RARAF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</a:rPr>
              <a:t>microbeam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  <a:br>
              <a:rPr lang="en-US" sz="180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Times New Roman" pitchFamily="18" charset="0"/>
              </a:rPr>
              <a:t>Zhou et al PNAS </a:t>
            </a:r>
            <a:r>
              <a:rPr lang="en-US" sz="1800" u="sng" dirty="0">
                <a:solidFill>
                  <a:schemeClr val="tx1"/>
                </a:solidFill>
                <a:latin typeface="Times New Roman" pitchFamily="18" charset="0"/>
              </a:rPr>
              <a:t>98,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</a:rPr>
              <a:t> 14410-5 (2001)</a:t>
            </a:r>
          </a:p>
        </p:txBody>
      </p:sp>
      <p:sp>
        <p:nvSpPr>
          <p:cNvPr id="8" name="Rectangle 7"/>
          <p:cNvSpPr/>
          <p:nvPr/>
        </p:nvSpPr>
        <p:spPr>
          <a:xfrm>
            <a:off x="246063" y="1743740"/>
            <a:ext cx="4457700" cy="359380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040"/>
          <a:stretch>
            <a:fillRect/>
          </a:stretch>
        </p:blipFill>
        <p:spPr bwMode="auto">
          <a:xfrm>
            <a:off x="246063" y="1911350"/>
            <a:ext cx="445770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928688" y="2814638"/>
            <a:ext cx="3146425" cy="1752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2775" y="0"/>
            <a:ext cx="8821737" cy="1141413"/>
          </a:xfrm>
        </p:spPr>
        <p:txBody>
          <a:bodyPr>
            <a:noAutofit/>
          </a:bodyPr>
          <a:lstStyle/>
          <a:p>
            <a:r>
              <a:rPr lang="en-US" sz="2800" b="1" dirty="0" err="1"/>
              <a:t>Microbeams</a:t>
            </a:r>
            <a:r>
              <a:rPr lang="en-US" sz="2800" b="1" dirty="0"/>
              <a:t> represent the most direct way to study inter-cellular damage response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69863" y="1905000"/>
            <a:ext cx="4944397" cy="3194050"/>
          </a:xfrm>
        </p:spPr>
        <p:txBody>
          <a:bodyPr>
            <a:normAutofit/>
          </a:bodyPr>
          <a:lstStyle/>
          <a:p>
            <a:pPr marL="571500" indent="-571500">
              <a:spcAft>
                <a:spcPct val="40000"/>
              </a:spcAft>
              <a:buClr>
                <a:srgbClr val="FFC000"/>
              </a:buClr>
              <a:buSzPct val="105000"/>
            </a:pPr>
            <a:r>
              <a:rPr lang="en-US" sz="2400" b="1" dirty="0" smtClean="0"/>
              <a:t>Produces DNA damage in defined cells, while </a:t>
            </a:r>
            <a:r>
              <a:rPr lang="en-US" sz="2400" b="1" u="sng" dirty="0" smtClean="0"/>
              <a:t>guaranteeing</a:t>
            </a:r>
            <a:r>
              <a:rPr lang="en-US" sz="2400" b="1" dirty="0" smtClean="0"/>
              <a:t> that adjacent cells are not hit</a:t>
            </a:r>
          </a:p>
          <a:p>
            <a:pPr marL="571500" indent="-571500">
              <a:spcAft>
                <a:spcPct val="40000"/>
              </a:spcAft>
              <a:buClr>
                <a:srgbClr val="FFC000"/>
              </a:buClr>
              <a:buSzPct val="105000"/>
            </a:pPr>
            <a:r>
              <a:rPr lang="en-US" sz="2400" b="1" dirty="0" smtClean="0"/>
              <a:t>Can study effects in</a:t>
            </a:r>
            <a:br>
              <a:rPr lang="en-US" sz="2400" b="1" dirty="0" smtClean="0"/>
            </a:br>
            <a:r>
              <a:rPr lang="en-US" sz="2400" b="1" dirty="0" smtClean="0"/>
              <a:t>the adjacent cells</a:t>
            </a:r>
          </a:p>
          <a:p>
            <a:pPr marL="571500" indent="-571500">
              <a:spcAft>
                <a:spcPct val="40000"/>
              </a:spcAft>
              <a:buClr>
                <a:schemeClr val="tx1"/>
              </a:buClr>
              <a:buSzPct val="105000"/>
              <a:buFont typeface="Wingdings" pitchFamily="2" charset="2"/>
              <a:buNone/>
            </a:pPr>
            <a:endParaRPr lang="en-US" sz="2400" b="1" dirty="0" smtClean="0"/>
          </a:p>
        </p:txBody>
      </p:sp>
      <p:sp>
        <p:nvSpPr>
          <p:cNvPr id="376837" name="Rectangle 5"/>
          <p:cNvSpPr>
            <a:spLocks noChangeArrowheads="1"/>
          </p:cNvSpPr>
          <p:nvPr/>
        </p:nvSpPr>
        <p:spPr bwMode="auto">
          <a:xfrm>
            <a:off x="5330825" y="5326063"/>
            <a:ext cx="2960688" cy="1174750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rgbClr val="333300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lnSpc>
                <a:spcPct val="9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600" dirty="0">
                <a:solidFill>
                  <a:srgbClr val="002060"/>
                </a:solidFill>
                <a:latin typeface="Arial" charset="0"/>
              </a:rPr>
              <a:t>Blue-stained  nuclei:</a:t>
            </a:r>
          </a:p>
          <a:p>
            <a:pPr algn="ctr">
              <a:lnSpc>
                <a:spcPct val="9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600" dirty="0">
                <a:solidFill>
                  <a:srgbClr val="002060"/>
                </a:solidFill>
                <a:latin typeface="Arial" charset="0"/>
              </a:rPr>
              <a:t>HIT cells</a:t>
            </a:r>
          </a:p>
          <a:p>
            <a:pPr algn="ctr">
              <a:lnSpc>
                <a:spcPct val="9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500" dirty="0">
              <a:solidFill>
                <a:srgbClr val="002060"/>
              </a:solidFill>
              <a:latin typeface="Arial" charset="0"/>
            </a:endParaRPr>
          </a:p>
          <a:p>
            <a:pPr algn="ctr">
              <a:lnSpc>
                <a:spcPct val="9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500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9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600" dirty="0">
                <a:solidFill>
                  <a:srgbClr val="FF3300"/>
                </a:solidFill>
                <a:latin typeface="Arial" charset="0"/>
              </a:rPr>
              <a:t>Red-stained cytoplasm:</a:t>
            </a:r>
          </a:p>
          <a:p>
            <a:pPr algn="ctr">
              <a:lnSpc>
                <a:spcPct val="9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600" dirty="0">
                <a:solidFill>
                  <a:srgbClr val="FF3300"/>
                </a:solidFill>
                <a:latin typeface="Arial" charset="0"/>
              </a:rPr>
              <a:t>NON-HIT cells</a:t>
            </a:r>
            <a:endParaRPr lang="en-US" sz="1600" dirty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174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65" r="27397"/>
          <a:stretch>
            <a:fillRect/>
          </a:stretch>
        </p:blipFill>
        <p:spPr bwMode="auto">
          <a:xfrm>
            <a:off x="5330824" y="1392312"/>
            <a:ext cx="3430403" cy="38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rgfjxeqv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208"/>
          <a:stretch>
            <a:fillRect/>
          </a:stretch>
        </p:blipFill>
        <p:spPr bwMode="auto">
          <a:xfrm>
            <a:off x="6858000" y="1828800"/>
            <a:ext cx="213360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895600" y="4278313"/>
            <a:ext cx="638175" cy="107950"/>
            <a:chOff x="4272" y="1228"/>
            <a:chExt cx="336" cy="68"/>
          </a:xfrm>
        </p:grpSpPr>
        <p:sp>
          <p:nvSpPr>
            <p:cNvPr id="19511" name="Oval 6"/>
            <p:cNvSpPr>
              <a:spLocks noChangeArrowheads="1"/>
            </p:cNvSpPr>
            <p:nvPr/>
          </p:nvSpPr>
          <p:spPr bwMode="auto">
            <a:xfrm>
              <a:off x="4368" y="1248"/>
              <a:ext cx="144" cy="4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2" name="Freeform 7"/>
            <p:cNvSpPr>
              <a:spLocks/>
            </p:cNvSpPr>
            <p:nvPr/>
          </p:nvSpPr>
          <p:spPr bwMode="auto">
            <a:xfrm>
              <a:off x="4272" y="1228"/>
              <a:ext cx="336" cy="61"/>
            </a:xfrm>
            <a:custGeom>
              <a:avLst/>
              <a:gdLst>
                <a:gd name="T0" fmla="*/ 0 w 1586"/>
                <a:gd name="T1" fmla="*/ 0 h 221"/>
                <a:gd name="T2" fmla="*/ 0 w 1586"/>
                <a:gd name="T3" fmla="*/ 0 h 221"/>
                <a:gd name="T4" fmla="*/ 0 w 1586"/>
                <a:gd name="T5" fmla="*/ 0 h 221"/>
                <a:gd name="T6" fmla="*/ 0 w 1586"/>
                <a:gd name="T7" fmla="*/ 0 h 221"/>
                <a:gd name="T8" fmla="*/ 0 w 1586"/>
                <a:gd name="T9" fmla="*/ 0 h 221"/>
                <a:gd name="T10" fmla="*/ 0 w 1586"/>
                <a:gd name="T11" fmla="*/ 0 h 221"/>
                <a:gd name="T12" fmla="*/ 0 w 1586"/>
                <a:gd name="T13" fmla="*/ 0 h 221"/>
                <a:gd name="T14" fmla="*/ 0 w 1586"/>
                <a:gd name="T15" fmla="*/ 0 h 221"/>
                <a:gd name="T16" fmla="*/ 0 w 1586"/>
                <a:gd name="T17" fmla="*/ 0 h 221"/>
                <a:gd name="T18" fmla="*/ 0 w 1586"/>
                <a:gd name="T19" fmla="*/ 0 h 221"/>
                <a:gd name="T20" fmla="*/ 0 w 1586"/>
                <a:gd name="T21" fmla="*/ 0 h 221"/>
                <a:gd name="T22" fmla="*/ 0 w 1586"/>
                <a:gd name="T23" fmla="*/ 0 h 221"/>
                <a:gd name="T24" fmla="*/ 0 w 1586"/>
                <a:gd name="T25" fmla="*/ 0 h 221"/>
                <a:gd name="T26" fmla="*/ 0 w 1586"/>
                <a:gd name="T27" fmla="*/ 0 h 221"/>
                <a:gd name="T28" fmla="*/ 0 w 1586"/>
                <a:gd name="T29" fmla="*/ 0 h 221"/>
                <a:gd name="T30" fmla="*/ 0 w 1586"/>
                <a:gd name="T31" fmla="*/ 0 h 221"/>
                <a:gd name="T32" fmla="*/ 0 w 1586"/>
                <a:gd name="T33" fmla="*/ 0 h 221"/>
                <a:gd name="T34" fmla="*/ 0 w 1586"/>
                <a:gd name="T35" fmla="*/ 0 h 221"/>
                <a:gd name="T36" fmla="*/ 0 w 1586"/>
                <a:gd name="T37" fmla="*/ 0 h 22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6"/>
                <a:gd name="T58" fmla="*/ 0 h 221"/>
                <a:gd name="T59" fmla="*/ 1586 w 1586"/>
                <a:gd name="T60" fmla="*/ 221 h 22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6" h="221">
                  <a:moveTo>
                    <a:pt x="0" y="218"/>
                  </a:moveTo>
                  <a:cubicBezTo>
                    <a:pt x="16" y="170"/>
                    <a:pt x="74" y="159"/>
                    <a:pt x="118" y="156"/>
                  </a:cubicBezTo>
                  <a:cubicBezTo>
                    <a:pt x="149" y="152"/>
                    <a:pt x="179" y="150"/>
                    <a:pt x="210" y="148"/>
                  </a:cubicBezTo>
                  <a:cubicBezTo>
                    <a:pt x="247" y="142"/>
                    <a:pt x="283" y="136"/>
                    <a:pt x="320" y="132"/>
                  </a:cubicBezTo>
                  <a:cubicBezTo>
                    <a:pt x="335" y="127"/>
                    <a:pt x="349" y="125"/>
                    <a:pt x="364" y="118"/>
                  </a:cubicBezTo>
                  <a:cubicBezTo>
                    <a:pt x="380" y="110"/>
                    <a:pt x="392" y="94"/>
                    <a:pt x="410" y="88"/>
                  </a:cubicBezTo>
                  <a:cubicBezTo>
                    <a:pt x="428" y="75"/>
                    <a:pt x="446" y="70"/>
                    <a:pt x="466" y="62"/>
                  </a:cubicBezTo>
                  <a:cubicBezTo>
                    <a:pt x="493" y="50"/>
                    <a:pt x="519" y="36"/>
                    <a:pt x="548" y="30"/>
                  </a:cubicBezTo>
                  <a:cubicBezTo>
                    <a:pt x="567" y="20"/>
                    <a:pt x="594" y="16"/>
                    <a:pt x="616" y="14"/>
                  </a:cubicBezTo>
                  <a:cubicBezTo>
                    <a:pt x="635" y="8"/>
                    <a:pt x="654" y="3"/>
                    <a:pt x="674" y="0"/>
                  </a:cubicBezTo>
                  <a:cubicBezTo>
                    <a:pt x="800" y="2"/>
                    <a:pt x="936" y="3"/>
                    <a:pt x="1060" y="40"/>
                  </a:cubicBezTo>
                  <a:cubicBezTo>
                    <a:pt x="1100" y="52"/>
                    <a:pt x="1147" y="84"/>
                    <a:pt x="1184" y="90"/>
                  </a:cubicBezTo>
                  <a:cubicBezTo>
                    <a:pt x="1190" y="96"/>
                    <a:pt x="1196" y="99"/>
                    <a:pt x="1204" y="102"/>
                  </a:cubicBezTo>
                  <a:cubicBezTo>
                    <a:pt x="1228" y="120"/>
                    <a:pt x="1264" y="120"/>
                    <a:pt x="1292" y="126"/>
                  </a:cubicBezTo>
                  <a:cubicBezTo>
                    <a:pt x="1327" y="133"/>
                    <a:pt x="1356" y="144"/>
                    <a:pt x="1392" y="146"/>
                  </a:cubicBezTo>
                  <a:cubicBezTo>
                    <a:pt x="1435" y="155"/>
                    <a:pt x="1475" y="161"/>
                    <a:pt x="1518" y="172"/>
                  </a:cubicBezTo>
                  <a:cubicBezTo>
                    <a:pt x="1532" y="181"/>
                    <a:pt x="1546" y="190"/>
                    <a:pt x="1560" y="198"/>
                  </a:cubicBezTo>
                  <a:cubicBezTo>
                    <a:pt x="1567" y="202"/>
                    <a:pt x="1580" y="212"/>
                    <a:pt x="1580" y="212"/>
                  </a:cubicBezTo>
                  <a:cubicBezTo>
                    <a:pt x="1584" y="221"/>
                    <a:pt x="1581" y="220"/>
                    <a:pt x="1586" y="2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439988" y="4276725"/>
            <a:ext cx="409575" cy="107950"/>
            <a:chOff x="4272" y="1228"/>
            <a:chExt cx="336" cy="68"/>
          </a:xfrm>
        </p:grpSpPr>
        <p:sp>
          <p:nvSpPr>
            <p:cNvPr id="19509" name="Oval 9"/>
            <p:cNvSpPr>
              <a:spLocks noChangeArrowheads="1"/>
            </p:cNvSpPr>
            <p:nvPr/>
          </p:nvSpPr>
          <p:spPr bwMode="auto">
            <a:xfrm>
              <a:off x="4368" y="1248"/>
              <a:ext cx="144" cy="4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chemeClr val="accent2"/>
                </a:buClr>
                <a:buSzPct val="75000"/>
                <a:buFont typeface="Monotype Sorts" pitchFamily="2" charset="2"/>
                <a:buNone/>
              </a:pPr>
              <a:endParaRPr lang="en-US" i="1">
                <a:latin typeface="Arial Narrow" pitchFamily="34" charset="0"/>
              </a:endParaRPr>
            </a:p>
          </p:txBody>
        </p:sp>
        <p:sp>
          <p:nvSpPr>
            <p:cNvPr id="19510" name="Freeform 10"/>
            <p:cNvSpPr>
              <a:spLocks/>
            </p:cNvSpPr>
            <p:nvPr/>
          </p:nvSpPr>
          <p:spPr bwMode="auto">
            <a:xfrm>
              <a:off x="4272" y="1228"/>
              <a:ext cx="336" cy="61"/>
            </a:xfrm>
            <a:custGeom>
              <a:avLst/>
              <a:gdLst>
                <a:gd name="T0" fmla="*/ 0 w 1586"/>
                <a:gd name="T1" fmla="*/ 0 h 221"/>
                <a:gd name="T2" fmla="*/ 0 w 1586"/>
                <a:gd name="T3" fmla="*/ 0 h 221"/>
                <a:gd name="T4" fmla="*/ 0 w 1586"/>
                <a:gd name="T5" fmla="*/ 0 h 221"/>
                <a:gd name="T6" fmla="*/ 0 w 1586"/>
                <a:gd name="T7" fmla="*/ 0 h 221"/>
                <a:gd name="T8" fmla="*/ 0 w 1586"/>
                <a:gd name="T9" fmla="*/ 0 h 221"/>
                <a:gd name="T10" fmla="*/ 0 w 1586"/>
                <a:gd name="T11" fmla="*/ 0 h 221"/>
                <a:gd name="T12" fmla="*/ 0 w 1586"/>
                <a:gd name="T13" fmla="*/ 0 h 221"/>
                <a:gd name="T14" fmla="*/ 0 w 1586"/>
                <a:gd name="T15" fmla="*/ 0 h 221"/>
                <a:gd name="T16" fmla="*/ 0 w 1586"/>
                <a:gd name="T17" fmla="*/ 0 h 221"/>
                <a:gd name="T18" fmla="*/ 0 w 1586"/>
                <a:gd name="T19" fmla="*/ 0 h 221"/>
                <a:gd name="T20" fmla="*/ 0 w 1586"/>
                <a:gd name="T21" fmla="*/ 0 h 221"/>
                <a:gd name="T22" fmla="*/ 0 w 1586"/>
                <a:gd name="T23" fmla="*/ 0 h 221"/>
                <a:gd name="T24" fmla="*/ 0 w 1586"/>
                <a:gd name="T25" fmla="*/ 0 h 221"/>
                <a:gd name="T26" fmla="*/ 0 w 1586"/>
                <a:gd name="T27" fmla="*/ 0 h 221"/>
                <a:gd name="T28" fmla="*/ 0 w 1586"/>
                <a:gd name="T29" fmla="*/ 0 h 221"/>
                <a:gd name="T30" fmla="*/ 0 w 1586"/>
                <a:gd name="T31" fmla="*/ 0 h 221"/>
                <a:gd name="T32" fmla="*/ 0 w 1586"/>
                <a:gd name="T33" fmla="*/ 0 h 221"/>
                <a:gd name="T34" fmla="*/ 0 w 1586"/>
                <a:gd name="T35" fmla="*/ 0 h 221"/>
                <a:gd name="T36" fmla="*/ 0 w 1586"/>
                <a:gd name="T37" fmla="*/ 0 h 22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6"/>
                <a:gd name="T58" fmla="*/ 0 h 221"/>
                <a:gd name="T59" fmla="*/ 1586 w 1586"/>
                <a:gd name="T60" fmla="*/ 221 h 22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6" h="221">
                  <a:moveTo>
                    <a:pt x="0" y="218"/>
                  </a:moveTo>
                  <a:cubicBezTo>
                    <a:pt x="16" y="170"/>
                    <a:pt x="74" y="159"/>
                    <a:pt x="118" y="156"/>
                  </a:cubicBezTo>
                  <a:cubicBezTo>
                    <a:pt x="149" y="152"/>
                    <a:pt x="179" y="150"/>
                    <a:pt x="210" y="148"/>
                  </a:cubicBezTo>
                  <a:cubicBezTo>
                    <a:pt x="247" y="142"/>
                    <a:pt x="283" y="136"/>
                    <a:pt x="320" y="132"/>
                  </a:cubicBezTo>
                  <a:cubicBezTo>
                    <a:pt x="335" y="127"/>
                    <a:pt x="349" y="125"/>
                    <a:pt x="364" y="118"/>
                  </a:cubicBezTo>
                  <a:cubicBezTo>
                    <a:pt x="380" y="110"/>
                    <a:pt x="392" y="94"/>
                    <a:pt x="410" y="88"/>
                  </a:cubicBezTo>
                  <a:cubicBezTo>
                    <a:pt x="428" y="75"/>
                    <a:pt x="446" y="70"/>
                    <a:pt x="466" y="62"/>
                  </a:cubicBezTo>
                  <a:cubicBezTo>
                    <a:pt x="493" y="50"/>
                    <a:pt x="519" y="36"/>
                    <a:pt x="548" y="30"/>
                  </a:cubicBezTo>
                  <a:cubicBezTo>
                    <a:pt x="567" y="20"/>
                    <a:pt x="594" y="16"/>
                    <a:pt x="616" y="14"/>
                  </a:cubicBezTo>
                  <a:cubicBezTo>
                    <a:pt x="635" y="8"/>
                    <a:pt x="654" y="3"/>
                    <a:pt x="674" y="0"/>
                  </a:cubicBezTo>
                  <a:cubicBezTo>
                    <a:pt x="800" y="2"/>
                    <a:pt x="936" y="3"/>
                    <a:pt x="1060" y="40"/>
                  </a:cubicBezTo>
                  <a:cubicBezTo>
                    <a:pt x="1100" y="52"/>
                    <a:pt x="1147" y="84"/>
                    <a:pt x="1184" y="90"/>
                  </a:cubicBezTo>
                  <a:cubicBezTo>
                    <a:pt x="1190" y="96"/>
                    <a:pt x="1196" y="99"/>
                    <a:pt x="1204" y="102"/>
                  </a:cubicBezTo>
                  <a:cubicBezTo>
                    <a:pt x="1228" y="120"/>
                    <a:pt x="1264" y="120"/>
                    <a:pt x="1292" y="126"/>
                  </a:cubicBezTo>
                  <a:cubicBezTo>
                    <a:pt x="1327" y="133"/>
                    <a:pt x="1356" y="144"/>
                    <a:pt x="1392" y="146"/>
                  </a:cubicBezTo>
                  <a:cubicBezTo>
                    <a:pt x="1435" y="155"/>
                    <a:pt x="1475" y="161"/>
                    <a:pt x="1518" y="172"/>
                  </a:cubicBezTo>
                  <a:cubicBezTo>
                    <a:pt x="1532" y="181"/>
                    <a:pt x="1546" y="190"/>
                    <a:pt x="1560" y="198"/>
                  </a:cubicBezTo>
                  <a:cubicBezTo>
                    <a:pt x="1567" y="202"/>
                    <a:pt x="1580" y="212"/>
                    <a:pt x="1580" y="212"/>
                  </a:cubicBezTo>
                  <a:cubicBezTo>
                    <a:pt x="1584" y="221"/>
                    <a:pt x="1581" y="220"/>
                    <a:pt x="1586" y="2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898650" y="4283075"/>
            <a:ext cx="457200" cy="107950"/>
            <a:chOff x="4272" y="1228"/>
            <a:chExt cx="336" cy="68"/>
          </a:xfrm>
        </p:grpSpPr>
        <p:sp>
          <p:nvSpPr>
            <p:cNvPr id="19507" name="Oval 12"/>
            <p:cNvSpPr>
              <a:spLocks noChangeArrowheads="1"/>
            </p:cNvSpPr>
            <p:nvPr/>
          </p:nvSpPr>
          <p:spPr bwMode="auto">
            <a:xfrm>
              <a:off x="4368" y="1248"/>
              <a:ext cx="144" cy="4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8" name="Freeform 13"/>
            <p:cNvSpPr>
              <a:spLocks/>
            </p:cNvSpPr>
            <p:nvPr/>
          </p:nvSpPr>
          <p:spPr bwMode="auto">
            <a:xfrm>
              <a:off x="4272" y="1228"/>
              <a:ext cx="336" cy="61"/>
            </a:xfrm>
            <a:custGeom>
              <a:avLst/>
              <a:gdLst>
                <a:gd name="T0" fmla="*/ 0 w 1586"/>
                <a:gd name="T1" fmla="*/ 0 h 221"/>
                <a:gd name="T2" fmla="*/ 0 w 1586"/>
                <a:gd name="T3" fmla="*/ 0 h 221"/>
                <a:gd name="T4" fmla="*/ 0 w 1586"/>
                <a:gd name="T5" fmla="*/ 0 h 221"/>
                <a:gd name="T6" fmla="*/ 0 w 1586"/>
                <a:gd name="T7" fmla="*/ 0 h 221"/>
                <a:gd name="T8" fmla="*/ 0 w 1586"/>
                <a:gd name="T9" fmla="*/ 0 h 221"/>
                <a:gd name="T10" fmla="*/ 0 w 1586"/>
                <a:gd name="T11" fmla="*/ 0 h 221"/>
                <a:gd name="T12" fmla="*/ 0 w 1586"/>
                <a:gd name="T13" fmla="*/ 0 h 221"/>
                <a:gd name="T14" fmla="*/ 0 w 1586"/>
                <a:gd name="T15" fmla="*/ 0 h 221"/>
                <a:gd name="T16" fmla="*/ 0 w 1586"/>
                <a:gd name="T17" fmla="*/ 0 h 221"/>
                <a:gd name="T18" fmla="*/ 0 w 1586"/>
                <a:gd name="T19" fmla="*/ 0 h 221"/>
                <a:gd name="T20" fmla="*/ 0 w 1586"/>
                <a:gd name="T21" fmla="*/ 0 h 221"/>
                <a:gd name="T22" fmla="*/ 0 w 1586"/>
                <a:gd name="T23" fmla="*/ 0 h 221"/>
                <a:gd name="T24" fmla="*/ 0 w 1586"/>
                <a:gd name="T25" fmla="*/ 0 h 221"/>
                <a:gd name="T26" fmla="*/ 0 w 1586"/>
                <a:gd name="T27" fmla="*/ 0 h 221"/>
                <a:gd name="T28" fmla="*/ 0 w 1586"/>
                <a:gd name="T29" fmla="*/ 0 h 221"/>
                <a:gd name="T30" fmla="*/ 0 w 1586"/>
                <a:gd name="T31" fmla="*/ 0 h 221"/>
                <a:gd name="T32" fmla="*/ 0 w 1586"/>
                <a:gd name="T33" fmla="*/ 0 h 221"/>
                <a:gd name="T34" fmla="*/ 0 w 1586"/>
                <a:gd name="T35" fmla="*/ 0 h 221"/>
                <a:gd name="T36" fmla="*/ 0 w 1586"/>
                <a:gd name="T37" fmla="*/ 0 h 22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6"/>
                <a:gd name="T58" fmla="*/ 0 h 221"/>
                <a:gd name="T59" fmla="*/ 1586 w 1586"/>
                <a:gd name="T60" fmla="*/ 221 h 22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6" h="221">
                  <a:moveTo>
                    <a:pt x="0" y="218"/>
                  </a:moveTo>
                  <a:cubicBezTo>
                    <a:pt x="16" y="170"/>
                    <a:pt x="74" y="159"/>
                    <a:pt x="118" y="156"/>
                  </a:cubicBezTo>
                  <a:cubicBezTo>
                    <a:pt x="149" y="152"/>
                    <a:pt x="179" y="150"/>
                    <a:pt x="210" y="148"/>
                  </a:cubicBezTo>
                  <a:cubicBezTo>
                    <a:pt x="247" y="142"/>
                    <a:pt x="283" y="136"/>
                    <a:pt x="320" y="132"/>
                  </a:cubicBezTo>
                  <a:cubicBezTo>
                    <a:pt x="335" y="127"/>
                    <a:pt x="349" y="125"/>
                    <a:pt x="364" y="118"/>
                  </a:cubicBezTo>
                  <a:cubicBezTo>
                    <a:pt x="380" y="110"/>
                    <a:pt x="392" y="94"/>
                    <a:pt x="410" y="88"/>
                  </a:cubicBezTo>
                  <a:cubicBezTo>
                    <a:pt x="428" y="75"/>
                    <a:pt x="446" y="70"/>
                    <a:pt x="466" y="62"/>
                  </a:cubicBezTo>
                  <a:cubicBezTo>
                    <a:pt x="493" y="50"/>
                    <a:pt x="519" y="36"/>
                    <a:pt x="548" y="30"/>
                  </a:cubicBezTo>
                  <a:cubicBezTo>
                    <a:pt x="567" y="20"/>
                    <a:pt x="594" y="16"/>
                    <a:pt x="616" y="14"/>
                  </a:cubicBezTo>
                  <a:cubicBezTo>
                    <a:pt x="635" y="8"/>
                    <a:pt x="654" y="3"/>
                    <a:pt x="674" y="0"/>
                  </a:cubicBezTo>
                  <a:cubicBezTo>
                    <a:pt x="800" y="2"/>
                    <a:pt x="936" y="3"/>
                    <a:pt x="1060" y="40"/>
                  </a:cubicBezTo>
                  <a:cubicBezTo>
                    <a:pt x="1100" y="52"/>
                    <a:pt x="1147" y="84"/>
                    <a:pt x="1184" y="90"/>
                  </a:cubicBezTo>
                  <a:cubicBezTo>
                    <a:pt x="1190" y="96"/>
                    <a:pt x="1196" y="99"/>
                    <a:pt x="1204" y="102"/>
                  </a:cubicBezTo>
                  <a:cubicBezTo>
                    <a:pt x="1228" y="120"/>
                    <a:pt x="1264" y="120"/>
                    <a:pt x="1292" y="126"/>
                  </a:cubicBezTo>
                  <a:cubicBezTo>
                    <a:pt x="1327" y="133"/>
                    <a:pt x="1356" y="144"/>
                    <a:pt x="1392" y="146"/>
                  </a:cubicBezTo>
                  <a:cubicBezTo>
                    <a:pt x="1435" y="155"/>
                    <a:pt x="1475" y="161"/>
                    <a:pt x="1518" y="172"/>
                  </a:cubicBezTo>
                  <a:cubicBezTo>
                    <a:pt x="1532" y="181"/>
                    <a:pt x="1546" y="190"/>
                    <a:pt x="1560" y="198"/>
                  </a:cubicBezTo>
                  <a:cubicBezTo>
                    <a:pt x="1567" y="202"/>
                    <a:pt x="1580" y="212"/>
                    <a:pt x="1580" y="212"/>
                  </a:cubicBezTo>
                  <a:cubicBezTo>
                    <a:pt x="1584" y="221"/>
                    <a:pt x="1581" y="220"/>
                    <a:pt x="1586" y="2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3736975" y="4270375"/>
            <a:ext cx="638175" cy="107950"/>
            <a:chOff x="4272" y="1228"/>
            <a:chExt cx="336" cy="68"/>
          </a:xfrm>
        </p:grpSpPr>
        <p:sp>
          <p:nvSpPr>
            <p:cNvPr id="19505" name="Oval 15"/>
            <p:cNvSpPr>
              <a:spLocks noChangeArrowheads="1"/>
            </p:cNvSpPr>
            <p:nvPr/>
          </p:nvSpPr>
          <p:spPr bwMode="auto">
            <a:xfrm>
              <a:off x="4368" y="1248"/>
              <a:ext cx="144" cy="4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6" name="Freeform 16"/>
            <p:cNvSpPr>
              <a:spLocks/>
            </p:cNvSpPr>
            <p:nvPr/>
          </p:nvSpPr>
          <p:spPr bwMode="auto">
            <a:xfrm>
              <a:off x="4272" y="1228"/>
              <a:ext cx="336" cy="61"/>
            </a:xfrm>
            <a:custGeom>
              <a:avLst/>
              <a:gdLst>
                <a:gd name="T0" fmla="*/ 0 w 1586"/>
                <a:gd name="T1" fmla="*/ 0 h 221"/>
                <a:gd name="T2" fmla="*/ 0 w 1586"/>
                <a:gd name="T3" fmla="*/ 0 h 221"/>
                <a:gd name="T4" fmla="*/ 0 w 1586"/>
                <a:gd name="T5" fmla="*/ 0 h 221"/>
                <a:gd name="T6" fmla="*/ 0 w 1586"/>
                <a:gd name="T7" fmla="*/ 0 h 221"/>
                <a:gd name="T8" fmla="*/ 0 w 1586"/>
                <a:gd name="T9" fmla="*/ 0 h 221"/>
                <a:gd name="T10" fmla="*/ 0 w 1586"/>
                <a:gd name="T11" fmla="*/ 0 h 221"/>
                <a:gd name="T12" fmla="*/ 0 w 1586"/>
                <a:gd name="T13" fmla="*/ 0 h 221"/>
                <a:gd name="T14" fmla="*/ 0 w 1586"/>
                <a:gd name="T15" fmla="*/ 0 h 221"/>
                <a:gd name="T16" fmla="*/ 0 w 1586"/>
                <a:gd name="T17" fmla="*/ 0 h 221"/>
                <a:gd name="T18" fmla="*/ 0 w 1586"/>
                <a:gd name="T19" fmla="*/ 0 h 221"/>
                <a:gd name="T20" fmla="*/ 0 w 1586"/>
                <a:gd name="T21" fmla="*/ 0 h 221"/>
                <a:gd name="T22" fmla="*/ 0 w 1586"/>
                <a:gd name="T23" fmla="*/ 0 h 221"/>
                <a:gd name="T24" fmla="*/ 0 w 1586"/>
                <a:gd name="T25" fmla="*/ 0 h 221"/>
                <a:gd name="T26" fmla="*/ 0 w 1586"/>
                <a:gd name="T27" fmla="*/ 0 h 221"/>
                <a:gd name="T28" fmla="*/ 0 w 1586"/>
                <a:gd name="T29" fmla="*/ 0 h 221"/>
                <a:gd name="T30" fmla="*/ 0 w 1586"/>
                <a:gd name="T31" fmla="*/ 0 h 221"/>
                <a:gd name="T32" fmla="*/ 0 w 1586"/>
                <a:gd name="T33" fmla="*/ 0 h 221"/>
                <a:gd name="T34" fmla="*/ 0 w 1586"/>
                <a:gd name="T35" fmla="*/ 0 h 221"/>
                <a:gd name="T36" fmla="*/ 0 w 1586"/>
                <a:gd name="T37" fmla="*/ 0 h 22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6"/>
                <a:gd name="T58" fmla="*/ 0 h 221"/>
                <a:gd name="T59" fmla="*/ 1586 w 1586"/>
                <a:gd name="T60" fmla="*/ 221 h 22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6" h="221">
                  <a:moveTo>
                    <a:pt x="0" y="218"/>
                  </a:moveTo>
                  <a:cubicBezTo>
                    <a:pt x="16" y="170"/>
                    <a:pt x="74" y="159"/>
                    <a:pt x="118" y="156"/>
                  </a:cubicBezTo>
                  <a:cubicBezTo>
                    <a:pt x="149" y="152"/>
                    <a:pt x="179" y="150"/>
                    <a:pt x="210" y="148"/>
                  </a:cubicBezTo>
                  <a:cubicBezTo>
                    <a:pt x="247" y="142"/>
                    <a:pt x="283" y="136"/>
                    <a:pt x="320" y="132"/>
                  </a:cubicBezTo>
                  <a:cubicBezTo>
                    <a:pt x="335" y="127"/>
                    <a:pt x="349" y="125"/>
                    <a:pt x="364" y="118"/>
                  </a:cubicBezTo>
                  <a:cubicBezTo>
                    <a:pt x="380" y="110"/>
                    <a:pt x="392" y="94"/>
                    <a:pt x="410" y="88"/>
                  </a:cubicBezTo>
                  <a:cubicBezTo>
                    <a:pt x="428" y="75"/>
                    <a:pt x="446" y="70"/>
                    <a:pt x="466" y="62"/>
                  </a:cubicBezTo>
                  <a:cubicBezTo>
                    <a:pt x="493" y="50"/>
                    <a:pt x="519" y="36"/>
                    <a:pt x="548" y="30"/>
                  </a:cubicBezTo>
                  <a:cubicBezTo>
                    <a:pt x="567" y="20"/>
                    <a:pt x="594" y="16"/>
                    <a:pt x="616" y="14"/>
                  </a:cubicBezTo>
                  <a:cubicBezTo>
                    <a:pt x="635" y="8"/>
                    <a:pt x="654" y="3"/>
                    <a:pt x="674" y="0"/>
                  </a:cubicBezTo>
                  <a:cubicBezTo>
                    <a:pt x="800" y="2"/>
                    <a:pt x="936" y="3"/>
                    <a:pt x="1060" y="40"/>
                  </a:cubicBezTo>
                  <a:cubicBezTo>
                    <a:pt x="1100" y="52"/>
                    <a:pt x="1147" y="84"/>
                    <a:pt x="1184" y="90"/>
                  </a:cubicBezTo>
                  <a:cubicBezTo>
                    <a:pt x="1190" y="96"/>
                    <a:pt x="1196" y="99"/>
                    <a:pt x="1204" y="102"/>
                  </a:cubicBezTo>
                  <a:cubicBezTo>
                    <a:pt x="1228" y="120"/>
                    <a:pt x="1264" y="120"/>
                    <a:pt x="1292" y="126"/>
                  </a:cubicBezTo>
                  <a:cubicBezTo>
                    <a:pt x="1327" y="133"/>
                    <a:pt x="1356" y="144"/>
                    <a:pt x="1392" y="146"/>
                  </a:cubicBezTo>
                  <a:cubicBezTo>
                    <a:pt x="1435" y="155"/>
                    <a:pt x="1475" y="161"/>
                    <a:pt x="1518" y="172"/>
                  </a:cubicBezTo>
                  <a:cubicBezTo>
                    <a:pt x="1532" y="181"/>
                    <a:pt x="1546" y="190"/>
                    <a:pt x="1560" y="198"/>
                  </a:cubicBezTo>
                  <a:cubicBezTo>
                    <a:pt x="1567" y="202"/>
                    <a:pt x="1580" y="212"/>
                    <a:pt x="1580" y="212"/>
                  </a:cubicBezTo>
                  <a:cubicBezTo>
                    <a:pt x="1584" y="221"/>
                    <a:pt x="1581" y="220"/>
                    <a:pt x="1586" y="2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63" name="AutoShape 27"/>
          <p:cNvSpPr>
            <a:spLocks noChangeArrowheads="1"/>
          </p:cNvSpPr>
          <p:nvPr/>
        </p:nvSpPr>
        <p:spPr bwMode="auto">
          <a:xfrm flipH="1">
            <a:off x="6096000" y="6292334"/>
            <a:ext cx="1143000" cy="369332"/>
          </a:xfrm>
          <a:prstGeom prst="flowChartMagneticDrum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9464" name="Text Box 35"/>
          <p:cNvSpPr txBox="1">
            <a:spLocks noChangeArrowheads="1"/>
          </p:cNvSpPr>
          <p:nvPr/>
        </p:nvSpPr>
        <p:spPr bwMode="auto">
          <a:xfrm>
            <a:off x="549275" y="393700"/>
            <a:ext cx="82121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to make a </a:t>
            </a:r>
            <a:r>
              <a:rPr lang="en-US" sz="36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microbeam</a:t>
            </a:r>
            <a:r>
              <a:rPr lang="en-US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9465" name="Rectangle 36"/>
          <p:cNvSpPr>
            <a:spLocks noChangeArrowheads="1"/>
          </p:cNvSpPr>
          <p:nvPr/>
        </p:nvSpPr>
        <p:spPr bwMode="auto">
          <a:xfrm>
            <a:off x="2522538" y="426827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66" name="Rectangle 37"/>
          <p:cNvSpPr>
            <a:spLocks noChangeArrowheads="1"/>
          </p:cNvSpPr>
          <p:nvPr/>
        </p:nvSpPr>
        <p:spPr bwMode="auto">
          <a:xfrm>
            <a:off x="322263" y="555811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67" name="Rectangle 38"/>
          <p:cNvSpPr>
            <a:spLocks noChangeArrowheads="1"/>
          </p:cNvSpPr>
          <p:nvPr/>
        </p:nvSpPr>
        <p:spPr bwMode="auto">
          <a:xfrm>
            <a:off x="246063" y="56827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68" name="Rectangle 39"/>
          <p:cNvSpPr>
            <a:spLocks noChangeArrowheads="1"/>
          </p:cNvSpPr>
          <p:nvPr/>
        </p:nvSpPr>
        <p:spPr bwMode="auto">
          <a:xfrm>
            <a:off x="398463" y="608992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cxnSp>
        <p:nvCxnSpPr>
          <p:cNvPr id="19469" name="Straight Connector 46"/>
          <p:cNvCxnSpPr>
            <a:cxnSpLocks noChangeShapeType="1"/>
          </p:cNvCxnSpPr>
          <p:nvPr/>
        </p:nvCxnSpPr>
        <p:spPr bwMode="auto">
          <a:xfrm>
            <a:off x="1812925" y="4411663"/>
            <a:ext cx="2843213" cy="1587"/>
          </a:xfrm>
          <a:prstGeom prst="line">
            <a:avLst/>
          </a:prstGeom>
          <a:noFill/>
          <a:ln w="603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6" name="Group 95"/>
          <p:cNvGrpSpPr>
            <a:grpSpLocks/>
          </p:cNvGrpSpPr>
          <p:nvPr/>
        </p:nvGrpSpPr>
        <p:grpSpPr bwMode="auto">
          <a:xfrm>
            <a:off x="1493838" y="1463675"/>
            <a:ext cx="5341937" cy="2147888"/>
            <a:chOff x="1493520" y="1463040"/>
            <a:chExt cx="5341620" cy="2148840"/>
          </a:xfrm>
        </p:grpSpPr>
        <p:sp>
          <p:nvSpPr>
            <p:cNvPr id="19501" name="Text Box 4"/>
            <p:cNvSpPr txBox="1">
              <a:spLocks noChangeArrowheads="1"/>
            </p:cNvSpPr>
            <p:nvPr/>
          </p:nvSpPr>
          <p:spPr bwMode="auto">
            <a:xfrm>
              <a:off x="1493520" y="1904561"/>
              <a:ext cx="1066737" cy="7702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  <a:buClr>
                  <a:schemeClr val="accent2"/>
                </a:buClr>
                <a:buSzPct val="75000"/>
                <a:buFont typeface="Monotype Sorts" pitchFamily="2" charset="2"/>
                <a:buNone/>
                <a:defRPr/>
              </a:pPr>
              <a:r>
                <a:rPr lang="en-US" sz="2500" dirty="0">
                  <a:latin typeface="Arial Narrow" pitchFamily="34" charset="0"/>
                </a:rPr>
                <a:t>Imaging system</a:t>
              </a:r>
            </a:p>
          </p:txBody>
        </p:sp>
        <p:pic>
          <p:nvPicPr>
            <p:cNvPr id="19502" name="Picture 41" descr="objective clean.gif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410" y="2510184"/>
              <a:ext cx="613410" cy="1101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3" name="Picture 42" descr="C:\Users\guy\AppData\Local\Microsoft\Windows\Temporary Internet Files\Content.IE5\W5Z070Y5\MCj04347990000[1]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506980" y="1463040"/>
              <a:ext cx="1158126" cy="1158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504" name="Elbow Connector 49"/>
            <p:cNvCxnSpPr>
              <a:cxnSpLocks noChangeShapeType="1"/>
            </p:cNvCxnSpPr>
            <p:nvPr/>
          </p:nvCxnSpPr>
          <p:spPr bwMode="auto">
            <a:xfrm>
              <a:off x="3360420" y="1638300"/>
              <a:ext cx="3474720" cy="876300"/>
            </a:xfrm>
            <a:prstGeom prst="bentConnector3">
              <a:avLst>
                <a:gd name="adj1" fmla="val 50000"/>
              </a:avLst>
            </a:prstGeom>
            <a:noFill/>
            <a:ln w="44450" algn="ctr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9471" name="Straight Connector 51"/>
          <p:cNvCxnSpPr>
            <a:cxnSpLocks noChangeShapeType="1"/>
          </p:cNvCxnSpPr>
          <p:nvPr/>
        </p:nvCxnSpPr>
        <p:spPr bwMode="auto">
          <a:xfrm rot="5400000">
            <a:off x="4529932" y="4301331"/>
            <a:ext cx="190500" cy="1587"/>
          </a:xfrm>
          <a:prstGeom prst="line">
            <a:avLst/>
          </a:prstGeom>
          <a:noFill/>
          <a:ln w="603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472" name="Straight Connector 54"/>
          <p:cNvCxnSpPr>
            <a:cxnSpLocks noChangeShapeType="1"/>
          </p:cNvCxnSpPr>
          <p:nvPr/>
        </p:nvCxnSpPr>
        <p:spPr bwMode="auto">
          <a:xfrm rot="5400000">
            <a:off x="1748632" y="4287044"/>
            <a:ext cx="190500" cy="1587"/>
          </a:xfrm>
          <a:prstGeom prst="line">
            <a:avLst/>
          </a:prstGeom>
          <a:noFill/>
          <a:ln w="603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7" name="Group 92"/>
          <p:cNvGrpSpPr>
            <a:grpSpLocks/>
          </p:cNvGrpSpPr>
          <p:nvPr/>
        </p:nvGrpSpPr>
        <p:grpSpPr bwMode="auto">
          <a:xfrm>
            <a:off x="0" y="2727325"/>
            <a:ext cx="6858000" cy="1914525"/>
            <a:chOff x="0" y="2728118"/>
            <a:chExt cx="6858000" cy="1913732"/>
          </a:xfrm>
        </p:grpSpPr>
        <p:sp>
          <p:nvSpPr>
            <p:cNvPr id="19497" name="Text Box 29"/>
            <p:cNvSpPr txBox="1">
              <a:spLocks noChangeArrowheads="1"/>
            </p:cNvSpPr>
            <p:nvPr/>
          </p:nvSpPr>
          <p:spPr bwMode="auto">
            <a:xfrm>
              <a:off x="0" y="4114800"/>
              <a:ext cx="1371600" cy="52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75000"/>
                </a:lnSpc>
                <a:spcBef>
                  <a:spcPct val="50000"/>
                </a:spcBef>
                <a:buClr>
                  <a:schemeClr val="accent2"/>
                </a:buClr>
                <a:buSzPct val="75000"/>
                <a:buFont typeface="Monotype Sorts" pitchFamily="2" charset="2"/>
                <a:buNone/>
              </a:pPr>
              <a:r>
                <a:rPr lang="en-US" sz="1900" dirty="0">
                  <a:solidFill>
                    <a:schemeClr val="tx1"/>
                  </a:solidFill>
                  <a:latin typeface="Arial Narrow" pitchFamily="34" charset="0"/>
                </a:rPr>
                <a:t>Moveable stage</a:t>
              </a:r>
            </a:p>
          </p:txBody>
        </p:sp>
        <p:sp>
          <p:nvSpPr>
            <p:cNvPr id="19498" name="Rectangle 55"/>
            <p:cNvSpPr>
              <a:spLocks noChangeArrowheads="1"/>
            </p:cNvSpPr>
            <p:nvPr/>
          </p:nvSpPr>
          <p:spPr bwMode="auto">
            <a:xfrm>
              <a:off x="4632960" y="4450080"/>
              <a:ext cx="1143000" cy="137160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93663" tIns="46038" rIns="93663" bIns="46038"/>
            <a:lstStyle/>
            <a:p>
              <a:pPr defTabSz="944563"/>
              <a:endParaRPr lang="en-US"/>
            </a:p>
          </p:txBody>
        </p:sp>
        <p:sp>
          <p:nvSpPr>
            <p:cNvPr id="19499" name="Rectangle 56"/>
            <p:cNvSpPr>
              <a:spLocks noChangeArrowheads="1"/>
            </p:cNvSpPr>
            <p:nvPr/>
          </p:nvSpPr>
          <p:spPr bwMode="auto">
            <a:xfrm>
              <a:off x="685800" y="4434840"/>
              <a:ext cx="1143000" cy="137160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93663" tIns="46038" rIns="93663" bIns="46038"/>
            <a:lstStyle/>
            <a:p>
              <a:pPr defTabSz="944563"/>
              <a:endParaRPr lang="en-US"/>
            </a:p>
          </p:txBody>
        </p:sp>
        <p:cxnSp>
          <p:nvCxnSpPr>
            <p:cNvPr id="19500" name="Elbow Connector 58"/>
            <p:cNvCxnSpPr>
              <a:cxnSpLocks noChangeShapeType="1"/>
              <a:endCxn id="19498" idx="3"/>
            </p:cNvCxnSpPr>
            <p:nvPr/>
          </p:nvCxnSpPr>
          <p:spPr bwMode="auto">
            <a:xfrm rot="10800000" flipV="1">
              <a:off x="5775960" y="2728118"/>
              <a:ext cx="1082040" cy="1790541"/>
            </a:xfrm>
            <a:prstGeom prst="bentConnector3">
              <a:avLst>
                <a:gd name="adj1" fmla="val 50000"/>
              </a:avLst>
            </a:prstGeom>
            <a:noFill/>
            <a:ln w="38100" algn="ctr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" name="Group 97"/>
          <p:cNvGrpSpPr>
            <a:grpSpLocks/>
          </p:cNvGrpSpPr>
          <p:nvPr/>
        </p:nvGrpSpPr>
        <p:grpSpPr bwMode="auto">
          <a:xfrm>
            <a:off x="838200" y="2514600"/>
            <a:ext cx="5989638" cy="1419225"/>
            <a:chOff x="838200" y="2514600"/>
            <a:chExt cx="5989320" cy="1419225"/>
          </a:xfrm>
        </p:grpSpPr>
        <p:sp>
          <p:nvSpPr>
            <p:cNvPr id="19494" name="Text Box 30"/>
            <p:cNvSpPr txBox="1">
              <a:spLocks noChangeArrowheads="1"/>
            </p:cNvSpPr>
            <p:nvPr/>
          </p:nvSpPr>
          <p:spPr bwMode="auto">
            <a:xfrm>
              <a:off x="838200" y="3429000"/>
              <a:ext cx="14478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75000"/>
                </a:lnSpc>
                <a:spcBef>
                  <a:spcPct val="5000"/>
                </a:spcBef>
                <a:buClr>
                  <a:schemeClr val="accent2"/>
                </a:buClr>
                <a:buSzPct val="75000"/>
                <a:buFont typeface="Monotype Sorts" pitchFamily="2" charset="2"/>
                <a:buNone/>
              </a:pPr>
              <a:r>
                <a:rPr lang="en-US" sz="1800" dirty="0">
                  <a:solidFill>
                    <a:schemeClr val="tx1"/>
                  </a:solidFill>
                  <a:latin typeface="Arial Narrow" pitchFamily="34" charset="0"/>
                </a:rPr>
                <a:t>Particle detector</a:t>
              </a: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1844622" y="3673475"/>
              <a:ext cx="2811314" cy="22225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3663" tIns="46038" rIns="93663" bIns="46038"/>
            <a:lstStyle/>
            <a:p>
              <a:pPr defTabSz="944563">
                <a:defRPr/>
              </a:pPr>
              <a:endParaRPr lang="en-US">
                <a:latin typeface="Arial" charset="0"/>
              </a:endParaRPr>
            </a:p>
          </p:txBody>
        </p:sp>
        <p:cxnSp>
          <p:nvCxnSpPr>
            <p:cNvPr id="19496" name="Elbow Connector 63"/>
            <p:cNvCxnSpPr>
              <a:cxnSpLocks noChangeShapeType="1"/>
              <a:stCxn id="63" idx="3"/>
            </p:cNvCxnSpPr>
            <p:nvPr/>
          </p:nvCxnSpPr>
          <p:spPr bwMode="auto">
            <a:xfrm flipV="1">
              <a:off x="4655820" y="2514600"/>
              <a:ext cx="2171700" cy="1269683"/>
            </a:xfrm>
            <a:prstGeom prst="bentConnector3">
              <a:avLst>
                <a:gd name="adj1" fmla="val 50000"/>
              </a:avLst>
            </a:prstGeom>
            <a:noFill/>
            <a:ln w="44450" algn="ctr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" name="Group 93"/>
          <p:cNvGrpSpPr>
            <a:grpSpLocks/>
          </p:cNvGrpSpPr>
          <p:nvPr/>
        </p:nvGrpSpPr>
        <p:grpSpPr bwMode="auto">
          <a:xfrm>
            <a:off x="1714500" y="2728913"/>
            <a:ext cx="5143500" cy="3375025"/>
            <a:chOff x="1752600" y="2674779"/>
            <a:chExt cx="5143500" cy="3375501"/>
          </a:xfrm>
        </p:grpSpPr>
        <p:sp>
          <p:nvSpPr>
            <p:cNvPr id="19491" name="Text Box 25"/>
            <p:cNvSpPr txBox="1">
              <a:spLocks noChangeArrowheads="1"/>
            </p:cNvSpPr>
            <p:nvPr/>
          </p:nvSpPr>
          <p:spPr bwMode="auto">
            <a:xfrm>
              <a:off x="1752600" y="5105400"/>
              <a:ext cx="1219200" cy="535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Clr>
                  <a:schemeClr val="accent2"/>
                </a:buClr>
                <a:buSzPct val="75000"/>
                <a:buFont typeface="Monotype Sorts" pitchFamily="2" charset="2"/>
                <a:buNone/>
              </a:pPr>
              <a:r>
                <a:rPr lang="en-US" sz="1800" dirty="0">
                  <a:solidFill>
                    <a:schemeClr val="tx1"/>
                  </a:solidFill>
                  <a:latin typeface="Arial Narrow" pitchFamily="34" charset="0"/>
                </a:rPr>
                <a:t>Focusing lenses</a:t>
              </a:r>
            </a:p>
          </p:txBody>
        </p:sp>
        <p:sp>
          <p:nvSpPr>
            <p:cNvPr id="68" name="Donut 67"/>
            <p:cNvSpPr/>
            <p:nvPr/>
          </p:nvSpPr>
          <p:spPr bwMode="auto">
            <a:xfrm>
              <a:off x="2849880" y="5135880"/>
              <a:ext cx="914400" cy="914400"/>
            </a:xfrm>
            <a:prstGeom prst="donut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1Top">
                <a:rot lat="20053379" lon="6552944" rev="4778968"/>
              </a:camera>
              <a:lightRig rig="threePt" dir="t"/>
            </a:scene3d>
            <a:sp3d extrusionH="476250"/>
          </p:spPr>
          <p:txBody>
            <a:bodyPr lIns="93663" tIns="46038" rIns="93663" bIns="46038"/>
            <a:lstStyle/>
            <a:p>
              <a:pPr defTabSz="944563">
                <a:defRPr/>
              </a:pPr>
              <a:endParaRPr lang="en-US">
                <a:latin typeface="Arial" charset="0"/>
              </a:endParaRPr>
            </a:p>
          </p:txBody>
        </p:sp>
        <p:cxnSp>
          <p:nvCxnSpPr>
            <p:cNvPr id="19493" name="Elbow Connector 71"/>
            <p:cNvCxnSpPr>
              <a:cxnSpLocks noChangeShapeType="1"/>
            </p:cNvCxnSpPr>
            <p:nvPr/>
          </p:nvCxnSpPr>
          <p:spPr bwMode="auto">
            <a:xfrm rot="10800000" flipV="1">
              <a:off x="3680460" y="2674779"/>
              <a:ext cx="3215640" cy="2733514"/>
            </a:xfrm>
            <a:prstGeom prst="bentConnector3">
              <a:avLst>
                <a:gd name="adj1" fmla="val 9954"/>
              </a:avLst>
            </a:prstGeom>
            <a:noFill/>
            <a:ln w="38100" algn="ctr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" name="Group 98"/>
          <p:cNvGrpSpPr>
            <a:grpSpLocks/>
          </p:cNvGrpSpPr>
          <p:nvPr/>
        </p:nvGrpSpPr>
        <p:grpSpPr bwMode="auto">
          <a:xfrm>
            <a:off x="1933575" y="2727325"/>
            <a:ext cx="4924425" cy="3467100"/>
            <a:chOff x="1933258" y="2728118"/>
            <a:chExt cx="4924742" cy="3337403"/>
          </a:xfrm>
        </p:grpSpPr>
        <p:grpSp>
          <p:nvGrpSpPr>
            <p:cNvPr id="11" name="Group 42"/>
            <p:cNvGrpSpPr>
              <a:grpSpLocks/>
            </p:cNvGrpSpPr>
            <p:nvPr/>
          </p:nvGrpSpPr>
          <p:grpSpPr bwMode="auto">
            <a:xfrm>
              <a:off x="3304540" y="5498498"/>
              <a:ext cx="3405188" cy="552417"/>
              <a:chOff x="3304540" y="5498498"/>
              <a:chExt cx="3405188" cy="552417"/>
            </a:xfrm>
          </p:grpSpPr>
          <p:sp>
            <p:nvSpPr>
              <p:cNvPr id="18463" name="Line 31"/>
              <p:cNvSpPr>
                <a:spLocks noChangeShapeType="1"/>
              </p:cNvSpPr>
              <p:nvPr/>
            </p:nvSpPr>
            <p:spPr bwMode="auto">
              <a:xfrm flipH="1" flipV="1">
                <a:off x="3304946" y="5784347"/>
                <a:ext cx="312758" cy="265892"/>
              </a:xfrm>
              <a:prstGeom prst="line">
                <a:avLst/>
              </a:prstGeom>
              <a:noFill/>
              <a:ln w="41275">
                <a:solidFill>
                  <a:schemeClr val="accent4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 dirty="0">
                  <a:latin typeface="Arial" charset="0"/>
                </a:endParaRPr>
              </a:p>
            </p:txBody>
          </p:sp>
          <p:sp>
            <p:nvSpPr>
              <p:cNvPr id="19489" name="Text Box 32"/>
              <p:cNvSpPr txBox="1">
                <a:spLocks noChangeArrowheads="1"/>
              </p:cNvSpPr>
              <p:nvPr/>
            </p:nvSpPr>
            <p:spPr bwMode="auto">
              <a:xfrm>
                <a:off x="4042728" y="5498498"/>
                <a:ext cx="2667000" cy="350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1pPr>
                <a:lvl2pPr marL="742950" indent="-28575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2pPr>
                <a:lvl3pPr marL="1143000" indent="-22860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3pPr>
                <a:lvl4pPr marL="1600200" indent="-22860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4pPr>
                <a:lvl5pPr marL="2057400" indent="-22860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Clr>
                    <a:schemeClr val="accent2"/>
                  </a:buClr>
                  <a:buSzPct val="75000"/>
                  <a:buFont typeface="Monotype Sorts" pitchFamily="2" charset="2"/>
                  <a:buNone/>
                </a:pPr>
                <a:r>
                  <a:rPr lang="en-US" sz="1700" dirty="0">
                    <a:solidFill>
                      <a:schemeClr val="tx1"/>
                    </a:solidFill>
                    <a:latin typeface="Arial Narrow" pitchFamily="34" charset="0"/>
                  </a:rPr>
                  <a:t>Beam deflector</a:t>
                </a:r>
                <a:r>
                  <a:rPr lang="en-US" sz="700" dirty="0">
                    <a:solidFill>
                      <a:schemeClr val="tx1"/>
                    </a:solidFill>
                    <a:latin typeface="Arial Narrow" pitchFamily="34" charset="0"/>
                  </a:rPr>
                  <a:t> </a:t>
                </a:r>
                <a:r>
                  <a:rPr lang="en-US" sz="1700" dirty="0">
                    <a:solidFill>
                      <a:schemeClr val="tx1"/>
                    </a:solidFill>
                    <a:latin typeface="Arial Narrow" pitchFamily="34" charset="0"/>
                  </a:rPr>
                  <a:t>/</a:t>
                </a:r>
                <a:r>
                  <a:rPr lang="en-US" sz="900" dirty="0">
                    <a:solidFill>
                      <a:schemeClr val="tx1"/>
                    </a:solidFill>
                    <a:latin typeface="Arial Narrow" pitchFamily="34" charset="0"/>
                  </a:rPr>
                  <a:t> </a:t>
                </a:r>
                <a:r>
                  <a:rPr lang="en-US" sz="1700" dirty="0">
                    <a:solidFill>
                      <a:schemeClr val="tx1"/>
                    </a:solidFill>
                    <a:latin typeface="Arial Narrow" pitchFamily="34" charset="0"/>
                  </a:rPr>
                  <a:t>shutter</a:t>
                </a:r>
              </a:p>
            </p:txBody>
          </p:sp>
          <p:cxnSp>
            <p:nvCxnSpPr>
              <p:cNvPr id="19490" name="AutoShape 33"/>
              <p:cNvCxnSpPr>
                <a:cxnSpLocks noChangeShapeType="1"/>
              </p:cNvCxnSpPr>
              <p:nvPr/>
            </p:nvCxnSpPr>
            <p:spPr bwMode="auto">
              <a:xfrm rot="10800000" flipV="1">
                <a:off x="3511233" y="5639239"/>
                <a:ext cx="590550" cy="233363"/>
              </a:xfrm>
              <a:prstGeom prst="curvedConnector3">
                <a:avLst>
                  <a:gd name="adj1" fmla="val 50000"/>
                </a:avLst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9485" name="Elbow Connector 74"/>
            <p:cNvCxnSpPr>
              <a:cxnSpLocks noChangeShapeType="1"/>
            </p:cNvCxnSpPr>
            <p:nvPr/>
          </p:nvCxnSpPr>
          <p:spPr bwMode="auto">
            <a:xfrm rot="10800000" flipV="1">
              <a:off x="4678680" y="2728118"/>
              <a:ext cx="2179320" cy="3318351"/>
            </a:xfrm>
            <a:prstGeom prst="bentConnector3">
              <a:avLst>
                <a:gd name="adj1" fmla="val 4546"/>
              </a:avLst>
            </a:prstGeom>
            <a:noFill/>
            <a:ln w="38100" algn="ctr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Straight Connector 77"/>
            <p:cNvCxnSpPr>
              <a:stCxn id="18463" idx="0"/>
            </p:cNvCxnSpPr>
            <p:nvPr/>
          </p:nvCxnSpPr>
          <p:spPr bwMode="auto">
            <a:xfrm rot="5400000" flipH="1" flipV="1">
              <a:off x="4174953" y="5477710"/>
              <a:ext cx="0" cy="1114497"/>
            </a:xfrm>
            <a:prstGeom prst="line">
              <a:avLst/>
            </a:prstGeom>
            <a:noFill/>
            <a:ln w="16192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rot="5400000" flipH="1" flipV="1">
              <a:off x="2490507" y="5508272"/>
              <a:ext cx="0" cy="1114497"/>
            </a:xfrm>
            <a:prstGeom prst="line">
              <a:avLst/>
            </a:prstGeom>
            <a:noFill/>
            <a:ln w="16192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" name="Group 99"/>
          <p:cNvGrpSpPr>
            <a:grpSpLocks/>
          </p:cNvGrpSpPr>
          <p:nvPr/>
        </p:nvGrpSpPr>
        <p:grpSpPr bwMode="auto">
          <a:xfrm>
            <a:off x="3128963" y="5775325"/>
            <a:ext cx="5748337" cy="946150"/>
            <a:chOff x="3129280" y="5768340"/>
            <a:chExt cx="5747503" cy="953136"/>
          </a:xfrm>
        </p:grpSpPr>
        <p:grpSp>
          <p:nvGrpSpPr>
            <p:cNvPr id="13" name="Group 40"/>
            <p:cNvGrpSpPr>
              <a:grpSpLocks/>
            </p:cNvGrpSpPr>
            <p:nvPr/>
          </p:nvGrpSpPr>
          <p:grpSpPr bwMode="auto">
            <a:xfrm>
              <a:off x="6857080" y="6000751"/>
              <a:ext cx="2019703" cy="720725"/>
              <a:chOff x="4388" y="3016"/>
              <a:chExt cx="1561" cy="454"/>
            </a:xfrm>
          </p:grpSpPr>
          <p:sp>
            <p:nvSpPr>
              <p:cNvPr id="19482" name="AutoShape 41"/>
              <p:cNvSpPr>
                <a:spLocks noChangeArrowheads="1"/>
              </p:cNvSpPr>
              <p:nvPr/>
            </p:nvSpPr>
            <p:spPr bwMode="auto">
              <a:xfrm rot="-5400000">
                <a:off x="4938" y="2466"/>
                <a:ext cx="454" cy="1554"/>
              </a:xfrm>
              <a:prstGeom prst="can">
                <a:avLst>
                  <a:gd name="adj" fmla="val 43690"/>
                </a:avLst>
              </a:prstGeom>
              <a:gradFill rotWithShape="1">
                <a:gsLst>
                  <a:gs pos="0">
                    <a:srgbClr val="765E00"/>
                  </a:gs>
                  <a:gs pos="50000">
                    <a:srgbClr val="FFCC00"/>
                  </a:gs>
                  <a:gs pos="100000">
                    <a:srgbClr val="765E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83" name="Text Box 42"/>
              <p:cNvSpPr txBox="1">
                <a:spLocks noChangeArrowheads="1"/>
              </p:cNvSpPr>
              <p:nvPr/>
            </p:nvSpPr>
            <p:spPr bwMode="auto">
              <a:xfrm>
                <a:off x="4610" y="3126"/>
                <a:ext cx="1339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1pPr>
                <a:lvl2pPr marL="742950" indent="-28575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2pPr>
                <a:lvl3pPr marL="1143000" indent="-22860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3pPr>
                <a:lvl4pPr marL="1600200" indent="-22860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4pPr>
                <a:lvl5pPr marL="2057400" indent="-22860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2200" dirty="0">
                    <a:solidFill>
                      <a:schemeClr val="bg2"/>
                    </a:solidFill>
                  </a:rPr>
                  <a:t>Accelerator</a:t>
                </a:r>
              </a:p>
            </p:txBody>
          </p:sp>
        </p:grpSp>
        <p:sp>
          <p:nvSpPr>
            <p:cNvPr id="71" name="Freeform 70"/>
            <p:cNvSpPr/>
            <p:nvPr/>
          </p:nvSpPr>
          <p:spPr bwMode="auto">
            <a:xfrm>
              <a:off x="3129280" y="5768340"/>
              <a:ext cx="3644371" cy="586915"/>
            </a:xfrm>
            <a:custGeom>
              <a:avLst/>
              <a:gdLst>
                <a:gd name="connsiteX0" fmla="*/ 3721100 w 3721100"/>
                <a:gd name="connsiteY0" fmla="*/ 586740 h 684530"/>
                <a:gd name="connsiteX1" fmla="*/ 535940 w 3721100"/>
                <a:gd name="connsiteY1" fmla="*/ 586740 h 684530"/>
                <a:gd name="connsiteX2" fmla="*/ 505460 w 3721100"/>
                <a:gd name="connsiteY2" fmla="*/ 0 h 684530"/>
                <a:gd name="connsiteX0" fmla="*/ 3468370 w 3468370"/>
                <a:gd name="connsiteY0" fmla="*/ 586740 h 684530"/>
                <a:gd name="connsiteX1" fmla="*/ 656590 w 3468370"/>
                <a:gd name="connsiteY1" fmla="*/ 586740 h 684530"/>
                <a:gd name="connsiteX2" fmla="*/ 252730 w 3468370"/>
                <a:gd name="connsiteY2" fmla="*/ 0 h 684530"/>
                <a:gd name="connsiteX0" fmla="*/ 3468370 w 3468370"/>
                <a:gd name="connsiteY0" fmla="*/ 586740 h 586740"/>
                <a:gd name="connsiteX1" fmla="*/ 656590 w 3468370"/>
                <a:gd name="connsiteY1" fmla="*/ 586740 h 586740"/>
                <a:gd name="connsiteX2" fmla="*/ 252730 w 3468370"/>
                <a:gd name="connsiteY2" fmla="*/ 0 h 586740"/>
                <a:gd name="connsiteX0" fmla="*/ 3341370 w 3341370"/>
                <a:gd name="connsiteY0" fmla="*/ 586740 h 586740"/>
                <a:gd name="connsiteX1" fmla="*/ 529590 w 3341370"/>
                <a:gd name="connsiteY1" fmla="*/ 586740 h 586740"/>
                <a:gd name="connsiteX2" fmla="*/ 163830 w 3341370"/>
                <a:gd name="connsiteY2" fmla="*/ 464820 h 586740"/>
                <a:gd name="connsiteX3" fmla="*/ 125730 w 3341370"/>
                <a:gd name="connsiteY3" fmla="*/ 0 h 586740"/>
                <a:gd name="connsiteX0" fmla="*/ 3341370 w 3341370"/>
                <a:gd name="connsiteY0" fmla="*/ 586740 h 768350"/>
                <a:gd name="connsiteX1" fmla="*/ 529590 w 3341370"/>
                <a:gd name="connsiteY1" fmla="*/ 586740 h 768350"/>
                <a:gd name="connsiteX2" fmla="*/ 163830 w 3341370"/>
                <a:gd name="connsiteY2" fmla="*/ 464820 h 768350"/>
                <a:gd name="connsiteX3" fmla="*/ 125730 w 3341370"/>
                <a:gd name="connsiteY3" fmla="*/ 0 h 768350"/>
                <a:gd name="connsiteX0" fmla="*/ 3341370 w 3341370"/>
                <a:gd name="connsiteY0" fmla="*/ 586740 h 768350"/>
                <a:gd name="connsiteX1" fmla="*/ 529590 w 3341370"/>
                <a:gd name="connsiteY1" fmla="*/ 586740 h 768350"/>
                <a:gd name="connsiteX2" fmla="*/ 163830 w 3341370"/>
                <a:gd name="connsiteY2" fmla="*/ 464820 h 768350"/>
                <a:gd name="connsiteX3" fmla="*/ 125730 w 3341370"/>
                <a:gd name="connsiteY3" fmla="*/ 0 h 768350"/>
                <a:gd name="connsiteX0" fmla="*/ 3341370 w 3341370"/>
                <a:gd name="connsiteY0" fmla="*/ 586740 h 619760"/>
                <a:gd name="connsiteX1" fmla="*/ 529590 w 3341370"/>
                <a:gd name="connsiteY1" fmla="*/ 586740 h 619760"/>
                <a:gd name="connsiteX2" fmla="*/ 163830 w 3341370"/>
                <a:gd name="connsiteY2" fmla="*/ 464820 h 619760"/>
                <a:gd name="connsiteX3" fmla="*/ 125730 w 3341370"/>
                <a:gd name="connsiteY3" fmla="*/ 0 h 619760"/>
                <a:gd name="connsiteX0" fmla="*/ 3341370 w 3341370"/>
                <a:gd name="connsiteY0" fmla="*/ 586740 h 619760"/>
                <a:gd name="connsiteX1" fmla="*/ 529590 w 3341370"/>
                <a:gd name="connsiteY1" fmla="*/ 586740 h 619760"/>
                <a:gd name="connsiteX2" fmla="*/ 163830 w 3341370"/>
                <a:gd name="connsiteY2" fmla="*/ 289560 h 619760"/>
                <a:gd name="connsiteX3" fmla="*/ 125730 w 3341370"/>
                <a:gd name="connsiteY3" fmla="*/ 0 h 619760"/>
                <a:gd name="connsiteX0" fmla="*/ 3347720 w 3347720"/>
                <a:gd name="connsiteY0" fmla="*/ 586740 h 586740"/>
                <a:gd name="connsiteX1" fmla="*/ 535940 w 3347720"/>
                <a:gd name="connsiteY1" fmla="*/ 586740 h 586740"/>
                <a:gd name="connsiteX2" fmla="*/ 132080 w 3347720"/>
                <a:gd name="connsiteY2" fmla="*/ 0 h 586740"/>
                <a:gd name="connsiteX0" fmla="*/ 3347720 w 3347720"/>
                <a:gd name="connsiteY0" fmla="*/ 586740 h 586740"/>
                <a:gd name="connsiteX1" fmla="*/ 535940 w 3347720"/>
                <a:gd name="connsiteY1" fmla="*/ 586740 h 586740"/>
                <a:gd name="connsiteX2" fmla="*/ 132080 w 3347720"/>
                <a:gd name="connsiteY2" fmla="*/ 0 h 586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47720" h="586740">
                  <a:moveTo>
                    <a:pt x="3347720" y="586740"/>
                  </a:moveTo>
                  <a:lnTo>
                    <a:pt x="535940" y="586740"/>
                  </a:lnTo>
                  <a:cubicBezTo>
                    <a:pt x="0" y="488950"/>
                    <a:pt x="170498" y="221298"/>
                    <a:pt x="132080" y="0"/>
                  </a:cubicBezTo>
                </a:path>
              </a:pathLst>
            </a:custGeom>
            <a:noFill/>
            <a:ln w="41275" cap="flat" cmpd="sng" algn="ctr">
              <a:solidFill>
                <a:schemeClr val="tx1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lIns="93663" tIns="46038" rIns="93663" bIns="46038"/>
            <a:lstStyle/>
            <a:p>
              <a:pPr defTabSz="944563">
                <a:defRPr/>
              </a:pPr>
              <a:endParaRPr lang="en-US" dirty="0">
                <a:latin typeface="Arial" charset="0"/>
              </a:endParaRPr>
            </a:p>
          </p:txBody>
        </p:sp>
      </p:grpSp>
      <p:cxnSp>
        <p:nvCxnSpPr>
          <p:cNvPr id="89" name="Straight Connector 88"/>
          <p:cNvCxnSpPr>
            <a:cxnSpLocks noChangeShapeType="1"/>
            <a:stCxn id="63" idx="2"/>
          </p:cNvCxnSpPr>
          <p:nvPr/>
        </p:nvCxnSpPr>
        <p:spPr bwMode="auto">
          <a:xfrm rot="5400000">
            <a:off x="2570957" y="4563268"/>
            <a:ext cx="1346200" cy="11113"/>
          </a:xfrm>
          <a:prstGeom prst="line">
            <a:avLst/>
          </a:prstGeom>
          <a:noFill/>
          <a:ln w="41275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7" name="Isosceles Triangle 96"/>
          <p:cNvSpPr>
            <a:spLocks noChangeArrowheads="1"/>
          </p:cNvSpPr>
          <p:nvPr/>
        </p:nvSpPr>
        <p:spPr bwMode="auto">
          <a:xfrm flipV="1">
            <a:off x="2667000" y="3895725"/>
            <a:ext cx="1189038" cy="1889125"/>
          </a:xfrm>
          <a:prstGeom prst="triangle">
            <a:avLst>
              <a:gd name="adj" fmla="val 50000"/>
            </a:avLst>
          </a:prstGeom>
          <a:solidFill>
            <a:schemeClr val="tx1">
              <a:alpha val="70979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663" tIns="46038" rIns="93663" bIns="46038"/>
          <a:lstStyle/>
          <a:p>
            <a:pPr defTabSz="944563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7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41080" cy="1143000"/>
          </a:xfrm>
        </p:spPr>
        <p:txBody>
          <a:bodyPr/>
          <a:lstStyle/>
          <a:p>
            <a:r>
              <a:rPr lang="en-US" dirty="0" smtClean="0"/>
              <a:t>The Radiological Research Accelerator Facility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1219200" y="1295400"/>
            <a:ext cx="7520940" cy="6096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ajan Pro" pitchFamily="18" charset="0"/>
              </a:rPr>
              <a:t>Columbia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ajan Pro" pitchFamily="18" charset="0"/>
              </a:rPr>
              <a:t> University in the City of New York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ajan Pro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248400" y="2362200"/>
            <a:ext cx="2701290" cy="457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Arial" charset="0"/>
              </a:rPr>
              <a:t>Columbia College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990600" y="2209800"/>
            <a:ext cx="4953000" cy="685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College of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 Physicians and Surgeons (P&amp;S)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aseline="0" dirty="0" smtClean="0">
                <a:solidFill>
                  <a:schemeClr val="bg2"/>
                </a:solidFill>
                <a:latin typeface="Arial" charset="0"/>
              </a:rPr>
              <a:t>Columbia University Medical</a:t>
            </a:r>
            <a:r>
              <a:rPr lang="en-US" dirty="0" smtClean="0">
                <a:solidFill>
                  <a:schemeClr val="bg2"/>
                </a:solidFill>
                <a:latin typeface="Arial" charset="0"/>
              </a:rPr>
              <a:t> Center (CUMC)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016240" y="3276600"/>
            <a:ext cx="1127760" cy="457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Arial" charset="0"/>
              </a:rPr>
              <a:t>Physics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2438400" y="3276600"/>
            <a:ext cx="2286000" cy="685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Department of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Radiation Oncology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152400" y="3048000"/>
            <a:ext cx="1600200" cy="11430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New York Presbyterian Hospital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2171700" y="4343400"/>
            <a:ext cx="4000500" cy="685800"/>
          </a:xfrm>
          <a:prstGeom prst="roundRect">
            <a:avLst/>
          </a:prstGeom>
          <a:solidFill>
            <a:schemeClr val="bg2">
              <a:lumMod val="75000"/>
              <a:lumOff val="25000"/>
            </a:scheme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Center for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 Radiological Research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aseline="0" dirty="0" smtClean="0">
                <a:solidFill>
                  <a:srgbClr val="FFFF00"/>
                </a:solidFill>
                <a:latin typeface="Arial" charset="0"/>
              </a:rPr>
              <a:t>(CRR)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590800" y="5486400"/>
            <a:ext cx="3124200" cy="1066800"/>
          </a:xfrm>
          <a:prstGeom prst="roundRect">
            <a:avLst/>
          </a:prstGeom>
          <a:solidFill>
            <a:schemeClr val="bg2">
              <a:lumMod val="75000"/>
              <a:lumOff val="25000"/>
            </a:scheme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RARAF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2819400" y="1905000"/>
            <a:ext cx="0" cy="304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7924800" y="1905000"/>
            <a:ext cx="0" cy="457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8534400" y="2819400"/>
            <a:ext cx="0" cy="457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1752600" y="3505200"/>
            <a:ext cx="6858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3810000" y="3962400"/>
            <a:ext cx="0" cy="381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4191000" y="5029200"/>
            <a:ext cx="0" cy="457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5334000" y="2895600"/>
            <a:ext cx="0" cy="1447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Rounded Rectangle 27"/>
          <p:cNvSpPr/>
          <p:nvPr/>
        </p:nvSpPr>
        <p:spPr bwMode="auto">
          <a:xfrm>
            <a:off x="6324600" y="3276600"/>
            <a:ext cx="1600200" cy="990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Arial" charset="0"/>
              </a:rPr>
              <a:t>Astronomy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Arial" charset="0"/>
              </a:rPr>
              <a:t> and Astrophysics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latin typeface="Arial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7162800" y="2819400"/>
            <a:ext cx="0" cy="457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" y="2667000"/>
            <a:ext cx="2125662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3663" tIns="46038" rIns="93663" bIns="46038">
            <a:spAutoFit/>
          </a:bodyPr>
          <a:lstStyle/>
          <a:p>
            <a:pPr defTabSz="944563"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HT-1080 cells with </a:t>
            </a:r>
            <a:br>
              <a:rPr lang="en-US" sz="180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</a:br>
            <a:r>
              <a:rPr lang="en-US" sz="180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GFP-tagged XRCC1 </a:t>
            </a:r>
            <a:br>
              <a:rPr lang="en-US" sz="180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</a:br>
            <a:r>
              <a:rPr lang="en-US" sz="180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SSB repair protein</a:t>
            </a:r>
          </a:p>
        </p:txBody>
      </p:sp>
      <p:pic>
        <p:nvPicPr>
          <p:cNvPr id="5" name="FocusFormationMeasur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4600" y="627560"/>
            <a:ext cx="6105525" cy="5925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0"/>
            <a:ext cx="7998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Foci formation at DNA damage site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938838" y="6540500"/>
            <a:ext cx="32051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63" tIns="46038" rIns="93663" bIns="46038">
            <a:spAutoFit/>
          </a:bodyPr>
          <a:lstStyle>
            <a:lvl1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500" dirty="0">
                <a:solidFill>
                  <a:schemeClr val="tx1"/>
                </a:solidFill>
              </a:rPr>
              <a:t>Cells, courtesy of David J. Chen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400"/>
            <a:r>
              <a:rPr lang="en-US" sz="2500" b="1" dirty="0" smtClean="0">
                <a:latin typeface="+mn-lt"/>
              </a:rPr>
              <a:t>Painting “NIH” on a cell nucleus with </a:t>
            </a:r>
            <a:r>
              <a:rPr lang="en-US" sz="2500" b="1" dirty="0" err="1" smtClean="0">
                <a:latin typeface="+mn-lt"/>
              </a:rPr>
              <a:t>gfp</a:t>
            </a:r>
            <a:r>
              <a:rPr lang="en-US" sz="2500" b="1" dirty="0" smtClean="0">
                <a:latin typeface="+mn-lt"/>
              </a:rPr>
              <a:t>-tagged XRCC1 repair foci, using our 0.6 mm </a:t>
            </a:r>
            <a:r>
              <a:rPr lang="en-US" sz="2500" b="1" dirty="0" err="1" smtClean="0">
                <a:latin typeface="+mn-lt"/>
              </a:rPr>
              <a:t>microbeam</a:t>
            </a:r>
            <a:endParaRPr lang="en-US" sz="2500" b="1" dirty="0" smtClean="0">
              <a:latin typeface="+mn-lt"/>
            </a:endParaRP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19" y="1527175"/>
            <a:ext cx="5726250" cy="4572000"/>
          </a:xfrm>
          <a:noFill/>
        </p:spPr>
      </p:pic>
      <p:pic>
        <p:nvPicPr>
          <p:cNvPr id="2355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949825"/>
            <a:ext cx="2543175" cy="1860550"/>
          </a:xfrm>
          <a:noFill/>
          <a:ln w="476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5938838" y="6540500"/>
            <a:ext cx="32051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63" tIns="46038" rIns="93663" bIns="46038">
            <a:spAutoFit/>
          </a:bodyPr>
          <a:lstStyle>
            <a:lvl1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500" dirty="0">
                <a:solidFill>
                  <a:schemeClr val="tx1"/>
                </a:solidFill>
              </a:rPr>
              <a:t>Cells, courtesy of David J. Chen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838200" y="1066800"/>
            <a:ext cx="6705600" cy="57912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515"/>
          <a:stretch>
            <a:fillRect/>
          </a:stretch>
        </p:blipFill>
        <p:spPr bwMode="auto">
          <a:xfrm>
            <a:off x="930275" y="1184275"/>
            <a:ext cx="5856288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8"/>
          <p:cNvSpPr txBox="1">
            <a:spLocks noChangeArrowheads="1"/>
          </p:cNvSpPr>
          <p:nvPr/>
        </p:nvSpPr>
        <p:spPr bwMode="auto">
          <a:xfrm>
            <a:off x="195263" y="-38100"/>
            <a:ext cx="85010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63" tIns="46038" rIns="93663" bIns="46038">
            <a:spAutoFit/>
          </a:bodyPr>
          <a:lstStyle>
            <a:lvl1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  Example of a microbeam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dirty="0">
                <a:solidFill>
                  <a:schemeClr val="tx2"/>
                </a:solidFill>
                <a:latin typeface="+mn-lt"/>
              </a:rPr>
              <a:t>The Permanent Magnet Microbeam (PMM)</a:t>
            </a:r>
          </a:p>
        </p:txBody>
      </p:sp>
      <p:sp>
        <p:nvSpPr>
          <p:cNvPr id="20485" name="Rectangle 13"/>
          <p:cNvSpPr>
            <a:spLocks noChangeArrowheads="1"/>
          </p:cNvSpPr>
          <p:nvPr/>
        </p:nvSpPr>
        <p:spPr bwMode="auto">
          <a:xfrm>
            <a:off x="322263" y="2822575"/>
            <a:ext cx="987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63" tIns="46038" rIns="93663" bIns="46038" anchor="ctr"/>
          <a:lstStyle/>
          <a:p>
            <a:endParaRPr lang="en-US" dirty="0"/>
          </a:p>
        </p:txBody>
      </p:sp>
      <p:sp>
        <p:nvSpPr>
          <p:cNvPr id="20486" name="Text Box 15"/>
          <p:cNvSpPr txBox="1">
            <a:spLocks noChangeArrowheads="1"/>
          </p:cNvSpPr>
          <p:nvPr/>
        </p:nvSpPr>
        <p:spPr bwMode="auto">
          <a:xfrm>
            <a:off x="2524125" y="2290763"/>
            <a:ext cx="987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63" tIns="46038" rIns="93663" bIns="46038">
            <a:spAutoFit/>
          </a:bodyPr>
          <a:lstStyle>
            <a:lvl1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200">
                <a:solidFill>
                  <a:srgbClr val="000000"/>
                </a:solidFill>
              </a:rPr>
              <a:t>Aperture</a:t>
            </a:r>
          </a:p>
        </p:txBody>
      </p:sp>
      <p:grpSp>
        <p:nvGrpSpPr>
          <p:cNvPr id="3" name="Group 25"/>
          <p:cNvGrpSpPr/>
          <p:nvPr/>
        </p:nvGrpSpPr>
        <p:grpSpPr>
          <a:xfrm>
            <a:off x="1828799" y="2514600"/>
            <a:ext cx="685801" cy="685800"/>
            <a:chOff x="228600" y="1524000"/>
            <a:chExt cx="685801" cy="685800"/>
          </a:xfrm>
          <a:scene3d>
            <a:camera prst="isometricTopUp">
              <a:rot lat="20543699" lon="18266092" rev="4489028"/>
            </a:camera>
            <a:lightRig rig="threePt" dir="t"/>
          </a:scene3d>
        </p:grpSpPr>
        <p:sp>
          <p:nvSpPr>
            <p:cNvPr id="20" name="Block Arc 19"/>
            <p:cNvSpPr/>
            <p:nvPr/>
          </p:nvSpPr>
          <p:spPr bwMode="auto">
            <a:xfrm rot="5400000">
              <a:off x="228600" y="1524000"/>
              <a:ext cx="685800" cy="685800"/>
            </a:xfrm>
            <a:prstGeom prst="blockArc">
              <a:avLst>
                <a:gd name="adj1" fmla="val 10800000"/>
                <a:gd name="adj2" fmla="val 13464524"/>
                <a:gd name="adj3" fmla="val 20934"/>
              </a:avLst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79400"/>
          </p:spPr>
          <p:txBody>
            <a:bodyPr lIns="93663" tIns="46038" rIns="93663" bIns="46038"/>
            <a:lstStyle/>
            <a:p>
              <a:pPr defTabSz="944563"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3" name="Block Arc 22"/>
            <p:cNvSpPr/>
            <p:nvPr/>
          </p:nvSpPr>
          <p:spPr bwMode="auto">
            <a:xfrm rot="10800000">
              <a:off x="228600" y="1524000"/>
              <a:ext cx="685800" cy="685800"/>
            </a:xfrm>
            <a:prstGeom prst="blockArc">
              <a:avLst>
                <a:gd name="adj1" fmla="val 10800000"/>
                <a:gd name="adj2" fmla="val 13464524"/>
                <a:gd name="adj3" fmla="val 20934"/>
              </a:avLst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79400"/>
          </p:spPr>
          <p:txBody>
            <a:bodyPr lIns="93663" tIns="46038" rIns="93663" bIns="46038"/>
            <a:lstStyle/>
            <a:p>
              <a:pPr defTabSz="944563"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" name="Block Arc 23"/>
            <p:cNvSpPr/>
            <p:nvPr/>
          </p:nvSpPr>
          <p:spPr bwMode="auto">
            <a:xfrm rot="16200000">
              <a:off x="228601" y="1524000"/>
              <a:ext cx="685800" cy="685800"/>
            </a:xfrm>
            <a:prstGeom prst="blockArc">
              <a:avLst>
                <a:gd name="adj1" fmla="val 10800000"/>
                <a:gd name="adj2" fmla="val 13464524"/>
                <a:gd name="adj3" fmla="val 20934"/>
              </a:avLst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79400"/>
          </p:spPr>
          <p:txBody>
            <a:bodyPr lIns="93663" tIns="46038" rIns="93663" bIns="46038"/>
            <a:lstStyle/>
            <a:p>
              <a:pPr defTabSz="944563"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5" name="Block Arc 24"/>
            <p:cNvSpPr/>
            <p:nvPr/>
          </p:nvSpPr>
          <p:spPr bwMode="auto">
            <a:xfrm>
              <a:off x="228600" y="1524000"/>
              <a:ext cx="685800" cy="685800"/>
            </a:xfrm>
            <a:prstGeom prst="blockArc">
              <a:avLst>
                <a:gd name="adj1" fmla="val 10800000"/>
                <a:gd name="adj2" fmla="val 13464524"/>
                <a:gd name="adj3" fmla="val 20934"/>
              </a:avLst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79400"/>
          </p:spPr>
          <p:txBody>
            <a:bodyPr lIns="93663" tIns="46038" rIns="93663" bIns="46038"/>
            <a:lstStyle/>
            <a:p>
              <a:pPr defTabSz="944563">
                <a:defRPr/>
              </a:pPr>
              <a:endParaRPr lang="en-US" dirty="0">
                <a:latin typeface="Arial" charset="0"/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1493838" y="4419600"/>
            <a:ext cx="5532437" cy="2438400"/>
            <a:chOff x="1493520" y="4419600"/>
            <a:chExt cx="5532120" cy="2438400"/>
          </a:xfrm>
        </p:grpSpPr>
        <p:sp>
          <p:nvSpPr>
            <p:cNvPr id="20501" name="Oval 20"/>
            <p:cNvSpPr>
              <a:spLocks noChangeArrowheads="1"/>
            </p:cNvSpPr>
            <p:nvPr/>
          </p:nvSpPr>
          <p:spPr bwMode="auto">
            <a:xfrm>
              <a:off x="1493520" y="4419600"/>
              <a:ext cx="1363980" cy="2438400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3663" tIns="46038" rIns="93663" bIns="46038"/>
            <a:lstStyle/>
            <a:p>
              <a:pPr defTabSz="944563"/>
              <a:endParaRPr lang="en-US"/>
            </a:p>
          </p:txBody>
        </p:sp>
        <p:sp>
          <p:nvSpPr>
            <p:cNvPr id="20502" name="TextBox 26"/>
            <p:cNvSpPr txBox="1">
              <a:spLocks noChangeArrowheads="1"/>
            </p:cNvSpPr>
            <p:nvPr/>
          </p:nvSpPr>
          <p:spPr bwMode="auto">
            <a:xfrm>
              <a:off x="4168140" y="5692140"/>
              <a:ext cx="2857500" cy="1071062"/>
            </a:xfrm>
            <a:prstGeom prst="rect">
              <a:avLst/>
            </a:prstGeom>
            <a:solidFill>
              <a:schemeClr val="accent2"/>
            </a:solidFill>
            <a:ln w="47625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US" sz="2400" dirty="0">
                  <a:solidFill>
                    <a:srgbClr val="000000"/>
                  </a:solidFill>
                </a:rPr>
                <a:t>Beam preparation</a:t>
              </a:r>
            </a:p>
            <a:p>
              <a:pPr>
                <a:buFontTx/>
                <a:buNone/>
              </a:pPr>
              <a:r>
                <a:rPr lang="en-US" sz="1800" dirty="0" smtClean="0">
                  <a:solidFill>
                    <a:srgbClr val="000000"/>
                  </a:solidFill>
                </a:rPr>
                <a:t>Phase space sweeper and apertures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1616075" y="1470025"/>
            <a:ext cx="5364163" cy="3055938"/>
            <a:chOff x="1684020" y="3749040"/>
            <a:chExt cx="5364480" cy="3055620"/>
          </a:xfrm>
        </p:grpSpPr>
        <p:sp>
          <p:nvSpPr>
            <p:cNvPr id="20494" name="Oval 29"/>
            <p:cNvSpPr>
              <a:spLocks noChangeArrowheads="1"/>
            </p:cNvSpPr>
            <p:nvPr/>
          </p:nvSpPr>
          <p:spPr bwMode="auto">
            <a:xfrm>
              <a:off x="1699260" y="4419600"/>
              <a:ext cx="960120" cy="487680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3663" tIns="46038" rIns="93663" bIns="46038"/>
            <a:lstStyle/>
            <a:p>
              <a:pPr defTabSz="944563"/>
              <a:endParaRPr lang="en-US"/>
            </a:p>
          </p:txBody>
        </p:sp>
        <p:sp>
          <p:nvSpPr>
            <p:cNvPr id="20495" name="TextBox 30"/>
            <p:cNvSpPr txBox="1">
              <a:spLocks noChangeArrowheads="1"/>
            </p:cNvSpPr>
            <p:nvPr/>
          </p:nvSpPr>
          <p:spPr bwMode="auto">
            <a:xfrm>
              <a:off x="4191000" y="4419600"/>
              <a:ext cx="2857500" cy="1071062"/>
            </a:xfrm>
            <a:prstGeom prst="rect">
              <a:avLst/>
            </a:prstGeom>
            <a:solidFill>
              <a:schemeClr val="accent2"/>
            </a:solidFill>
            <a:ln w="47625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US" sz="2400">
                  <a:solidFill>
                    <a:srgbClr val="000000"/>
                  </a:solidFill>
                </a:rPr>
                <a:t>Beam focusing</a:t>
              </a:r>
            </a:p>
            <a:p>
              <a:pPr>
                <a:buFontTx/>
                <a:buNone/>
              </a:pPr>
              <a:r>
                <a:rPr lang="en-US" sz="1800">
                  <a:solidFill>
                    <a:srgbClr val="000000"/>
                  </a:solidFill>
                </a:rPr>
                <a:t>Double Magnetic Quadrupole Triplet</a:t>
              </a:r>
            </a:p>
          </p:txBody>
        </p:sp>
        <p:sp>
          <p:nvSpPr>
            <p:cNvPr id="20496" name="Oval 31"/>
            <p:cNvSpPr>
              <a:spLocks noChangeArrowheads="1"/>
            </p:cNvSpPr>
            <p:nvPr/>
          </p:nvSpPr>
          <p:spPr bwMode="auto">
            <a:xfrm>
              <a:off x="1729740" y="6316980"/>
              <a:ext cx="960120" cy="487680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3663" tIns="46038" rIns="93663" bIns="46038"/>
            <a:lstStyle/>
            <a:p>
              <a:pPr defTabSz="944563"/>
              <a:endParaRPr lang="en-US"/>
            </a:p>
          </p:txBody>
        </p:sp>
        <p:sp>
          <p:nvSpPr>
            <p:cNvPr id="20497" name="Oval 32"/>
            <p:cNvSpPr>
              <a:spLocks noChangeArrowheads="1"/>
            </p:cNvSpPr>
            <p:nvPr/>
          </p:nvSpPr>
          <p:spPr bwMode="auto">
            <a:xfrm>
              <a:off x="1684020" y="4427220"/>
              <a:ext cx="960120" cy="487680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3663" tIns="46038" rIns="93663" bIns="46038"/>
            <a:lstStyle/>
            <a:p>
              <a:pPr defTabSz="944563"/>
              <a:endParaRPr lang="en-US"/>
            </a:p>
          </p:txBody>
        </p:sp>
        <p:sp>
          <p:nvSpPr>
            <p:cNvPr id="20498" name="TextBox 33"/>
            <p:cNvSpPr txBox="1">
              <a:spLocks noChangeArrowheads="1"/>
            </p:cNvSpPr>
            <p:nvPr/>
          </p:nvSpPr>
          <p:spPr bwMode="auto">
            <a:xfrm>
              <a:off x="4175760" y="4427220"/>
              <a:ext cx="2857500" cy="1071062"/>
            </a:xfrm>
            <a:prstGeom prst="rect">
              <a:avLst/>
            </a:prstGeom>
            <a:solidFill>
              <a:schemeClr val="accent2"/>
            </a:solidFill>
            <a:ln w="47625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US" sz="2400">
                  <a:solidFill>
                    <a:srgbClr val="000000"/>
                  </a:solidFill>
                </a:rPr>
                <a:t>Beam focusing</a:t>
              </a:r>
            </a:p>
            <a:p>
              <a:pPr>
                <a:buFontTx/>
                <a:buNone/>
              </a:pPr>
              <a:r>
                <a:rPr lang="en-US" sz="1800">
                  <a:solidFill>
                    <a:srgbClr val="000000"/>
                  </a:solidFill>
                </a:rPr>
                <a:t>Double Magnetic Quadrupole Triplet</a:t>
              </a:r>
            </a:p>
          </p:txBody>
        </p:sp>
        <p:sp>
          <p:nvSpPr>
            <p:cNvPr id="20499" name="Oval 34"/>
            <p:cNvSpPr>
              <a:spLocks noChangeArrowheads="1"/>
            </p:cNvSpPr>
            <p:nvPr/>
          </p:nvSpPr>
          <p:spPr bwMode="auto">
            <a:xfrm>
              <a:off x="4693920" y="3749040"/>
              <a:ext cx="960120" cy="487680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3663" tIns="46038" rIns="93663" bIns="46038"/>
            <a:lstStyle/>
            <a:p>
              <a:pPr defTabSz="944563"/>
              <a:endParaRPr lang="en-US"/>
            </a:p>
          </p:txBody>
        </p:sp>
        <p:sp>
          <p:nvSpPr>
            <p:cNvPr id="20500" name="Oval 35"/>
            <p:cNvSpPr>
              <a:spLocks noChangeArrowheads="1"/>
            </p:cNvSpPr>
            <p:nvPr/>
          </p:nvSpPr>
          <p:spPr bwMode="auto">
            <a:xfrm>
              <a:off x="4907280" y="5724525"/>
              <a:ext cx="960120" cy="487680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3663" tIns="46038" rIns="93663" bIns="46038"/>
            <a:lstStyle/>
            <a:p>
              <a:pPr defTabSz="944563"/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>
          <a:xfrm>
            <a:off x="405317" y="355121"/>
            <a:ext cx="8229600" cy="646331"/>
          </a:xfrm>
        </p:spPr>
        <p:txBody>
          <a:bodyPr>
            <a:spAutoFit/>
          </a:bodyPr>
          <a:lstStyle/>
          <a:p>
            <a:pPr fontAlgn="base"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err="1"/>
              <a:t>Quadrupole</a:t>
            </a:r>
            <a:r>
              <a:rPr lang="en-GB" sz="3600" b="1" dirty="0"/>
              <a:t> lens</a:t>
            </a:r>
          </a:p>
        </p:txBody>
      </p:sp>
      <p:sp>
        <p:nvSpPr>
          <p:cNvPr id="21507" name="AutoShape 2"/>
          <p:cNvSpPr>
            <a:spLocks noChangeArrowheads="1"/>
          </p:cNvSpPr>
          <p:nvPr/>
        </p:nvSpPr>
        <p:spPr bwMode="auto">
          <a:xfrm rot="18900000" flipH="1">
            <a:off x="2312194" y="3061494"/>
            <a:ext cx="1798637" cy="171132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0 h 21600"/>
              <a:gd name="T20" fmla="*/ 21599 w 21600"/>
              <a:gd name="T21" fmla="*/ 1079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</a:path>
            </a:pathLst>
          </a:custGeom>
          <a:noFill/>
          <a:ln w="3816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AutoShape 6"/>
          <p:cNvSpPr>
            <a:spLocks noChangeArrowheads="1"/>
          </p:cNvSpPr>
          <p:nvPr/>
        </p:nvSpPr>
        <p:spPr bwMode="auto">
          <a:xfrm rot="13500000" flipH="1">
            <a:off x="1087438" y="1608138"/>
            <a:ext cx="1670050" cy="1843087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0 h 21600"/>
              <a:gd name="T20" fmla="*/ 21599 w 21600"/>
              <a:gd name="T21" fmla="*/ 1079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</a:path>
            </a:pathLst>
          </a:custGeom>
          <a:noFill/>
          <a:ln w="3816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AutoShape 1"/>
          <p:cNvSpPr>
            <a:spLocks noChangeArrowheads="1"/>
          </p:cNvSpPr>
          <p:nvPr/>
        </p:nvSpPr>
        <p:spPr bwMode="auto">
          <a:xfrm rot="18900000" flipH="1">
            <a:off x="2683669" y="3321844"/>
            <a:ext cx="1220788" cy="12573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0 h 21600"/>
              <a:gd name="T20" fmla="*/ 21599 w 21600"/>
              <a:gd name="T21" fmla="*/ 1079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</a:path>
            </a:pathLst>
          </a:custGeom>
          <a:noFill/>
          <a:ln w="3816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AutoShape 3"/>
          <p:cNvSpPr>
            <a:spLocks noChangeArrowheads="1"/>
          </p:cNvSpPr>
          <p:nvPr/>
        </p:nvSpPr>
        <p:spPr bwMode="auto">
          <a:xfrm rot="2700000">
            <a:off x="-69056" y="3299618"/>
            <a:ext cx="1220788" cy="1257301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0 h 21600"/>
              <a:gd name="T20" fmla="*/ 21599 w 21600"/>
              <a:gd name="T21" fmla="*/ 1079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</a:path>
            </a:pathLst>
          </a:custGeom>
          <a:noFill/>
          <a:ln w="3816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AutoShape 4"/>
          <p:cNvSpPr>
            <a:spLocks noChangeArrowheads="1"/>
          </p:cNvSpPr>
          <p:nvPr/>
        </p:nvSpPr>
        <p:spPr bwMode="auto">
          <a:xfrm rot="2700000">
            <a:off x="-264319" y="3050381"/>
            <a:ext cx="1798638" cy="1711326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0 h 21600"/>
              <a:gd name="T20" fmla="*/ 21599 w 21600"/>
              <a:gd name="T21" fmla="*/ 1079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</a:path>
            </a:pathLst>
          </a:custGeom>
          <a:noFill/>
          <a:ln w="3816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AutoShape 5"/>
          <p:cNvSpPr>
            <a:spLocks noChangeArrowheads="1"/>
          </p:cNvSpPr>
          <p:nvPr/>
        </p:nvSpPr>
        <p:spPr bwMode="auto">
          <a:xfrm rot="13500000" flipH="1">
            <a:off x="1641475" y="2493963"/>
            <a:ext cx="685800" cy="803275"/>
          </a:xfrm>
          <a:custGeom>
            <a:avLst/>
            <a:gdLst>
              <a:gd name="T0" fmla="*/ 0 w 13045"/>
              <a:gd name="T1" fmla="*/ 2147483647 h 12824"/>
              <a:gd name="T2" fmla="*/ 2147483647 w 13045"/>
              <a:gd name="T3" fmla="*/ 2147483647 h 12824"/>
              <a:gd name="T4" fmla="*/ 2147483647 w 13045"/>
              <a:gd name="T5" fmla="*/ 2147483647 h 12824"/>
              <a:gd name="T6" fmla="*/ 0 60000 65536"/>
              <a:gd name="T7" fmla="*/ 0 60000 65536"/>
              <a:gd name="T8" fmla="*/ 0 60000 65536"/>
              <a:gd name="T9" fmla="*/ 0 w 13045"/>
              <a:gd name="T10" fmla="*/ 0 h 12824"/>
              <a:gd name="T11" fmla="*/ 13045 w 13045"/>
              <a:gd name="T12" fmla="*/ 12824 h 128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045" h="12824" stroke="0">
                <a:moveTo>
                  <a:pt x="0" y="1"/>
                </a:moveTo>
                <a:cubicBezTo>
                  <a:pt x="0" y="1"/>
                  <a:pt x="0" y="0"/>
                  <a:pt x="1" y="1"/>
                </a:cubicBezTo>
                <a:lnTo>
                  <a:pt x="0" y="1"/>
                </a:lnTo>
                <a:close/>
              </a:path>
              <a:path w="13045" h="12824" fill="none">
                <a:moveTo>
                  <a:pt x="0" y="1"/>
                </a:moveTo>
                <a:cubicBezTo>
                  <a:pt x="0" y="1"/>
                  <a:pt x="0" y="0"/>
                  <a:pt x="1" y="1"/>
                </a:cubicBezTo>
                <a:cubicBezTo>
                  <a:pt x="5965" y="1"/>
                  <a:pt x="10801" y="4836"/>
                  <a:pt x="13045" y="12824"/>
                </a:cubicBezTo>
              </a:path>
            </a:pathLst>
          </a:custGeom>
          <a:noFill/>
          <a:ln w="3816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AutoShape 7"/>
          <p:cNvSpPr>
            <a:spLocks noChangeArrowheads="1"/>
          </p:cNvSpPr>
          <p:nvPr/>
        </p:nvSpPr>
        <p:spPr bwMode="auto">
          <a:xfrm rot="-2700000">
            <a:off x="1346200" y="4716463"/>
            <a:ext cx="1133475" cy="1354137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0 h 21600"/>
              <a:gd name="T20" fmla="*/ 21599 w 21600"/>
              <a:gd name="T21" fmla="*/ 1079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</a:path>
            </a:pathLst>
          </a:custGeom>
          <a:noFill/>
          <a:ln w="3816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AutoShape 8"/>
          <p:cNvSpPr>
            <a:spLocks noChangeArrowheads="1"/>
          </p:cNvSpPr>
          <p:nvPr/>
        </p:nvSpPr>
        <p:spPr bwMode="auto">
          <a:xfrm rot="-2700000">
            <a:off x="1057275" y="4383088"/>
            <a:ext cx="1670050" cy="1843087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0 h 21600"/>
              <a:gd name="T20" fmla="*/ 21599 w 21600"/>
              <a:gd name="T21" fmla="*/ 1079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</a:path>
            </a:pathLst>
          </a:custGeom>
          <a:noFill/>
          <a:ln w="3816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Freeform 12"/>
          <p:cNvSpPr>
            <a:spLocks noChangeArrowheads="1"/>
          </p:cNvSpPr>
          <p:nvPr/>
        </p:nvSpPr>
        <p:spPr bwMode="auto">
          <a:xfrm>
            <a:off x="68263" y="1985963"/>
            <a:ext cx="1525587" cy="1620837"/>
          </a:xfrm>
          <a:custGeom>
            <a:avLst/>
            <a:gdLst>
              <a:gd name="T0" fmla="*/ 2147483647 w 148"/>
              <a:gd name="T1" fmla="*/ 0 h 146"/>
              <a:gd name="T2" fmla="*/ 0 w 148"/>
              <a:gd name="T3" fmla="*/ 2147483647 h 146"/>
              <a:gd name="T4" fmla="*/ 2147483647 w 148"/>
              <a:gd name="T5" fmla="*/ 2147483647 h 146"/>
              <a:gd name="T6" fmla="*/ 2147483647 w 148"/>
              <a:gd name="T7" fmla="*/ 2147483647 h 146"/>
              <a:gd name="T8" fmla="*/ 2147483647 w 148"/>
              <a:gd name="T9" fmla="*/ 2147483647 h 146"/>
              <a:gd name="T10" fmla="*/ 2147483647 w 148"/>
              <a:gd name="T11" fmla="*/ 0 h 1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"/>
              <a:gd name="T19" fmla="*/ 0 h 146"/>
              <a:gd name="T20" fmla="*/ 148 w 148"/>
              <a:gd name="T21" fmla="*/ 146 h 14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" h="146">
                <a:moveTo>
                  <a:pt x="84" y="0"/>
                </a:moveTo>
                <a:cubicBezTo>
                  <a:pt x="60" y="3"/>
                  <a:pt x="4" y="57"/>
                  <a:pt x="0" y="80"/>
                </a:cubicBezTo>
                <a:cubicBezTo>
                  <a:pt x="20" y="100"/>
                  <a:pt x="39" y="120"/>
                  <a:pt x="59" y="140"/>
                </a:cubicBezTo>
                <a:cubicBezTo>
                  <a:pt x="78" y="146"/>
                  <a:pt x="104" y="127"/>
                  <a:pt x="118" y="114"/>
                </a:cubicBezTo>
                <a:cubicBezTo>
                  <a:pt x="132" y="101"/>
                  <a:pt x="148" y="80"/>
                  <a:pt x="142" y="61"/>
                </a:cubicBezTo>
                <a:lnTo>
                  <a:pt x="84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Freeform 13"/>
          <p:cNvSpPr>
            <a:spLocks noChangeArrowheads="1"/>
          </p:cNvSpPr>
          <p:nvPr/>
        </p:nvSpPr>
        <p:spPr bwMode="auto">
          <a:xfrm>
            <a:off x="109538" y="4249738"/>
            <a:ext cx="1514475" cy="1631950"/>
          </a:xfrm>
          <a:custGeom>
            <a:avLst/>
            <a:gdLst>
              <a:gd name="connsiteX0" fmla="*/ 267 w 328"/>
              <a:gd name="connsiteY0" fmla="*/ 322 h 324"/>
              <a:gd name="connsiteX1" fmla="*/ 266 w 328"/>
              <a:gd name="connsiteY1" fmla="*/ 147 h 324"/>
              <a:gd name="connsiteX2" fmla="*/ 323 w 328"/>
              <a:gd name="connsiteY2" fmla="*/ 89 h 324"/>
              <a:gd name="connsiteX3" fmla="*/ 297 w 328"/>
              <a:gd name="connsiteY3" fmla="*/ 30 h 324"/>
              <a:gd name="connsiteX4" fmla="*/ 244 w 328"/>
              <a:gd name="connsiteY4" fmla="*/ 6 h 324"/>
              <a:gd name="connsiteX5" fmla="*/ 181 w 328"/>
              <a:gd name="connsiteY5" fmla="*/ 66 h 324"/>
              <a:gd name="connsiteX6" fmla="*/ 0 w 328"/>
              <a:gd name="connsiteY6" fmla="*/ 324 h 324"/>
              <a:gd name="connsiteX7" fmla="*/ 267 w 328"/>
              <a:gd name="connsiteY7" fmla="*/ 322 h 324"/>
              <a:gd name="connsiteX0" fmla="*/ 86 w 147"/>
              <a:gd name="connsiteY0" fmla="*/ 322 h 322"/>
              <a:gd name="connsiteX1" fmla="*/ 85 w 147"/>
              <a:gd name="connsiteY1" fmla="*/ 147 h 322"/>
              <a:gd name="connsiteX2" fmla="*/ 142 w 147"/>
              <a:gd name="connsiteY2" fmla="*/ 89 h 322"/>
              <a:gd name="connsiteX3" fmla="*/ 116 w 147"/>
              <a:gd name="connsiteY3" fmla="*/ 30 h 322"/>
              <a:gd name="connsiteX4" fmla="*/ 63 w 147"/>
              <a:gd name="connsiteY4" fmla="*/ 6 h 322"/>
              <a:gd name="connsiteX5" fmla="*/ 0 w 147"/>
              <a:gd name="connsiteY5" fmla="*/ 66 h 322"/>
              <a:gd name="connsiteX6" fmla="*/ 86 w 147"/>
              <a:gd name="connsiteY6" fmla="*/ 322 h 322"/>
              <a:gd name="connsiteX0" fmla="*/ 0 w 147"/>
              <a:gd name="connsiteY0" fmla="*/ 66 h 147"/>
              <a:gd name="connsiteX1" fmla="*/ 85 w 147"/>
              <a:gd name="connsiteY1" fmla="*/ 147 h 147"/>
              <a:gd name="connsiteX2" fmla="*/ 142 w 147"/>
              <a:gd name="connsiteY2" fmla="*/ 89 h 147"/>
              <a:gd name="connsiteX3" fmla="*/ 116 w 147"/>
              <a:gd name="connsiteY3" fmla="*/ 30 h 147"/>
              <a:gd name="connsiteX4" fmla="*/ 63 w 147"/>
              <a:gd name="connsiteY4" fmla="*/ 6 h 147"/>
              <a:gd name="connsiteX5" fmla="*/ 0 w 147"/>
              <a:gd name="connsiteY5" fmla="*/ 66 h 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" h="147">
                <a:moveTo>
                  <a:pt x="0" y="66"/>
                </a:moveTo>
                <a:cubicBezTo>
                  <a:pt x="4" y="89"/>
                  <a:pt x="61" y="143"/>
                  <a:pt x="85" y="147"/>
                </a:cubicBezTo>
                <a:cubicBezTo>
                  <a:pt x="104" y="128"/>
                  <a:pt x="123" y="108"/>
                  <a:pt x="142" y="89"/>
                </a:cubicBezTo>
                <a:cubicBezTo>
                  <a:pt x="147" y="70"/>
                  <a:pt x="129" y="44"/>
                  <a:pt x="116" y="30"/>
                </a:cubicBezTo>
                <a:cubicBezTo>
                  <a:pt x="103" y="16"/>
                  <a:pt x="82" y="0"/>
                  <a:pt x="63" y="6"/>
                </a:cubicBezTo>
                <a:lnTo>
                  <a:pt x="0" y="66"/>
                </a:lnTo>
                <a:close/>
              </a:path>
            </a:pathLst>
          </a:custGeom>
          <a:solidFill>
            <a:srgbClr val="C0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FontTx/>
              <a:buNone/>
              <a:defRPr/>
            </a:pPr>
            <a:endParaRPr lang="en-US" sz="4800" dirty="0">
              <a:latin typeface="Arial" charset="0"/>
            </a:endParaRPr>
          </a:p>
        </p:txBody>
      </p:sp>
      <p:sp>
        <p:nvSpPr>
          <p:cNvPr id="87" name="Freeform 12"/>
          <p:cNvSpPr>
            <a:spLocks noChangeArrowheads="1"/>
          </p:cNvSpPr>
          <p:nvPr/>
        </p:nvSpPr>
        <p:spPr bwMode="auto">
          <a:xfrm flipH="1">
            <a:off x="2182813" y="2005013"/>
            <a:ext cx="1525587" cy="1620837"/>
          </a:xfrm>
          <a:custGeom>
            <a:avLst/>
            <a:gdLst>
              <a:gd name="connsiteX0" fmla="*/ 0 w 324"/>
              <a:gd name="connsiteY0" fmla="*/ 0 h 329"/>
              <a:gd name="connsiteX1" fmla="*/ 176 w 324"/>
              <a:gd name="connsiteY1" fmla="*/ 263 h 329"/>
              <a:gd name="connsiteX2" fmla="*/ 235 w 324"/>
              <a:gd name="connsiteY2" fmla="*/ 323 h 329"/>
              <a:gd name="connsiteX3" fmla="*/ 294 w 324"/>
              <a:gd name="connsiteY3" fmla="*/ 297 h 329"/>
              <a:gd name="connsiteX4" fmla="*/ 318 w 324"/>
              <a:gd name="connsiteY4" fmla="*/ 244 h 329"/>
              <a:gd name="connsiteX5" fmla="*/ 260 w 324"/>
              <a:gd name="connsiteY5" fmla="*/ 183 h 329"/>
              <a:gd name="connsiteX6" fmla="*/ 261 w 324"/>
              <a:gd name="connsiteY6" fmla="*/ 1 h 329"/>
              <a:gd name="connsiteX7" fmla="*/ 0 w 324"/>
              <a:gd name="connsiteY7" fmla="*/ 0 h 329"/>
              <a:gd name="connsiteX0" fmla="*/ 0 w 324"/>
              <a:gd name="connsiteY0" fmla="*/ 13 h 342"/>
              <a:gd name="connsiteX1" fmla="*/ 176 w 324"/>
              <a:gd name="connsiteY1" fmla="*/ 276 h 342"/>
              <a:gd name="connsiteX2" fmla="*/ 235 w 324"/>
              <a:gd name="connsiteY2" fmla="*/ 336 h 342"/>
              <a:gd name="connsiteX3" fmla="*/ 294 w 324"/>
              <a:gd name="connsiteY3" fmla="*/ 310 h 342"/>
              <a:gd name="connsiteX4" fmla="*/ 318 w 324"/>
              <a:gd name="connsiteY4" fmla="*/ 257 h 342"/>
              <a:gd name="connsiteX5" fmla="*/ 260 w 324"/>
              <a:gd name="connsiteY5" fmla="*/ 196 h 342"/>
              <a:gd name="connsiteX6" fmla="*/ 0 w 324"/>
              <a:gd name="connsiteY6" fmla="*/ 13 h 342"/>
              <a:gd name="connsiteX0" fmla="*/ 84 w 148"/>
              <a:gd name="connsiteY0" fmla="*/ 0 h 146"/>
              <a:gd name="connsiteX1" fmla="*/ 0 w 148"/>
              <a:gd name="connsiteY1" fmla="*/ 80 h 146"/>
              <a:gd name="connsiteX2" fmla="*/ 59 w 148"/>
              <a:gd name="connsiteY2" fmla="*/ 140 h 146"/>
              <a:gd name="connsiteX3" fmla="*/ 118 w 148"/>
              <a:gd name="connsiteY3" fmla="*/ 114 h 146"/>
              <a:gd name="connsiteX4" fmla="*/ 142 w 148"/>
              <a:gd name="connsiteY4" fmla="*/ 61 h 146"/>
              <a:gd name="connsiteX5" fmla="*/ 84 w 148"/>
              <a:gd name="connsiteY5" fmla="*/ 0 h 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" h="146">
                <a:moveTo>
                  <a:pt x="84" y="0"/>
                </a:moveTo>
                <a:cubicBezTo>
                  <a:pt x="60" y="3"/>
                  <a:pt x="4" y="57"/>
                  <a:pt x="0" y="80"/>
                </a:cubicBezTo>
                <a:cubicBezTo>
                  <a:pt x="20" y="100"/>
                  <a:pt x="39" y="120"/>
                  <a:pt x="59" y="140"/>
                </a:cubicBezTo>
                <a:cubicBezTo>
                  <a:pt x="78" y="146"/>
                  <a:pt x="104" y="127"/>
                  <a:pt x="118" y="114"/>
                </a:cubicBezTo>
                <a:cubicBezTo>
                  <a:pt x="132" y="101"/>
                  <a:pt x="148" y="80"/>
                  <a:pt x="142" y="61"/>
                </a:cubicBezTo>
                <a:lnTo>
                  <a:pt x="84" y="0"/>
                </a:lnTo>
                <a:close/>
              </a:path>
            </a:pathLst>
          </a:custGeom>
          <a:solidFill>
            <a:srgbClr val="C0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FontTx/>
              <a:buNone/>
              <a:defRPr/>
            </a:pPr>
            <a:endParaRPr lang="en-US" sz="4800" dirty="0">
              <a:latin typeface="Arial" charset="0"/>
            </a:endParaRPr>
          </a:p>
        </p:txBody>
      </p:sp>
      <p:sp>
        <p:nvSpPr>
          <p:cNvPr id="21518" name="Freeform 13"/>
          <p:cNvSpPr>
            <a:spLocks noChangeArrowheads="1"/>
          </p:cNvSpPr>
          <p:nvPr/>
        </p:nvSpPr>
        <p:spPr bwMode="auto">
          <a:xfrm rot="-5400000">
            <a:off x="2166144" y="4328319"/>
            <a:ext cx="1630363" cy="1514475"/>
          </a:xfrm>
          <a:custGeom>
            <a:avLst/>
            <a:gdLst>
              <a:gd name="T0" fmla="*/ 0 w 147"/>
              <a:gd name="T1" fmla="*/ 2147483647 h 147"/>
              <a:gd name="T2" fmla="*/ 2147483647 w 147"/>
              <a:gd name="T3" fmla="*/ 2147483647 h 147"/>
              <a:gd name="T4" fmla="*/ 2147483647 w 147"/>
              <a:gd name="T5" fmla="*/ 2147483647 h 147"/>
              <a:gd name="T6" fmla="*/ 2147483647 w 147"/>
              <a:gd name="T7" fmla="*/ 2147483647 h 147"/>
              <a:gd name="T8" fmla="*/ 2147483647 w 147"/>
              <a:gd name="T9" fmla="*/ 2147483647 h 147"/>
              <a:gd name="T10" fmla="*/ 0 w 147"/>
              <a:gd name="T11" fmla="*/ 2147483647 h 1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7"/>
              <a:gd name="T19" fmla="*/ 0 h 147"/>
              <a:gd name="T20" fmla="*/ 147 w 147"/>
              <a:gd name="T21" fmla="*/ 147 h 1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7" h="147">
                <a:moveTo>
                  <a:pt x="0" y="66"/>
                </a:moveTo>
                <a:cubicBezTo>
                  <a:pt x="4" y="89"/>
                  <a:pt x="61" y="143"/>
                  <a:pt x="85" y="147"/>
                </a:cubicBezTo>
                <a:cubicBezTo>
                  <a:pt x="104" y="128"/>
                  <a:pt x="123" y="108"/>
                  <a:pt x="142" y="89"/>
                </a:cubicBezTo>
                <a:cubicBezTo>
                  <a:pt x="147" y="70"/>
                  <a:pt x="129" y="44"/>
                  <a:pt x="116" y="30"/>
                </a:cubicBezTo>
                <a:cubicBezTo>
                  <a:pt x="103" y="16"/>
                  <a:pt x="82" y="0"/>
                  <a:pt x="63" y="6"/>
                </a:cubicBezTo>
                <a:lnTo>
                  <a:pt x="0" y="66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Isosceles Triangle 90"/>
          <p:cNvSpPr>
            <a:spLocks noChangeArrowheads="1"/>
          </p:cNvSpPr>
          <p:nvPr/>
        </p:nvSpPr>
        <p:spPr bwMode="auto">
          <a:xfrm>
            <a:off x="2201863" y="3719513"/>
            <a:ext cx="287337" cy="265112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663" tIns="46038" rIns="93663" bIns="46038"/>
          <a:lstStyle/>
          <a:p>
            <a:pPr defTabSz="944563"/>
            <a:endParaRPr lang="en-US"/>
          </a:p>
        </p:txBody>
      </p:sp>
      <p:sp>
        <p:nvSpPr>
          <p:cNvPr id="21520" name="Isosceles Triangle 91"/>
          <p:cNvSpPr>
            <a:spLocks noChangeArrowheads="1"/>
          </p:cNvSpPr>
          <p:nvPr/>
        </p:nvSpPr>
        <p:spPr bwMode="auto">
          <a:xfrm>
            <a:off x="2546350" y="3733800"/>
            <a:ext cx="287338" cy="2667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663" tIns="46038" rIns="93663" bIns="46038"/>
          <a:lstStyle/>
          <a:p>
            <a:pPr defTabSz="944563"/>
            <a:endParaRPr lang="en-US"/>
          </a:p>
        </p:txBody>
      </p:sp>
      <p:sp>
        <p:nvSpPr>
          <p:cNvPr id="21521" name="Isosceles Triangle 92"/>
          <p:cNvSpPr>
            <a:spLocks noChangeArrowheads="1"/>
          </p:cNvSpPr>
          <p:nvPr/>
        </p:nvSpPr>
        <p:spPr bwMode="auto">
          <a:xfrm flipV="1">
            <a:off x="1020763" y="3770313"/>
            <a:ext cx="285750" cy="265112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663" tIns="46038" rIns="93663" bIns="46038"/>
          <a:lstStyle/>
          <a:p>
            <a:pPr defTabSz="944563"/>
            <a:endParaRPr lang="en-US"/>
          </a:p>
        </p:txBody>
      </p:sp>
      <p:sp>
        <p:nvSpPr>
          <p:cNvPr id="21522" name="Isosceles Triangle 93"/>
          <p:cNvSpPr>
            <a:spLocks noChangeArrowheads="1"/>
          </p:cNvSpPr>
          <p:nvPr/>
        </p:nvSpPr>
        <p:spPr bwMode="auto">
          <a:xfrm flipV="1">
            <a:off x="1371600" y="3762375"/>
            <a:ext cx="285750" cy="2667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663" tIns="46038" rIns="93663" bIns="46038"/>
          <a:lstStyle/>
          <a:p>
            <a:pPr defTabSz="944563"/>
            <a:endParaRPr lang="en-US"/>
          </a:p>
        </p:txBody>
      </p:sp>
      <p:sp>
        <p:nvSpPr>
          <p:cNvPr id="21523" name="Isosceles Triangle 94"/>
          <p:cNvSpPr>
            <a:spLocks noChangeArrowheads="1"/>
          </p:cNvSpPr>
          <p:nvPr/>
        </p:nvSpPr>
        <p:spPr bwMode="auto">
          <a:xfrm rot="5400000">
            <a:off x="1786732" y="3283744"/>
            <a:ext cx="309562" cy="24765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663" tIns="46038" rIns="93663" bIns="46038"/>
          <a:lstStyle/>
          <a:p>
            <a:pPr defTabSz="944563"/>
            <a:endParaRPr lang="en-US"/>
          </a:p>
        </p:txBody>
      </p:sp>
      <p:sp>
        <p:nvSpPr>
          <p:cNvPr id="21524" name="Isosceles Triangle 95"/>
          <p:cNvSpPr>
            <a:spLocks noChangeArrowheads="1"/>
          </p:cNvSpPr>
          <p:nvPr/>
        </p:nvSpPr>
        <p:spPr bwMode="auto">
          <a:xfrm rot="5400000">
            <a:off x="1781969" y="2951956"/>
            <a:ext cx="307975" cy="246063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663" tIns="46038" rIns="93663" bIns="46038"/>
          <a:lstStyle/>
          <a:p>
            <a:pPr defTabSz="944563"/>
            <a:endParaRPr lang="en-US"/>
          </a:p>
        </p:txBody>
      </p:sp>
      <p:sp>
        <p:nvSpPr>
          <p:cNvPr id="21525" name="Isosceles Triangle 96"/>
          <p:cNvSpPr>
            <a:spLocks noChangeArrowheads="1"/>
          </p:cNvSpPr>
          <p:nvPr/>
        </p:nvSpPr>
        <p:spPr bwMode="auto">
          <a:xfrm rot="16200000" flipH="1">
            <a:off x="1754187" y="4654551"/>
            <a:ext cx="307975" cy="24765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663" tIns="46038" rIns="93663" bIns="46038"/>
          <a:lstStyle/>
          <a:p>
            <a:pPr defTabSz="944563"/>
            <a:endParaRPr lang="en-US"/>
          </a:p>
        </p:txBody>
      </p:sp>
      <p:sp>
        <p:nvSpPr>
          <p:cNvPr id="21526" name="Isosceles Triangle 97"/>
          <p:cNvSpPr>
            <a:spLocks noChangeArrowheads="1"/>
          </p:cNvSpPr>
          <p:nvPr/>
        </p:nvSpPr>
        <p:spPr bwMode="auto">
          <a:xfrm rot="16200000" flipH="1">
            <a:off x="1747837" y="4292601"/>
            <a:ext cx="307975" cy="24765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663" tIns="46038" rIns="93663" bIns="46038"/>
          <a:lstStyle/>
          <a:p>
            <a:pPr defTabSz="944563"/>
            <a:endParaRPr lang="en-US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901700" y="2689225"/>
            <a:ext cx="1957388" cy="2346325"/>
            <a:chOff x="901700" y="2689225"/>
            <a:chExt cx="1957959" cy="2346103"/>
          </a:xfrm>
          <a:solidFill>
            <a:srgbClr val="008000"/>
          </a:solidFill>
        </p:grpSpPr>
        <p:sp>
          <p:nvSpPr>
            <p:cNvPr id="21560" name="Left Arrow 101"/>
            <p:cNvSpPr>
              <a:spLocks noChangeArrowheads="1"/>
            </p:cNvSpPr>
            <p:nvPr/>
          </p:nvSpPr>
          <p:spPr bwMode="auto">
            <a:xfrm>
              <a:off x="2073275" y="3665538"/>
              <a:ext cx="786384" cy="484187"/>
            </a:xfrm>
            <a:prstGeom prst="leftArrow">
              <a:avLst>
                <a:gd name="adj1" fmla="val 50000"/>
                <a:gd name="adj2" fmla="val 50025"/>
              </a:avLst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3663" tIns="46038" rIns="93663" bIns="46038"/>
            <a:lstStyle/>
            <a:p>
              <a:pPr defTabSz="944563"/>
              <a:endParaRPr lang="en-US"/>
            </a:p>
          </p:txBody>
        </p:sp>
        <p:sp>
          <p:nvSpPr>
            <p:cNvPr id="21561" name="Left Arrow 102"/>
            <p:cNvSpPr>
              <a:spLocks noChangeArrowheads="1"/>
            </p:cNvSpPr>
            <p:nvPr/>
          </p:nvSpPr>
          <p:spPr bwMode="auto">
            <a:xfrm flipH="1">
              <a:off x="901700" y="3653631"/>
              <a:ext cx="786384" cy="484187"/>
            </a:xfrm>
            <a:prstGeom prst="leftArrow">
              <a:avLst>
                <a:gd name="adj1" fmla="val 50000"/>
                <a:gd name="adj2" fmla="val 50025"/>
              </a:avLst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3663" tIns="46038" rIns="93663" bIns="46038"/>
            <a:lstStyle/>
            <a:p>
              <a:pPr defTabSz="944563"/>
              <a:endParaRPr lang="en-US"/>
            </a:p>
          </p:txBody>
        </p:sp>
        <p:sp>
          <p:nvSpPr>
            <p:cNvPr id="21562" name="Left Arrow 103"/>
            <p:cNvSpPr>
              <a:spLocks noChangeArrowheads="1"/>
            </p:cNvSpPr>
            <p:nvPr/>
          </p:nvSpPr>
          <p:spPr bwMode="auto">
            <a:xfrm rot="5400000">
              <a:off x="1544352" y="2840323"/>
              <a:ext cx="786384" cy="484188"/>
            </a:xfrm>
            <a:prstGeom prst="leftArrow">
              <a:avLst>
                <a:gd name="adj1" fmla="val 50000"/>
                <a:gd name="adj2" fmla="val 50107"/>
              </a:avLst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3663" tIns="46038" rIns="93663" bIns="46038"/>
            <a:lstStyle/>
            <a:p>
              <a:pPr defTabSz="944563"/>
              <a:endParaRPr lang="en-US"/>
            </a:p>
          </p:txBody>
        </p:sp>
        <p:sp>
          <p:nvSpPr>
            <p:cNvPr id="21563" name="Left Arrow 104"/>
            <p:cNvSpPr>
              <a:spLocks noChangeArrowheads="1"/>
            </p:cNvSpPr>
            <p:nvPr/>
          </p:nvSpPr>
          <p:spPr bwMode="auto">
            <a:xfrm rot="5400000" flipH="1">
              <a:off x="1526889" y="4400042"/>
              <a:ext cx="786384" cy="484188"/>
            </a:xfrm>
            <a:prstGeom prst="leftArrow">
              <a:avLst>
                <a:gd name="adj1" fmla="val 50000"/>
                <a:gd name="adj2" fmla="val 50025"/>
              </a:avLst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3663" tIns="46038" rIns="93663" bIns="46038"/>
            <a:lstStyle/>
            <a:p>
              <a:pPr defTabSz="944563"/>
              <a:endParaRPr lang="en-US"/>
            </a:p>
          </p:txBody>
        </p:sp>
      </p:grpSp>
      <p:sp>
        <p:nvSpPr>
          <p:cNvPr id="106" name="Oval 105"/>
          <p:cNvSpPr/>
          <p:nvPr/>
        </p:nvSpPr>
        <p:spPr bwMode="auto">
          <a:xfrm>
            <a:off x="1711325" y="3689350"/>
            <a:ext cx="433388" cy="434975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3663" tIns="46038" rIns="93663" bIns="46038"/>
          <a:lstStyle/>
          <a:p>
            <a:pPr defTabSz="944563">
              <a:defRPr/>
            </a:pPr>
            <a:endParaRPr lang="en-US">
              <a:latin typeface="Arial" charset="0"/>
            </a:endParaRPr>
          </a:p>
        </p:txBody>
      </p:sp>
      <p:sp>
        <p:nvSpPr>
          <p:cNvPr id="107" name="Oval 106"/>
          <p:cNvSpPr/>
          <p:nvPr/>
        </p:nvSpPr>
        <p:spPr bwMode="auto">
          <a:xfrm>
            <a:off x="1817688" y="3621088"/>
            <a:ext cx="217487" cy="5635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3663" tIns="46038" rIns="93663" bIns="46038"/>
          <a:lstStyle/>
          <a:p>
            <a:pPr defTabSz="944563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1530" name="AutoShape 2"/>
          <p:cNvSpPr>
            <a:spLocks noChangeArrowheads="1"/>
          </p:cNvSpPr>
          <p:nvPr/>
        </p:nvSpPr>
        <p:spPr bwMode="auto">
          <a:xfrm rot="18900000" flipH="1">
            <a:off x="7004844" y="3047206"/>
            <a:ext cx="1797050" cy="170973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0 h 21600"/>
              <a:gd name="T20" fmla="*/ 21599 w 21600"/>
              <a:gd name="T21" fmla="*/ 1079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</a:path>
            </a:pathLst>
          </a:custGeom>
          <a:noFill/>
          <a:ln w="3816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1" name="AutoShape 6"/>
          <p:cNvSpPr>
            <a:spLocks noChangeArrowheads="1"/>
          </p:cNvSpPr>
          <p:nvPr/>
        </p:nvSpPr>
        <p:spPr bwMode="auto">
          <a:xfrm rot="13500000" flipH="1">
            <a:off x="5780088" y="1593850"/>
            <a:ext cx="1670050" cy="18415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0 h 21600"/>
              <a:gd name="T20" fmla="*/ 21599 w 21600"/>
              <a:gd name="T21" fmla="*/ 1079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</a:path>
            </a:pathLst>
          </a:custGeom>
          <a:noFill/>
          <a:ln w="3816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2" name="AutoShape 1"/>
          <p:cNvSpPr>
            <a:spLocks noChangeArrowheads="1"/>
          </p:cNvSpPr>
          <p:nvPr/>
        </p:nvSpPr>
        <p:spPr bwMode="auto">
          <a:xfrm rot="18900000" flipH="1">
            <a:off x="7375525" y="3305175"/>
            <a:ext cx="1220788" cy="125888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0 h 21600"/>
              <a:gd name="T20" fmla="*/ 21599 w 21600"/>
              <a:gd name="T21" fmla="*/ 1079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</a:path>
            </a:pathLst>
          </a:custGeom>
          <a:noFill/>
          <a:ln w="3816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3" name="AutoShape 3"/>
          <p:cNvSpPr>
            <a:spLocks noChangeArrowheads="1"/>
          </p:cNvSpPr>
          <p:nvPr/>
        </p:nvSpPr>
        <p:spPr bwMode="auto">
          <a:xfrm rot="2700000">
            <a:off x="4623594" y="3283744"/>
            <a:ext cx="1220788" cy="12573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0 h 21600"/>
              <a:gd name="T20" fmla="*/ 21599 w 21600"/>
              <a:gd name="T21" fmla="*/ 1079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</a:path>
            </a:pathLst>
          </a:custGeom>
          <a:noFill/>
          <a:ln w="3816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4" name="AutoShape 4"/>
          <p:cNvSpPr>
            <a:spLocks noChangeArrowheads="1"/>
          </p:cNvSpPr>
          <p:nvPr/>
        </p:nvSpPr>
        <p:spPr bwMode="auto">
          <a:xfrm rot="2700000">
            <a:off x="4427538" y="3035300"/>
            <a:ext cx="1797050" cy="171132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0 h 21600"/>
              <a:gd name="T20" fmla="*/ 21599 w 21600"/>
              <a:gd name="T21" fmla="*/ 1079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</a:path>
            </a:pathLst>
          </a:custGeom>
          <a:noFill/>
          <a:ln w="3816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5" name="AutoShape 5"/>
          <p:cNvSpPr>
            <a:spLocks noChangeArrowheads="1"/>
          </p:cNvSpPr>
          <p:nvPr/>
        </p:nvSpPr>
        <p:spPr bwMode="auto">
          <a:xfrm rot="13500000" flipH="1">
            <a:off x="6334125" y="2479675"/>
            <a:ext cx="684213" cy="803275"/>
          </a:xfrm>
          <a:custGeom>
            <a:avLst/>
            <a:gdLst>
              <a:gd name="T0" fmla="*/ 0 w 13045"/>
              <a:gd name="T1" fmla="*/ 2147483647 h 12824"/>
              <a:gd name="T2" fmla="*/ 2147483647 w 13045"/>
              <a:gd name="T3" fmla="*/ 2147483647 h 12824"/>
              <a:gd name="T4" fmla="*/ 2147483647 w 13045"/>
              <a:gd name="T5" fmla="*/ 2147483647 h 12824"/>
              <a:gd name="T6" fmla="*/ 0 60000 65536"/>
              <a:gd name="T7" fmla="*/ 0 60000 65536"/>
              <a:gd name="T8" fmla="*/ 0 60000 65536"/>
              <a:gd name="T9" fmla="*/ 0 w 13045"/>
              <a:gd name="T10" fmla="*/ 0 h 12824"/>
              <a:gd name="T11" fmla="*/ 13045 w 13045"/>
              <a:gd name="T12" fmla="*/ 12824 h 128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045" h="12824" stroke="0">
                <a:moveTo>
                  <a:pt x="0" y="1"/>
                </a:moveTo>
                <a:cubicBezTo>
                  <a:pt x="0" y="1"/>
                  <a:pt x="0" y="0"/>
                  <a:pt x="1" y="1"/>
                </a:cubicBezTo>
                <a:lnTo>
                  <a:pt x="0" y="1"/>
                </a:lnTo>
                <a:close/>
              </a:path>
              <a:path w="13045" h="12824" fill="none">
                <a:moveTo>
                  <a:pt x="0" y="1"/>
                </a:moveTo>
                <a:cubicBezTo>
                  <a:pt x="0" y="1"/>
                  <a:pt x="0" y="0"/>
                  <a:pt x="1" y="1"/>
                </a:cubicBezTo>
                <a:cubicBezTo>
                  <a:pt x="5965" y="1"/>
                  <a:pt x="10801" y="4836"/>
                  <a:pt x="13045" y="12824"/>
                </a:cubicBezTo>
              </a:path>
            </a:pathLst>
          </a:custGeom>
          <a:noFill/>
          <a:ln w="3816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6" name="AutoShape 7"/>
          <p:cNvSpPr>
            <a:spLocks noChangeArrowheads="1"/>
          </p:cNvSpPr>
          <p:nvPr/>
        </p:nvSpPr>
        <p:spPr bwMode="auto">
          <a:xfrm rot="-2700000">
            <a:off x="6037263" y="4700588"/>
            <a:ext cx="1135062" cy="1354137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0 h 21600"/>
              <a:gd name="T20" fmla="*/ 21599 w 21600"/>
              <a:gd name="T21" fmla="*/ 1079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</a:path>
            </a:pathLst>
          </a:custGeom>
          <a:noFill/>
          <a:ln w="3816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7" name="AutoShape 8"/>
          <p:cNvSpPr>
            <a:spLocks noChangeArrowheads="1"/>
          </p:cNvSpPr>
          <p:nvPr/>
        </p:nvSpPr>
        <p:spPr bwMode="auto">
          <a:xfrm rot="-2700000">
            <a:off x="5749925" y="4367213"/>
            <a:ext cx="1668463" cy="1843087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0 h 21600"/>
              <a:gd name="T20" fmla="*/ 21599 w 21600"/>
              <a:gd name="T21" fmla="*/ 1079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</a:path>
            </a:pathLst>
          </a:custGeom>
          <a:noFill/>
          <a:ln w="3816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8" name="Freeform 12"/>
          <p:cNvSpPr>
            <a:spLocks noChangeArrowheads="1"/>
          </p:cNvSpPr>
          <p:nvPr/>
        </p:nvSpPr>
        <p:spPr bwMode="auto">
          <a:xfrm>
            <a:off x="4759325" y="1970088"/>
            <a:ext cx="1525588" cy="1620837"/>
          </a:xfrm>
          <a:custGeom>
            <a:avLst/>
            <a:gdLst>
              <a:gd name="T0" fmla="*/ 2147483647 w 148"/>
              <a:gd name="T1" fmla="*/ 0 h 146"/>
              <a:gd name="T2" fmla="*/ 0 w 148"/>
              <a:gd name="T3" fmla="*/ 2147483647 h 146"/>
              <a:gd name="T4" fmla="*/ 2147483647 w 148"/>
              <a:gd name="T5" fmla="*/ 2147483647 h 146"/>
              <a:gd name="T6" fmla="*/ 2147483647 w 148"/>
              <a:gd name="T7" fmla="*/ 2147483647 h 146"/>
              <a:gd name="T8" fmla="*/ 2147483647 w 148"/>
              <a:gd name="T9" fmla="*/ 2147483647 h 146"/>
              <a:gd name="T10" fmla="*/ 2147483647 w 148"/>
              <a:gd name="T11" fmla="*/ 0 h 1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"/>
              <a:gd name="T19" fmla="*/ 0 h 146"/>
              <a:gd name="T20" fmla="*/ 148 w 148"/>
              <a:gd name="T21" fmla="*/ 146 h 14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" h="146">
                <a:moveTo>
                  <a:pt x="84" y="0"/>
                </a:moveTo>
                <a:cubicBezTo>
                  <a:pt x="60" y="3"/>
                  <a:pt x="4" y="57"/>
                  <a:pt x="0" y="80"/>
                </a:cubicBezTo>
                <a:cubicBezTo>
                  <a:pt x="20" y="100"/>
                  <a:pt x="39" y="120"/>
                  <a:pt x="59" y="140"/>
                </a:cubicBezTo>
                <a:cubicBezTo>
                  <a:pt x="78" y="146"/>
                  <a:pt x="104" y="127"/>
                  <a:pt x="118" y="114"/>
                </a:cubicBezTo>
                <a:cubicBezTo>
                  <a:pt x="132" y="101"/>
                  <a:pt x="148" y="80"/>
                  <a:pt x="142" y="61"/>
                </a:cubicBezTo>
                <a:lnTo>
                  <a:pt x="84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Freeform 13"/>
          <p:cNvSpPr>
            <a:spLocks noChangeArrowheads="1"/>
          </p:cNvSpPr>
          <p:nvPr/>
        </p:nvSpPr>
        <p:spPr bwMode="auto">
          <a:xfrm>
            <a:off x="4800600" y="4235450"/>
            <a:ext cx="1516063" cy="1630363"/>
          </a:xfrm>
          <a:custGeom>
            <a:avLst/>
            <a:gdLst>
              <a:gd name="connsiteX0" fmla="*/ 267 w 328"/>
              <a:gd name="connsiteY0" fmla="*/ 322 h 324"/>
              <a:gd name="connsiteX1" fmla="*/ 266 w 328"/>
              <a:gd name="connsiteY1" fmla="*/ 147 h 324"/>
              <a:gd name="connsiteX2" fmla="*/ 323 w 328"/>
              <a:gd name="connsiteY2" fmla="*/ 89 h 324"/>
              <a:gd name="connsiteX3" fmla="*/ 297 w 328"/>
              <a:gd name="connsiteY3" fmla="*/ 30 h 324"/>
              <a:gd name="connsiteX4" fmla="*/ 244 w 328"/>
              <a:gd name="connsiteY4" fmla="*/ 6 h 324"/>
              <a:gd name="connsiteX5" fmla="*/ 181 w 328"/>
              <a:gd name="connsiteY5" fmla="*/ 66 h 324"/>
              <a:gd name="connsiteX6" fmla="*/ 0 w 328"/>
              <a:gd name="connsiteY6" fmla="*/ 324 h 324"/>
              <a:gd name="connsiteX7" fmla="*/ 267 w 328"/>
              <a:gd name="connsiteY7" fmla="*/ 322 h 324"/>
              <a:gd name="connsiteX0" fmla="*/ 86 w 147"/>
              <a:gd name="connsiteY0" fmla="*/ 322 h 322"/>
              <a:gd name="connsiteX1" fmla="*/ 85 w 147"/>
              <a:gd name="connsiteY1" fmla="*/ 147 h 322"/>
              <a:gd name="connsiteX2" fmla="*/ 142 w 147"/>
              <a:gd name="connsiteY2" fmla="*/ 89 h 322"/>
              <a:gd name="connsiteX3" fmla="*/ 116 w 147"/>
              <a:gd name="connsiteY3" fmla="*/ 30 h 322"/>
              <a:gd name="connsiteX4" fmla="*/ 63 w 147"/>
              <a:gd name="connsiteY4" fmla="*/ 6 h 322"/>
              <a:gd name="connsiteX5" fmla="*/ 0 w 147"/>
              <a:gd name="connsiteY5" fmla="*/ 66 h 322"/>
              <a:gd name="connsiteX6" fmla="*/ 86 w 147"/>
              <a:gd name="connsiteY6" fmla="*/ 322 h 322"/>
              <a:gd name="connsiteX0" fmla="*/ 0 w 147"/>
              <a:gd name="connsiteY0" fmla="*/ 66 h 147"/>
              <a:gd name="connsiteX1" fmla="*/ 85 w 147"/>
              <a:gd name="connsiteY1" fmla="*/ 147 h 147"/>
              <a:gd name="connsiteX2" fmla="*/ 142 w 147"/>
              <a:gd name="connsiteY2" fmla="*/ 89 h 147"/>
              <a:gd name="connsiteX3" fmla="*/ 116 w 147"/>
              <a:gd name="connsiteY3" fmla="*/ 30 h 147"/>
              <a:gd name="connsiteX4" fmla="*/ 63 w 147"/>
              <a:gd name="connsiteY4" fmla="*/ 6 h 147"/>
              <a:gd name="connsiteX5" fmla="*/ 0 w 147"/>
              <a:gd name="connsiteY5" fmla="*/ 66 h 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" h="147">
                <a:moveTo>
                  <a:pt x="0" y="66"/>
                </a:moveTo>
                <a:cubicBezTo>
                  <a:pt x="4" y="89"/>
                  <a:pt x="61" y="143"/>
                  <a:pt x="85" y="147"/>
                </a:cubicBezTo>
                <a:cubicBezTo>
                  <a:pt x="104" y="128"/>
                  <a:pt x="123" y="108"/>
                  <a:pt x="142" y="89"/>
                </a:cubicBezTo>
                <a:cubicBezTo>
                  <a:pt x="147" y="70"/>
                  <a:pt x="129" y="44"/>
                  <a:pt x="116" y="30"/>
                </a:cubicBezTo>
                <a:cubicBezTo>
                  <a:pt x="103" y="16"/>
                  <a:pt x="82" y="0"/>
                  <a:pt x="63" y="6"/>
                </a:cubicBezTo>
                <a:lnTo>
                  <a:pt x="0" y="66"/>
                </a:lnTo>
                <a:close/>
              </a:path>
            </a:pathLst>
          </a:custGeom>
          <a:solidFill>
            <a:srgbClr val="C0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FontTx/>
              <a:buNone/>
              <a:defRPr/>
            </a:pPr>
            <a:endParaRPr lang="en-US" sz="4800" dirty="0">
              <a:latin typeface="Arial" charset="0"/>
            </a:endParaRPr>
          </a:p>
        </p:txBody>
      </p:sp>
      <p:sp>
        <p:nvSpPr>
          <p:cNvPr id="142" name="Freeform 12"/>
          <p:cNvSpPr>
            <a:spLocks noChangeArrowheads="1"/>
          </p:cNvSpPr>
          <p:nvPr/>
        </p:nvSpPr>
        <p:spPr bwMode="auto">
          <a:xfrm flipH="1">
            <a:off x="6873875" y="1990725"/>
            <a:ext cx="1525588" cy="1619250"/>
          </a:xfrm>
          <a:custGeom>
            <a:avLst/>
            <a:gdLst>
              <a:gd name="connsiteX0" fmla="*/ 0 w 324"/>
              <a:gd name="connsiteY0" fmla="*/ 0 h 329"/>
              <a:gd name="connsiteX1" fmla="*/ 176 w 324"/>
              <a:gd name="connsiteY1" fmla="*/ 263 h 329"/>
              <a:gd name="connsiteX2" fmla="*/ 235 w 324"/>
              <a:gd name="connsiteY2" fmla="*/ 323 h 329"/>
              <a:gd name="connsiteX3" fmla="*/ 294 w 324"/>
              <a:gd name="connsiteY3" fmla="*/ 297 h 329"/>
              <a:gd name="connsiteX4" fmla="*/ 318 w 324"/>
              <a:gd name="connsiteY4" fmla="*/ 244 h 329"/>
              <a:gd name="connsiteX5" fmla="*/ 260 w 324"/>
              <a:gd name="connsiteY5" fmla="*/ 183 h 329"/>
              <a:gd name="connsiteX6" fmla="*/ 261 w 324"/>
              <a:gd name="connsiteY6" fmla="*/ 1 h 329"/>
              <a:gd name="connsiteX7" fmla="*/ 0 w 324"/>
              <a:gd name="connsiteY7" fmla="*/ 0 h 329"/>
              <a:gd name="connsiteX0" fmla="*/ 0 w 324"/>
              <a:gd name="connsiteY0" fmla="*/ 13 h 342"/>
              <a:gd name="connsiteX1" fmla="*/ 176 w 324"/>
              <a:gd name="connsiteY1" fmla="*/ 276 h 342"/>
              <a:gd name="connsiteX2" fmla="*/ 235 w 324"/>
              <a:gd name="connsiteY2" fmla="*/ 336 h 342"/>
              <a:gd name="connsiteX3" fmla="*/ 294 w 324"/>
              <a:gd name="connsiteY3" fmla="*/ 310 h 342"/>
              <a:gd name="connsiteX4" fmla="*/ 318 w 324"/>
              <a:gd name="connsiteY4" fmla="*/ 257 h 342"/>
              <a:gd name="connsiteX5" fmla="*/ 260 w 324"/>
              <a:gd name="connsiteY5" fmla="*/ 196 h 342"/>
              <a:gd name="connsiteX6" fmla="*/ 0 w 324"/>
              <a:gd name="connsiteY6" fmla="*/ 13 h 342"/>
              <a:gd name="connsiteX0" fmla="*/ 84 w 148"/>
              <a:gd name="connsiteY0" fmla="*/ 0 h 146"/>
              <a:gd name="connsiteX1" fmla="*/ 0 w 148"/>
              <a:gd name="connsiteY1" fmla="*/ 80 h 146"/>
              <a:gd name="connsiteX2" fmla="*/ 59 w 148"/>
              <a:gd name="connsiteY2" fmla="*/ 140 h 146"/>
              <a:gd name="connsiteX3" fmla="*/ 118 w 148"/>
              <a:gd name="connsiteY3" fmla="*/ 114 h 146"/>
              <a:gd name="connsiteX4" fmla="*/ 142 w 148"/>
              <a:gd name="connsiteY4" fmla="*/ 61 h 146"/>
              <a:gd name="connsiteX5" fmla="*/ 84 w 148"/>
              <a:gd name="connsiteY5" fmla="*/ 0 h 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" h="146">
                <a:moveTo>
                  <a:pt x="84" y="0"/>
                </a:moveTo>
                <a:cubicBezTo>
                  <a:pt x="60" y="3"/>
                  <a:pt x="4" y="57"/>
                  <a:pt x="0" y="80"/>
                </a:cubicBezTo>
                <a:cubicBezTo>
                  <a:pt x="20" y="100"/>
                  <a:pt x="39" y="120"/>
                  <a:pt x="59" y="140"/>
                </a:cubicBezTo>
                <a:cubicBezTo>
                  <a:pt x="78" y="146"/>
                  <a:pt x="104" y="127"/>
                  <a:pt x="118" y="114"/>
                </a:cubicBezTo>
                <a:cubicBezTo>
                  <a:pt x="132" y="101"/>
                  <a:pt x="148" y="80"/>
                  <a:pt x="142" y="61"/>
                </a:cubicBezTo>
                <a:lnTo>
                  <a:pt x="84" y="0"/>
                </a:lnTo>
                <a:close/>
              </a:path>
            </a:pathLst>
          </a:custGeom>
          <a:solidFill>
            <a:srgbClr val="C0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FontTx/>
              <a:buNone/>
              <a:defRPr/>
            </a:pPr>
            <a:endParaRPr lang="en-US" sz="4800" dirty="0">
              <a:latin typeface="Arial" charset="0"/>
            </a:endParaRPr>
          </a:p>
        </p:txBody>
      </p:sp>
      <p:sp>
        <p:nvSpPr>
          <p:cNvPr id="21541" name="Freeform 13"/>
          <p:cNvSpPr>
            <a:spLocks noChangeArrowheads="1"/>
          </p:cNvSpPr>
          <p:nvPr/>
        </p:nvSpPr>
        <p:spPr bwMode="auto">
          <a:xfrm rot="-5400000">
            <a:off x="6857207" y="4312443"/>
            <a:ext cx="1631950" cy="1516063"/>
          </a:xfrm>
          <a:custGeom>
            <a:avLst/>
            <a:gdLst>
              <a:gd name="T0" fmla="*/ 0 w 147"/>
              <a:gd name="T1" fmla="*/ 2147483647 h 147"/>
              <a:gd name="T2" fmla="*/ 2147483647 w 147"/>
              <a:gd name="T3" fmla="*/ 2147483647 h 147"/>
              <a:gd name="T4" fmla="*/ 2147483647 w 147"/>
              <a:gd name="T5" fmla="*/ 2147483647 h 147"/>
              <a:gd name="T6" fmla="*/ 2147483647 w 147"/>
              <a:gd name="T7" fmla="*/ 2147483647 h 147"/>
              <a:gd name="T8" fmla="*/ 2147483647 w 147"/>
              <a:gd name="T9" fmla="*/ 2147483647 h 147"/>
              <a:gd name="T10" fmla="*/ 0 w 147"/>
              <a:gd name="T11" fmla="*/ 2147483647 h 1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7"/>
              <a:gd name="T19" fmla="*/ 0 h 147"/>
              <a:gd name="T20" fmla="*/ 147 w 147"/>
              <a:gd name="T21" fmla="*/ 147 h 1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7" h="147">
                <a:moveTo>
                  <a:pt x="0" y="66"/>
                </a:moveTo>
                <a:cubicBezTo>
                  <a:pt x="4" y="89"/>
                  <a:pt x="61" y="143"/>
                  <a:pt x="85" y="147"/>
                </a:cubicBezTo>
                <a:cubicBezTo>
                  <a:pt x="104" y="128"/>
                  <a:pt x="123" y="108"/>
                  <a:pt x="142" y="89"/>
                </a:cubicBezTo>
                <a:cubicBezTo>
                  <a:pt x="147" y="70"/>
                  <a:pt x="129" y="44"/>
                  <a:pt x="116" y="30"/>
                </a:cubicBezTo>
                <a:cubicBezTo>
                  <a:pt x="103" y="16"/>
                  <a:pt x="82" y="0"/>
                  <a:pt x="63" y="6"/>
                </a:cubicBezTo>
                <a:lnTo>
                  <a:pt x="0" y="66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42" name="Isosceles Triangle 143"/>
          <p:cNvSpPr>
            <a:spLocks noChangeArrowheads="1"/>
          </p:cNvSpPr>
          <p:nvPr/>
        </p:nvSpPr>
        <p:spPr bwMode="auto">
          <a:xfrm>
            <a:off x="6894513" y="3703638"/>
            <a:ext cx="285750" cy="2667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663" tIns="46038" rIns="93663" bIns="46038"/>
          <a:lstStyle/>
          <a:p>
            <a:pPr defTabSz="944563"/>
            <a:endParaRPr lang="en-US"/>
          </a:p>
        </p:txBody>
      </p:sp>
      <p:sp>
        <p:nvSpPr>
          <p:cNvPr id="21543" name="Isosceles Triangle 144"/>
          <p:cNvSpPr>
            <a:spLocks noChangeArrowheads="1"/>
          </p:cNvSpPr>
          <p:nvPr/>
        </p:nvSpPr>
        <p:spPr bwMode="auto">
          <a:xfrm>
            <a:off x="7239000" y="3719513"/>
            <a:ext cx="285750" cy="265112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663" tIns="46038" rIns="93663" bIns="46038"/>
          <a:lstStyle/>
          <a:p>
            <a:pPr defTabSz="944563"/>
            <a:endParaRPr lang="en-US"/>
          </a:p>
        </p:txBody>
      </p:sp>
      <p:sp>
        <p:nvSpPr>
          <p:cNvPr id="21544" name="Isosceles Triangle 145"/>
          <p:cNvSpPr>
            <a:spLocks noChangeArrowheads="1"/>
          </p:cNvSpPr>
          <p:nvPr/>
        </p:nvSpPr>
        <p:spPr bwMode="auto">
          <a:xfrm flipV="1">
            <a:off x="5711825" y="3754438"/>
            <a:ext cx="287338" cy="2667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663" tIns="46038" rIns="93663" bIns="46038"/>
          <a:lstStyle/>
          <a:p>
            <a:pPr defTabSz="944563"/>
            <a:endParaRPr lang="en-US"/>
          </a:p>
        </p:txBody>
      </p:sp>
      <p:sp>
        <p:nvSpPr>
          <p:cNvPr id="21545" name="Isosceles Triangle 146"/>
          <p:cNvSpPr>
            <a:spLocks noChangeArrowheads="1"/>
          </p:cNvSpPr>
          <p:nvPr/>
        </p:nvSpPr>
        <p:spPr bwMode="auto">
          <a:xfrm flipV="1">
            <a:off x="6062663" y="3746500"/>
            <a:ext cx="287337" cy="2667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663" tIns="46038" rIns="93663" bIns="46038"/>
          <a:lstStyle/>
          <a:p>
            <a:pPr defTabSz="944563"/>
            <a:endParaRPr lang="en-US"/>
          </a:p>
        </p:txBody>
      </p:sp>
      <p:sp>
        <p:nvSpPr>
          <p:cNvPr id="21546" name="Isosceles Triangle 147"/>
          <p:cNvSpPr>
            <a:spLocks noChangeArrowheads="1"/>
          </p:cNvSpPr>
          <p:nvPr/>
        </p:nvSpPr>
        <p:spPr bwMode="auto">
          <a:xfrm rot="5400000">
            <a:off x="6479381" y="3269457"/>
            <a:ext cx="307975" cy="246062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663" tIns="46038" rIns="93663" bIns="46038"/>
          <a:lstStyle/>
          <a:p>
            <a:pPr defTabSz="944563"/>
            <a:endParaRPr lang="en-US"/>
          </a:p>
        </p:txBody>
      </p:sp>
      <p:sp>
        <p:nvSpPr>
          <p:cNvPr id="21547" name="Isosceles Triangle 148"/>
          <p:cNvSpPr>
            <a:spLocks noChangeArrowheads="1"/>
          </p:cNvSpPr>
          <p:nvPr/>
        </p:nvSpPr>
        <p:spPr bwMode="auto">
          <a:xfrm rot="5400000">
            <a:off x="6473031" y="2936082"/>
            <a:ext cx="309563" cy="24765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663" tIns="46038" rIns="93663" bIns="46038"/>
          <a:lstStyle/>
          <a:p>
            <a:pPr defTabSz="944563"/>
            <a:endParaRPr lang="en-US"/>
          </a:p>
        </p:txBody>
      </p:sp>
      <p:sp>
        <p:nvSpPr>
          <p:cNvPr id="21548" name="Isosceles Triangle 149"/>
          <p:cNvSpPr>
            <a:spLocks noChangeArrowheads="1"/>
          </p:cNvSpPr>
          <p:nvPr/>
        </p:nvSpPr>
        <p:spPr bwMode="auto">
          <a:xfrm rot="16200000" flipH="1">
            <a:off x="6445251" y="4640262"/>
            <a:ext cx="309562" cy="246063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663" tIns="46038" rIns="93663" bIns="46038"/>
          <a:lstStyle/>
          <a:p>
            <a:pPr defTabSz="944563"/>
            <a:endParaRPr lang="en-US"/>
          </a:p>
        </p:txBody>
      </p:sp>
      <p:sp>
        <p:nvSpPr>
          <p:cNvPr id="21549" name="Isosceles Triangle 150"/>
          <p:cNvSpPr>
            <a:spLocks noChangeArrowheads="1"/>
          </p:cNvSpPr>
          <p:nvPr/>
        </p:nvSpPr>
        <p:spPr bwMode="auto">
          <a:xfrm rot="16200000" flipH="1">
            <a:off x="6440487" y="4276726"/>
            <a:ext cx="307975" cy="24765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663" tIns="46038" rIns="93663" bIns="46038"/>
          <a:lstStyle/>
          <a:p>
            <a:pPr defTabSz="944563"/>
            <a:endParaRPr lang="en-US"/>
          </a:p>
        </p:txBody>
      </p:sp>
      <p:sp>
        <p:nvSpPr>
          <p:cNvPr id="156" name="Oval 155"/>
          <p:cNvSpPr/>
          <p:nvPr/>
        </p:nvSpPr>
        <p:spPr bwMode="auto">
          <a:xfrm>
            <a:off x="6402388" y="3675063"/>
            <a:ext cx="434975" cy="433387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3663" tIns="46038" rIns="93663" bIns="46038"/>
          <a:lstStyle/>
          <a:p>
            <a:pPr defTabSz="944563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5629275" y="2997200"/>
            <a:ext cx="1993900" cy="1768475"/>
            <a:chOff x="5628555" y="2996581"/>
            <a:chExt cx="1994647" cy="1768592"/>
          </a:xfrm>
        </p:grpSpPr>
        <p:sp>
          <p:nvSpPr>
            <p:cNvPr id="21556" name="Left Arrow 151"/>
            <p:cNvSpPr>
              <a:spLocks noChangeArrowheads="1"/>
            </p:cNvSpPr>
            <p:nvPr/>
          </p:nvSpPr>
          <p:spPr bwMode="auto">
            <a:xfrm rot="2700000">
              <a:off x="6684370" y="4102769"/>
              <a:ext cx="786384" cy="484719"/>
            </a:xfrm>
            <a:prstGeom prst="leftArrow">
              <a:avLst>
                <a:gd name="adj1" fmla="val 50000"/>
                <a:gd name="adj2" fmla="val 50007"/>
              </a:avLst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3663" tIns="46038" rIns="93663" bIns="46038"/>
            <a:lstStyle/>
            <a:p>
              <a:pPr defTabSz="944563"/>
              <a:endParaRPr lang="en-US"/>
            </a:p>
          </p:txBody>
        </p:sp>
        <p:sp>
          <p:nvSpPr>
            <p:cNvPr id="21557" name="Left Arrow 152"/>
            <p:cNvSpPr>
              <a:spLocks noChangeArrowheads="1"/>
            </p:cNvSpPr>
            <p:nvPr/>
          </p:nvSpPr>
          <p:spPr bwMode="auto">
            <a:xfrm rot="2700000" flipH="1">
              <a:off x="5735950" y="3147413"/>
              <a:ext cx="786384" cy="484719"/>
            </a:xfrm>
            <a:prstGeom prst="leftArrow">
              <a:avLst>
                <a:gd name="adj1" fmla="val 50000"/>
                <a:gd name="adj2" fmla="val 50007"/>
              </a:avLst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3663" tIns="46038" rIns="93663" bIns="46038"/>
            <a:lstStyle/>
            <a:p>
              <a:pPr defTabSz="944563"/>
              <a:endParaRPr lang="en-US"/>
            </a:p>
          </p:txBody>
        </p:sp>
        <p:sp>
          <p:nvSpPr>
            <p:cNvPr id="21558" name="Left Arrow 153"/>
            <p:cNvSpPr>
              <a:spLocks noChangeArrowheads="1"/>
            </p:cNvSpPr>
            <p:nvPr/>
          </p:nvSpPr>
          <p:spPr bwMode="auto">
            <a:xfrm rot="8100000">
              <a:off x="6834019" y="3077896"/>
              <a:ext cx="789183" cy="484522"/>
            </a:xfrm>
            <a:prstGeom prst="leftArrow">
              <a:avLst>
                <a:gd name="adj1" fmla="val 50000"/>
                <a:gd name="adj2" fmla="val 50002"/>
              </a:avLst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3663" tIns="46038" rIns="93663" bIns="46038"/>
            <a:lstStyle/>
            <a:p>
              <a:pPr defTabSz="944563"/>
              <a:endParaRPr lang="en-US"/>
            </a:p>
          </p:txBody>
        </p:sp>
        <p:sp>
          <p:nvSpPr>
            <p:cNvPr id="21559" name="Left Arrow 154"/>
            <p:cNvSpPr>
              <a:spLocks noChangeArrowheads="1"/>
            </p:cNvSpPr>
            <p:nvPr/>
          </p:nvSpPr>
          <p:spPr bwMode="auto">
            <a:xfrm rot="8100000" flipH="1">
              <a:off x="5628555" y="4280651"/>
              <a:ext cx="758872" cy="484522"/>
            </a:xfrm>
            <a:prstGeom prst="leftArrow">
              <a:avLst>
                <a:gd name="adj1" fmla="val 50000"/>
                <a:gd name="adj2" fmla="val 50003"/>
              </a:avLst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3663" tIns="46038" rIns="93663" bIns="46038"/>
            <a:lstStyle/>
            <a:p>
              <a:pPr defTabSz="944563"/>
              <a:endParaRPr lang="en-US"/>
            </a:p>
          </p:txBody>
        </p:sp>
      </p:grpSp>
      <p:sp>
        <p:nvSpPr>
          <p:cNvPr id="157" name="Oval 156"/>
          <p:cNvSpPr/>
          <p:nvPr/>
        </p:nvSpPr>
        <p:spPr bwMode="auto">
          <a:xfrm rot="2700000">
            <a:off x="6536531" y="3606007"/>
            <a:ext cx="217487" cy="5651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3663" tIns="46038" rIns="93663" bIns="46038"/>
          <a:lstStyle/>
          <a:p>
            <a:pPr defTabSz="944563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1553" name="TextBox 158"/>
          <p:cNvSpPr txBox="1">
            <a:spLocks noChangeArrowheads="1"/>
          </p:cNvSpPr>
          <p:nvPr/>
        </p:nvSpPr>
        <p:spPr bwMode="auto">
          <a:xfrm>
            <a:off x="831056" y="5862195"/>
            <a:ext cx="195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dirty="0">
                <a:solidFill>
                  <a:schemeClr val="tx1"/>
                </a:solidFill>
              </a:rPr>
              <a:t>Magnetic</a:t>
            </a:r>
          </a:p>
        </p:txBody>
      </p:sp>
      <p:sp>
        <p:nvSpPr>
          <p:cNvPr id="21554" name="TextBox 159"/>
          <p:cNvSpPr txBox="1">
            <a:spLocks noChangeArrowheads="1"/>
          </p:cNvSpPr>
          <p:nvPr/>
        </p:nvSpPr>
        <p:spPr bwMode="auto">
          <a:xfrm>
            <a:off x="5522119" y="5857137"/>
            <a:ext cx="26431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dirty="0">
                <a:solidFill>
                  <a:schemeClr val="tx1"/>
                </a:solidFill>
              </a:rPr>
              <a:t>Electrostatic</a:t>
            </a: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3087398" y="3305969"/>
            <a:ext cx="28654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2400" dirty="0">
                <a:solidFill>
                  <a:schemeClr val="tx1"/>
                </a:solidFill>
              </a:rPr>
              <a:t>Compression stronger than expansion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56" grpId="0" animBg="1"/>
      <p:bldP spid="157" grpId="0" animBg="1"/>
      <p:bldP spid="5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triplet lens</a:t>
            </a:r>
          </a:p>
        </p:txBody>
      </p:sp>
      <p:pic>
        <p:nvPicPr>
          <p:cNvPr id="28" name="Content Placeholder 3" descr="gios picture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65225" y="1653365"/>
            <a:ext cx="681355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848600" cy="1141412"/>
          </a:xfrm>
        </p:spPr>
        <p:txBody>
          <a:bodyPr>
            <a:normAutofit/>
          </a:bodyPr>
          <a:lstStyle/>
          <a:p>
            <a:r>
              <a:rPr lang="en-US" sz="3600" dirty="0"/>
              <a:t>How </a:t>
            </a:r>
            <a:r>
              <a:rPr lang="en-US" sz="3600" dirty="0" smtClean="0"/>
              <a:t>small can we go?</a:t>
            </a:r>
            <a:endParaRPr lang="en-US" sz="3600" dirty="0"/>
          </a:p>
        </p:txBody>
      </p:sp>
      <p:graphicFrame>
        <p:nvGraphicFramePr>
          <p:cNvPr id="6" name="Group 3"/>
          <p:cNvGraphicFramePr>
            <a:graphicFrameLocks noGrp="1"/>
          </p:cNvGraphicFramePr>
          <p:nvPr>
            <p:ph idx="1"/>
          </p:nvPr>
        </p:nvGraphicFramePr>
        <p:xfrm>
          <a:off x="134937" y="2057400"/>
          <a:ext cx="8856663" cy="2286001"/>
        </p:xfrm>
        <a:graphic>
          <a:graphicData uri="http://schemas.openxmlformats.org/drawingml/2006/table">
            <a:tbl>
              <a:tblPr/>
              <a:tblGrid>
                <a:gridCol w="1447800"/>
                <a:gridCol w="5232400"/>
                <a:gridCol w="2176463"/>
              </a:tblGrid>
              <a:tr h="457897">
                <a:tc>
                  <a:txBody>
                    <a:bodyPr/>
                    <a:lstStyle/>
                    <a:p>
                      <a:pPr marL="0" marR="0" lvl="0" indent="0" algn="l" defTabSz="9445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Year</a:t>
                      </a:r>
                    </a:p>
                  </a:txBody>
                  <a:tcPr marL="93663" marR="93663" marT="34529" marB="345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445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 Technique</a:t>
                      </a:r>
                    </a:p>
                  </a:txBody>
                  <a:tcPr marL="93663" marR="93663" marT="34529" marB="345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45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Diameter (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m)</a:t>
                      </a:r>
                    </a:p>
                  </a:txBody>
                  <a:tcPr marL="93663" marR="93663" marT="34529" marB="345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</a:tr>
              <a:tr h="456155">
                <a:tc>
                  <a:txBody>
                    <a:bodyPr/>
                    <a:lstStyle/>
                    <a:p>
                      <a:pPr marL="0" marR="0" lvl="0" indent="0" algn="l" defTabSz="9445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1996</a:t>
                      </a:r>
                    </a:p>
                  </a:txBody>
                  <a:tcPr marL="93663" marR="93663" marT="34529" marB="345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445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Pinhole aperture</a:t>
                      </a:r>
                    </a:p>
                  </a:txBody>
                  <a:tcPr marL="93663" marR="93663" marT="34529" marB="345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45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93663" marR="93663" marT="34529" marB="345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</a:tr>
              <a:tr h="457897">
                <a:tc>
                  <a:txBody>
                    <a:bodyPr/>
                    <a:lstStyle/>
                    <a:p>
                      <a:pPr marL="0" marR="0" lvl="0" indent="0" algn="l" defTabSz="9445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2001</a:t>
                      </a:r>
                    </a:p>
                  </a:txBody>
                  <a:tcPr marL="93663" marR="93663" marT="34529" marB="345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445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Focused: Single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quadrupole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quadruplet</a:t>
                      </a:r>
                    </a:p>
                  </a:txBody>
                  <a:tcPr marL="93663" marR="93663" marT="34529" marB="345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45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93663" marR="93663" marT="34529" marB="345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</a:tr>
              <a:tr h="456155">
                <a:tc>
                  <a:txBody>
                    <a:bodyPr/>
                    <a:lstStyle/>
                    <a:p>
                      <a:pPr marL="0" marR="0" lvl="0" indent="0" algn="l" defTabSz="9445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2007</a:t>
                      </a:r>
                    </a:p>
                  </a:txBody>
                  <a:tcPr marL="93663" marR="93663" marT="34529" marB="345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445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Focused: Single quadrupole triplet</a:t>
                      </a:r>
                    </a:p>
                  </a:txBody>
                  <a:tcPr marL="93663" marR="93663" marT="34529" marB="345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45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1.3</a:t>
                      </a:r>
                    </a:p>
                  </a:txBody>
                  <a:tcPr marL="93663" marR="93663" marT="34529" marB="345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</a:tr>
              <a:tr h="457897">
                <a:tc>
                  <a:txBody>
                    <a:bodyPr/>
                    <a:lstStyle/>
                    <a:p>
                      <a:pPr marL="0" marR="0" lvl="0" indent="0" algn="l" defTabSz="9445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Today</a:t>
                      </a:r>
                    </a:p>
                  </a:txBody>
                  <a:tcPr marL="93663" marR="93663" marT="34529" marB="345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445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Focused: Compound quadrupole triplet</a:t>
                      </a:r>
                    </a:p>
                  </a:txBody>
                  <a:tcPr marL="93663" marR="93663" marT="34529" marB="345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45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</a:t>
                      </a:r>
                    </a:p>
                  </a:txBody>
                  <a:tcPr marL="93663" marR="93663" marT="34529" marB="345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Endstation</a:t>
            </a:r>
            <a:endParaRPr lang="en-US" dirty="0" smtClean="0"/>
          </a:p>
        </p:txBody>
      </p:sp>
      <p:pic>
        <p:nvPicPr>
          <p:cNvPr id="25603" name="Picture 18"/>
          <p:cNvPicPr>
            <a:picLocks noChangeAspect="1" noChangeArrowheads="1"/>
          </p:cNvPicPr>
          <p:nvPr/>
        </p:nvPicPr>
        <p:blipFill>
          <a:blip r:embed="rId2" cstate="print">
            <a:lum bright="8000" contrast="1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40" r="5692"/>
          <a:stretch>
            <a:fillRect/>
          </a:stretch>
        </p:blipFill>
        <p:spPr bwMode="auto">
          <a:xfrm>
            <a:off x="5329238" y="1720850"/>
            <a:ext cx="3163887" cy="48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2620963" y="2014538"/>
            <a:ext cx="1562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2800" dirty="0">
                <a:solidFill>
                  <a:schemeClr val="tx1"/>
                </a:solidFill>
              </a:rPr>
              <a:t>Imaging</a:t>
            </a:r>
          </a:p>
        </p:txBody>
      </p:sp>
      <p:cxnSp>
        <p:nvCxnSpPr>
          <p:cNvPr id="25605" name="Straight Arrow Connector 6"/>
          <p:cNvCxnSpPr>
            <a:cxnSpLocks noChangeShapeType="1"/>
            <a:stCxn id="25604" idx="3"/>
          </p:cNvCxnSpPr>
          <p:nvPr/>
        </p:nvCxnSpPr>
        <p:spPr bwMode="auto">
          <a:xfrm flipV="1">
            <a:off x="4183063" y="1992313"/>
            <a:ext cx="1503362" cy="284162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5606" name="TextBox 7"/>
          <p:cNvSpPr txBox="1">
            <a:spLocks noChangeArrowheads="1"/>
          </p:cNvSpPr>
          <p:nvPr/>
        </p:nvSpPr>
        <p:spPr bwMode="auto">
          <a:xfrm>
            <a:off x="2314575" y="5622925"/>
            <a:ext cx="17827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2800" dirty="0" err="1">
                <a:solidFill>
                  <a:schemeClr val="tx1"/>
                </a:solidFill>
              </a:rPr>
              <a:t>Beamline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5607" name="Straight Arrow Connector 8"/>
          <p:cNvCxnSpPr>
            <a:cxnSpLocks noChangeShapeType="1"/>
            <a:stCxn id="25606" idx="3"/>
          </p:cNvCxnSpPr>
          <p:nvPr/>
        </p:nvCxnSpPr>
        <p:spPr bwMode="auto">
          <a:xfrm flipV="1">
            <a:off x="4097338" y="5600700"/>
            <a:ext cx="1282700" cy="282575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5608" name="TextBox 4"/>
          <p:cNvSpPr txBox="1">
            <a:spLocks noChangeArrowheads="1"/>
          </p:cNvSpPr>
          <p:nvPr/>
        </p:nvSpPr>
        <p:spPr bwMode="auto">
          <a:xfrm>
            <a:off x="2162175" y="3149600"/>
            <a:ext cx="1644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2800" dirty="0">
                <a:solidFill>
                  <a:schemeClr val="tx1"/>
                </a:solidFill>
              </a:rPr>
              <a:t>Detector</a:t>
            </a:r>
          </a:p>
        </p:txBody>
      </p:sp>
      <p:cxnSp>
        <p:nvCxnSpPr>
          <p:cNvPr id="25609" name="Straight Arrow Connector 6"/>
          <p:cNvCxnSpPr>
            <a:cxnSpLocks noChangeShapeType="1"/>
          </p:cNvCxnSpPr>
          <p:nvPr/>
        </p:nvCxnSpPr>
        <p:spPr bwMode="auto">
          <a:xfrm>
            <a:off x="3819525" y="3525838"/>
            <a:ext cx="2384425" cy="1162050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5610" name="TextBox 13"/>
          <p:cNvSpPr txBox="1">
            <a:spLocks noChangeArrowheads="1"/>
          </p:cNvSpPr>
          <p:nvPr/>
        </p:nvSpPr>
        <p:spPr bwMode="auto">
          <a:xfrm>
            <a:off x="703706" y="4891088"/>
            <a:ext cx="3834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2800" dirty="0">
                <a:solidFill>
                  <a:schemeClr val="tx1"/>
                </a:solidFill>
              </a:rPr>
              <a:t>Piezoelectric </a:t>
            </a:r>
            <a:r>
              <a:rPr lang="en-US" sz="2800" dirty="0" smtClean="0">
                <a:solidFill>
                  <a:schemeClr val="tx1"/>
                </a:solidFill>
              </a:rPr>
              <a:t>stage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5611" name="Straight Arrow Connector 14"/>
          <p:cNvCxnSpPr>
            <a:cxnSpLocks noChangeShapeType="1"/>
          </p:cNvCxnSpPr>
          <p:nvPr/>
        </p:nvCxnSpPr>
        <p:spPr bwMode="auto">
          <a:xfrm flipV="1">
            <a:off x="4075113" y="4891088"/>
            <a:ext cx="1789112" cy="242887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sz="3600" dirty="0" smtClean="0"/>
              <a:t>Other Microbeams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DSCF1585"/>
          <p:cNvPicPr>
            <a:picLocks noChangeAspect="1" noChangeArrowheads="1"/>
          </p:cNvPicPr>
          <p:nvPr/>
        </p:nvPicPr>
        <p:blipFill>
          <a:blip r:embed="rId3" cstate="print"/>
          <a:srcRect t="4654" b="27872"/>
          <a:stretch>
            <a:fillRect/>
          </a:stretch>
        </p:blipFill>
        <p:spPr bwMode="auto">
          <a:xfrm>
            <a:off x="0" y="625475"/>
            <a:ext cx="32004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 Box 5"/>
          <p:cNvSpPr txBox="1">
            <a:spLocks noChangeArrowheads="1"/>
          </p:cNvSpPr>
          <p:nvPr/>
        </p:nvSpPr>
        <p:spPr bwMode="auto">
          <a:xfrm>
            <a:off x="76200" y="685800"/>
            <a:ext cx="13716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700">
                <a:solidFill>
                  <a:schemeClr val="bg2"/>
                </a:solidFill>
              </a:rPr>
              <a:t>Multiphoton Microscope</a:t>
            </a:r>
          </a:p>
        </p:txBody>
      </p:sp>
      <p:sp>
        <p:nvSpPr>
          <p:cNvPr id="70660" name="Text Box 7"/>
          <p:cNvSpPr txBox="1">
            <a:spLocks noChangeArrowheads="1"/>
          </p:cNvSpPr>
          <p:nvPr/>
        </p:nvSpPr>
        <p:spPr bwMode="auto">
          <a:xfrm>
            <a:off x="5791200" y="3460750"/>
            <a:ext cx="342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/>
              <a:t>Possible to target a mitochondrion in a live small airway epithelial cell</a:t>
            </a:r>
          </a:p>
        </p:txBody>
      </p:sp>
      <p:sp>
        <p:nvSpPr>
          <p:cNvPr id="70661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en-US" sz="3100" b="1">
                <a:solidFill>
                  <a:srgbClr val="FFFF00"/>
                </a:solidFill>
              </a:rPr>
              <a:t>UV Microspot</a:t>
            </a:r>
            <a:endParaRPr lang="en-US" sz="3100">
              <a:solidFill>
                <a:srgbClr val="FFFF00"/>
              </a:solidFill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6400800" y="6396038"/>
            <a:ext cx="1981200" cy="349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600">
                <a:solidFill>
                  <a:srgbClr val="FFFF00"/>
                </a:solidFill>
                <a:cs typeface="Times New Roman" pitchFamily="18" charset="0"/>
              </a:rPr>
              <a:t>UVA / UVB / UVC</a:t>
            </a:r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4724400" y="6396038"/>
            <a:ext cx="1676400" cy="349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600">
                <a:solidFill>
                  <a:srgbClr val="FFFF00"/>
                </a:solidFill>
                <a:cs typeface="Times New Roman" pitchFamily="18" charset="0"/>
              </a:rPr>
              <a:t>3.45-5.47 eV</a:t>
            </a:r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3048000" y="6396038"/>
            <a:ext cx="1676400" cy="349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600">
                <a:solidFill>
                  <a:srgbClr val="FFFF00"/>
                </a:solidFill>
                <a:cs typeface="Times New Roman" pitchFamily="18" charset="0"/>
              </a:rPr>
              <a:t>227-360 nm</a:t>
            </a:r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838200" y="6396038"/>
            <a:ext cx="2209800" cy="349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600">
                <a:solidFill>
                  <a:srgbClr val="FFFF00"/>
                </a:solidFill>
                <a:cs typeface="Times New Roman" pitchFamily="18" charset="0"/>
              </a:rPr>
              <a:t>Three-photon</a:t>
            </a:r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6400800" y="6046788"/>
            <a:ext cx="1981200" cy="349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600">
                <a:solidFill>
                  <a:srgbClr val="FFFF00"/>
                </a:solidFill>
                <a:cs typeface="Times New Roman" pitchFamily="18" charset="0"/>
              </a:rPr>
              <a:t>UVA / Visible</a:t>
            </a:r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70667" name="Rectangle 11"/>
          <p:cNvSpPr>
            <a:spLocks noChangeArrowheads="1"/>
          </p:cNvSpPr>
          <p:nvPr/>
        </p:nvSpPr>
        <p:spPr bwMode="auto">
          <a:xfrm>
            <a:off x="4724400" y="6046788"/>
            <a:ext cx="1676400" cy="349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600">
                <a:solidFill>
                  <a:srgbClr val="FFFF00"/>
                </a:solidFill>
                <a:cs typeface="Times New Roman" pitchFamily="18" charset="0"/>
              </a:rPr>
              <a:t>2.30-3.65 eV</a:t>
            </a:r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70668" name="Rectangle 12"/>
          <p:cNvSpPr>
            <a:spLocks noChangeArrowheads="1"/>
          </p:cNvSpPr>
          <p:nvPr/>
        </p:nvSpPr>
        <p:spPr bwMode="auto">
          <a:xfrm>
            <a:off x="3048000" y="6046788"/>
            <a:ext cx="1676400" cy="349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600">
                <a:solidFill>
                  <a:srgbClr val="FFFF00"/>
                </a:solidFill>
                <a:cs typeface="Times New Roman" pitchFamily="18" charset="0"/>
              </a:rPr>
              <a:t>340-540 nm</a:t>
            </a:r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70669" name="Rectangle 13"/>
          <p:cNvSpPr>
            <a:spLocks noChangeArrowheads="1"/>
          </p:cNvSpPr>
          <p:nvPr/>
        </p:nvSpPr>
        <p:spPr bwMode="auto">
          <a:xfrm>
            <a:off x="838200" y="6046788"/>
            <a:ext cx="2209800" cy="349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600">
                <a:solidFill>
                  <a:srgbClr val="FFFF00"/>
                </a:solidFill>
                <a:cs typeface="Times New Roman" pitchFamily="18" charset="0"/>
              </a:rPr>
              <a:t>Two-photon</a:t>
            </a:r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70670" name="Rectangle 14"/>
          <p:cNvSpPr>
            <a:spLocks noChangeArrowheads="1"/>
          </p:cNvSpPr>
          <p:nvPr/>
        </p:nvSpPr>
        <p:spPr bwMode="auto">
          <a:xfrm>
            <a:off x="6400800" y="5697538"/>
            <a:ext cx="1981200" cy="349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600">
                <a:solidFill>
                  <a:srgbClr val="FFFF00"/>
                </a:solidFill>
                <a:cs typeface="Times New Roman" pitchFamily="18" charset="0"/>
              </a:rPr>
              <a:t>Visible / IR</a:t>
            </a:r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4724400" y="5697538"/>
            <a:ext cx="1676400" cy="349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600">
                <a:solidFill>
                  <a:srgbClr val="FFFF00"/>
                </a:solidFill>
                <a:cs typeface="Times New Roman" pitchFamily="18" charset="0"/>
              </a:rPr>
              <a:t>1.15-1.82 eV</a:t>
            </a:r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70672" name="Rectangle 16"/>
          <p:cNvSpPr>
            <a:spLocks noChangeArrowheads="1"/>
          </p:cNvSpPr>
          <p:nvPr/>
        </p:nvSpPr>
        <p:spPr bwMode="auto">
          <a:xfrm>
            <a:off x="3048000" y="5697538"/>
            <a:ext cx="1676400" cy="349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600">
                <a:solidFill>
                  <a:srgbClr val="FFFF00"/>
                </a:solidFill>
                <a:cs typeface="Times New Roman" pitchFamily="18" charset="0"/>
              </a:rPr>
              <a:t>680-1080 nm</a:t>
            </a:r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70673" name="Rectangle 17"/>
          <p:cNvSpPr>
            <a:spLocks noChangeArrowheads="1"/>
          </p:cNvSpPr>
          <p:nvPr/>
        </p:nvSpPr>
        <p:spPr bwMode="auto">
          <a:xfrm>
            <a:off x="838200" y="5697538"/>
            <a:ext cx="2209800" cy="349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600">
                <a:solidFill>
                  <a:srgbClr val="FFFF00"/>
                </a:solidFill>
                <a:cs typeface="Times New Roman" pitchFamily="18" charset="0"/>
              </a:rPr>
              <a:t>Single-photon</a:t>
            </a:r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70674" name="Rectangle 18"/>
          <p:cNvSpPr>
            <a:spLocks noChangeArrowheads="1"/>
          </p:cNvSpPr>
          <p:nvPr/>
        </p:nvSpPr>
        <p:spPr bwMode="auto">
          <a:xfrm>
            <a:off x="6400800" y="5334000"/>
            <a:ext cx="1981200" cy="3635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600" b="1">
                <a:solidFill>
                  <a:srgbClr val="FFFF00"/>
                </a:solidFill>
                <a:cs typeface="Times New Roman" pitchFamily="18" charset="0"/>
              </a:rPr>
              <a:t>Classification</a:t>
            </a:r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70675" name="Rectangle 19"/>
          <p:cNvSpPr>
            <a:spLocks noChangeArrowheads="1"/>
          </p:cNvSpPr>
          <p:nvPr/>
        </p:nvSpPr>
        <p:spPr bwMode="auto">
          <a:xfrm>
            <a:off x="4724400" y="5334000"/>
            <a:ext cx="1676400" cy="3635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600" b="1">
                <a:solidFill>
                  <a:srgbClr val="FFFF00"/>
                </a:solidFill>
                <a:cs typeface="Times New Roman" pitchFamily="18" charset="0"/>
              </a:rPr>
              <a:t>Energy Range</a:t>
            </a:r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70676" name="Rectangle 20"/>
          <p:cNvSpPr>
            <a:spLocks noChangeArrowheads="1"/>
          </p:cNvSpPr>
          <p:nvPr/>
        </p:nvSpPr>
        <p:spPr bwMode="auto">
          <a:xfrm>
            <a:off x="3048000" y="5334000"/>
            <a:ext cx="1676400" cy="3635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600" b="1">
                <a:solidFill>
                  <a:srgbClr val="FFFF00"/>
                </a:solidFill>
                <a:cs typeface="Times New Roman" pitchFamily="18" charset="0"/>
              </a:rPr>
              <a:t>Wavelengths</a:t>
            </a:r>
          </a:p>
        </p:txBody>
      </p:sp>
      <p:sp>
        <p:nvSpPr>
          <p:cNvPr id="70677" name="Rectangle 21"/>
          <p:cNvSpPr>
            <a:spLocks noChangeArrowheads="1"/>
          </p:cNvSpPr>
          <p:nvPr/>
        </p:nvSpPr>
        <p:spPr bwMode="auto">
          <a:xfrm>
            <a:off x="838200" y="5334000"/>
            <a:ext cx="2209800" cy="3635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600" b="1">
                <a:solidFill>
                  <a:srgbClr val="FFFF00"/>
                </a:solidFill>
                <a:cs typeface="Times New Roman" pitchFamily="18" charset="0"/>
              </a:rPr>
              <a:t>Multiphoton Mode</a:t>
            </a:r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70678" name="Line 22"/>
          <p:cNvSpPr>
            <a:spLocks noChangeShapeType="1"/>
          </p:cNvSpPr>
          <p:nvPr/>
        </p:nvSpPr>
        <p:spPr bwMode="auto">
          <a:xfrm>
            <a:off x="838200" y="5334000"/>
            <a:ext cx="7543800" cy="0"/>
          </a:xfrm>
          <a:prstGeom prst="line">
            <a:avLst/>
          </a:prstGeom>
          <a:noFill/>
          <a:ln w="12700" cap="sq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79" name="Line 23"/>
          <p:cNvSpPr>
            <a:spLocks noChangeShapeType="1"/>
          </p:cNvSpPr>
          <p:nvPr/>
        </p:nvSpPr>
        <p:spPr bwMode="auto">
          <a:xfrm>
            <a:off x="838200" y="5334000"/>
            <a:ext cx="0" cy="1411288"/>
          </a:xfrm>
          <a:prstGeom prst="line">
            <a:avLst/>
          </a:prstGeom>
          <a:noFill/>
          <a:ln w="12700" cap="sq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80" name="Line 24"/>
          <p:cNvSpPr>
            <a:spLocks noChangeShapeType="1"/>
          </p:cNvSpPr>
          <p:nvPr/>
        </p:nvSpPr>
        <p:spPr bwMode="auto">
          <a:xfrm>
            <a:off x="8382000" y="5334000"/>
            <a:ext cx="0" cy="1411288"/>
          </a:xfrm>
          <a:prstGeom prst="line">
            <a:avLst/>
          </a:prstGeom>
          <a:noFill/>
          <a:ln w="12700" cap="sq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81" name="Line 25"/>
          <p:cNvSpPr>
            <a:spLocks noChangeShapeType="1"/>
          </p:cNvSpPr>
          <p:nvPr/>
        </p:nvSpPr>
        <p:spPr bwMode="auto">
          <a:xfrm>
            <a:off x="838200" y="6745288"/>
            <a:ext cx="7543800" cy="0"/>
          </a:xfrm>
          <a:prstGeom prst="line">
            <a:avLst/>
          </a:prstGeom>
          <a:noFill/>
          <a:ln w="12700" cap="sq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82" name="Line 26"/>
          <p:cNvSpPr>
            <a:spLocks noChangeShapeType="1"/>
          </p:cNvSpPr>
          <p:nvPr/>
        </p:nvSpPr>
        <p:spPr bwMode="auto">
          <a:xfrm>
            <a:off x="3048000" y="5334000"/>
            <a:ext cx="0" cy="1411288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lIns="274320" tIns="320040" rIns="274320" bIns="320040"/>
          <a:lstStyle/>
          <a:p>
            <a:endParaRPr lang="en-US"/>
          </a:p>
        </p:txBody>
      </p:sp>
      <p:sp>
        <p:nvSpPr>
          <p:cNvPr id="70683" name="Line 27"/>
          <p:cNvSpPr>
            <a:spLocks noChangeShapeType="1"/>
          </p:cNvSpPr>
          <p:nvPr/>
        </p:nvSpPr>
        <p:spPr bwMode="auto">
          <a:xfrm>
            <a:off x="4724400" y="5334000"/>
            <a:ext cx="0" cy="1411288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lIns="274320" tIns="320040" rIns="274320" bIns="320040"/>
          <a:lstStyle/>
          <a:p>
            <a:endParaRPr lang="en-US"/>
          </a:p>
        </p:txBody>
      </p:sp>
      <p:sp>
        <p:nvSpPr>
          <p:cNvPr id="70684" name="Line 28"/>
          <p:cNvSpPr>
            <a:spLocks noChangeShapeType="1"/>
          </p:cNvSpPr>
          <p:nvPr/>
        </p:nvSpPr>
        <p:spPr bwMode="auto">
          <a:xfrm>
            <a:off x="6400800" y="5334000"/>
            <a:ext cx="0" cy="1411288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lIns="274320" tIns="320040" rIns="274320" bIns="320040"/>
          <a:lstStyle/>
          <a:p>
            <a:endParaRPr lang="en-US"/>
          </a:p>
        </p:txBody>
      </p:sp>
      <p:sp>
        <p:nvSpPr>
          <p:cNvPr id="70685" name="Line 29"/>
          <p:cNvSpPr>
            <a:spLocks noChangeShapeType="1"/>
          </p:cNvSpPr>
          <p:nvPr/>
        </p:nvSpPr>
        <p:spPr bwMode="auto">
          <a:xfrm>
            <a:off x="838200" y="5697538"/>
            <a:ext cx="754380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lIns="274320" tIns="320040" rIns="274320" bIns="320040"/>
          <a:lstStyle/>
          <a:p>
            <a:endParaRPr lang="en-US"/>
          </a:p>
        </p:txBody>
      </p:sp>
      <p:sp>
        <p:nvSpPr>
          <p:cNvPr id="70686" name="Line 30"/>
          <p:cNvSpPr>
            <a:spLocks noChangeShapeType="1"/>
          </p:cNvSpPr>
          <p:nvPr/>
        </p:nvSpPr>
        <p:spPr bwMode="auto">
          <a:xfrm>
            <a:off x="838200" y="6046788"/>
            <a:ext cx="754380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lIns="274320" tIns="320040" rIns="274320" bIns="320040"/>
          <a:lstStyle/>
          <a:p>
            <a:endParaRPr lang="en-US"/>
          </a:p>
        </p:txBody>
      </p:sp>
      <p:sp>
        <p:nvSpPr>
          <p:cNvPr id="70687" name="Line 31"/>
          <p:cNvSpPr>
            <a:spLocks noChangeShapeType="1"/>
          </p:cNvSpPr>
          <p:nvPr/>
        </p:nvSpPr>
        <p:spPr bwMode="auto">
          <a:xfrm>
            <a:off x="838200" y="6396038"/>
            <a:ext cx="754380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lIns="274320" tIns="320040" rIns="274320" bIns="320040"/>
          <a:lstStyle/>
          <a:p>
            <a:endParaRPr lang="en-US"/>
          </a:p>
        </p:txBody>
      </p:sp>
      <p:sp>
        <p:nvSpPr>
          <p:cNvPr id="70688" name="Rectangle 2"/>
          <p:cNvSpPr>
            <a:spLocks noChangeArrowheads="1"/>
          </p:cNvSpPr>
          <p:nvPr/>
        </p:nvSpPr>
        <p:spPr bwMode="auto">
          <a:xfrm>
            <a:off x="0" y="39624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rgbClr val="FFFF00"/>
              </a:buClr>
              <a:buFont typeface="Wingdings" pitchFamily="2" charset="2"/>
              <a:buChar char="§"/>
            </a:pPr>
            <a:r>
              <a:rPr lang="en-US" b="1" dirty="0"/>
              <a:t>Form of laser microbeam</a:t>
            </a:r>
          </a:p>
          <a:p>
            <a:pPr marL="609600" indent="-609600">
              <a:spcBef>
                <a:spcPct val="20000"/>
              </a:spcBef>
              <a:buClr>
                <a:srgbClr val="FFFF00"/>
              </a:buClr>
              <a:buFont typeface="Wingdings" pitchFamily="2" charset="2"/>
              <a:buChar char="§"/>
            </a:pPr>
            <a:r>
              <a:rPr lang="en-US" b="1" dirty="0" err="1"/>
              <a:t>Multiphoton</a:t>
            </a:r>
            <a:r>
              <a:rPr lang="en-US" b="1" dirty="0"/>
              <a:t> processes produces a micro-volume of UV radiation</a:t>
            </a:r>
          </a:p>
          <a:p>
            <a:pPr marL="609600" indent="-609600">
              <a:spcBef>
                <a:spcPct val="20000"/>
              </a:spcBef>
              <a:buClr>
                <a:srgbClr val="FFFF00"/>
              </a:buClr>
              <a:buFont typeface="Wingdings" pitchFamily="2" charset="2"/>
              <a:buChar char="§"/>
            </a:pPr>
            <a:r>
              <a:rPr lang="en-US" b="1" dirty="0"/>
              <a:t>Can deliver “spot” damage, an advantage over all other microbeam systems</a:t>
            </a:r>
          </a:p>
        </p:txBody>
      </p:sp>
      <p:pic>
        <p:nvPicPr>
          <p:cNvPr id="70689" name="Picture 33" descr="IMG_0039"/>
          <p:cNvPicPr>
            <a:picLocks noChangeAspect="1" noChangeArrowheads="1"/>
          </p:cNvPicPr>
          <p:nvPr/>
        </p:nvPicPr>
        <p:blipFill>
          <a:blip r:embed="rId4" cstate="print"/>
          <a:srcRect l="37500" t="806" r="35156" b="35944"/>
          <a:stretch>
            <a:fillRect/>
          </a:stretch>
        </p:blipFill>
        <p:spPr bwMode="auto">
          <a:xfrm>
            <a:off x="3290888" y="0"/>
            <a:ext cx="2271712" cy="3505200"/>
          </a:xfrm>
          <a:prstGeom prst="rect">
            <a:avLst/>
          </a:prstGeom>
          <a:noFill/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5583238" y="0"/>
            <a:ext cx="3560762" cy="3595688"/>
            <a:chOff x="3454" y="0"/>
            <a:chExt cx="2243" cy="2265"/>
          </a:xfrm>
        </p:grpSpPr>
        <p:pic>
          <p:nvPicPr>
            <p:cNvPr id="70691" name="Picture 13" descr="Deconvoluted and shifted"/>
            <p:cNvPicPr>
              <a:picLocks noChangeAspect="1" noChangeArrowheads="1"/>
            </p:cNvPicPr>
            <p:nvPr/>
          </p:nvPicPr>
          <p:blipFill>
            <a:blip r:embed="rId5" cstate="print">
              <a:lum bright="24000" contrast="42000"/>
            </a:blip>
            <a:srcRect l="26723" t="9254" r="26723" b="18942"/>
            <a:stretch>
              <a:fillRect/>
            </a:stretch>
          </p:blipFill>
          <p:spPr bwMode="auto">
            <a:xfrm>
              <a:off x="3495" y="0"/>
              <a:ext cx="2202" cy="2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92" name="Line 28"/>
            <p:cNvSpPr>
              <a:spLocks noChangeAspect="1" noChangeShapeType="1"/>
            </p:cNvSpPr>
            <p:nvPr/>
          </p:nvSpPr>
          <p:spPr bwMode="auto">
            <a:xfrm rot="5400000" flipH="1" flipV="1">
              <a:off x="3454" y="1159"/>
              <a:ext cx="1106" cy="110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93" name="Oval 30"/>
            <p:cNvSpPr>
              <a:spLocks noChangeAspect="1" noChangeArrowheads="1"/>
            </p:cNvSpPr>
            <p:nvPr/>
          </p:nvSpPr>
          <p:spPr bwMode="auto">
            <a:xfrm>
              <a:off x="4527" y="1031"/>
              <a:ext cx="129" cy="13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94" name="Line 32"/>
            <p:cNvSpPr>
              <a:spLocks noChangeAspect="1" noChangeShapeType="1"/>
            </p:cNvSpPr>
            <p:nvPr/>
          </p:nvSpPr>
          <p:spPr bwMode="auto">
            <a:xfrm flipH="1">
              <a:off x="3456" y="2256"/>
              <a:ext cx="163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39"/>
            <p:cNvGrpSpPr>
              <a:grpSpLocks/>
            </p:cNvGrpSpPr>
            <p:nvPr/>
          </p:nvGrpSpPr>
          <p:grpSpPr bwMode="auto">
            <a:xfrm>
              <a:off x="3600" y="48"/>
              <a:ext cx="1488" cy="400"/>
              <a:chOff x="2496" y="384"/>
              <a:chExt cx="1488" cy="400"/>
            </a:xfrm>
          </p:grpSpPr>
          <p:sp>
            <p:nvSpPr>
              <p:cNvPr id="70696" name="Text Box 11"/>
              <p:cNvSpPr txBox="1">
                <a:spLocks noChangeAspect="1" noChangeArrowheads="1"/>
              </p:cNvSpPr>
              <p:nvPr/>
            </p:nvSpPr>
            <p:spPr bwMode="auto">
              <a:xfrm>
                <a:off x="2496" y="384"/>
                <a:ext cx="1488" cy="4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r"/>
                <a:r>
                  <a:rPr lang="en-US" sz="1700" dirty="0">
                    <a:solidFill>
                      <a:schemeClr val="bg2"/>
                    </a:solidFill>
                  </a:rPr>
                  <a:t>Use Imaging Tool</a:t>
                </a:r>
              </a:p>
              <a:p>
                <a:pPr algn="r"/>
                <a:r>
                  <a:rPr lang="en-US" sz="1700" dirty="0">
                    <a:solidFill>
                      <a:schemeClr val="bg2"/>
                    </a:solidFill>
                  </a:rPr>
                  <a:t>as an Irradiator</a:t>
                </a:r>
              </a:p>
            </p:txBody>
          </p:sp>
          <p:pic>
            <p:nvPicPr>
              <p:cNvPr id="70697" name="Picture 12" descr="idea_lightbulb_cartoon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59" y="409"/>
                <a:ext cx="273" cy="3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70698" name="AutoShape 6"/>
          <p:cNvSpPr>
            <a:spLocks noChangeArrowheads="1"/>
          </p:cNvSpPr>
          <p:nvPr/>
        </p:nvSpPr>
        <p:spPr bwMode="auto">
          <a:xfrm>
            <a:off x="3124200" y="2532063"/>
            <a:ext cx="1143000" cy="485775"/>
          </a:xfrm>
          <a:prstGeom prst="rightArrow">
            <a:avLst>
              <a:gd name="adj1" fmla="val 50000"/>
              <a:gd name="adj2" fmla="val 5882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3" name="Picture 4" descr="fluorescei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 descr="fluorescei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078" t="44635" r="50768" b="51968"/>
          <a:stretch>
            <a:fillRect/>
          </a:stretch>
        </p:blipFill>
        <p:spPr bwMode="auto">
          <a:xfrm>
            <a:off x="4419600" y="3390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6" descr="fluorescei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00" t="16536" r="59000" b="59842"/>
          <a:stretch>
            <a:fillRect/>
          </a:stretch>
        </p:blipFill>
        <p:spPr bwMode="auto">
          <a:xfrm>
            <a:off x="2133600" y="1333500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7" descr="fluorescei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001" t="3149" b="65355"/>
          <a:stretch>
            <a:fillRect/>
          </a:stretch>
        </p:blipFill>
        <p:spPr bwMode="auto">
          <a:xfrm>
            <a:off x="5181600" y="2835275"/>
            <a:ext cx="3276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1457325" y="3304880"/>
            <a:ext cx="523875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926388" y="2943225"/>
            <a:ext cx="523875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76200" y="90488"/>
            <a:ext cx="63034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OGG1 – View 6</a:t>
            </a:r>
          </a:p>
          <a:p>
            <a:r>
              <a:rPr lang="en-US" dirty="0"/>
              <a:t>Irradiation: 5 horizontal line scans (~50 </a:t>
            </a:r>
            <a:r>
              <a:rPr lang="en-US" dirty="0" err="1"/>
              <a:t>mJ</a:t>
            </a:r>
            <a:r>
              <a:rPr lang="en-US" dirty="0"/>
              <a:t> delivered to cell nucleus)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33350" y="3062288"/>
            <a:ext cx="85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Before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76200" y="5957888"/>
            <a:ext cx="135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After 4 min.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2406650" y="5943600"/>
            <a:ext cx="135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After 5 min.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6978650" y="5943600"/>
            <a:ext cx="1479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After 28 min.</a:t>
            </a: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76200" y="6491288"/>
            <a:ext cx="584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Observation: </a:t>
            </a:r>
            <a:r>
              <a:rPr lang="en-US">
                <a:solidFill>
                  <a:schemeClr val="bg1"/>
                </a:solidFill>
              </a:rPr>
              <a:t>faint response, signal remains in nucleus.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2381250" y="3048000"/>
            <a:ext cx="135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After 1 min.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4648200" y="3048000"/>
            <a:ext cx="135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After 2 min.</a:t>
            </a: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6953250" y="3048000"/>
            <a:ext cx="135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After 3 min.</a:t>
            </a: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4648200" y="5957888"/>
            <a:ext cx="147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After 17 min.</a:t>
            </a:r>
          </a:p>
        </p:txBody>
      </p:sp>
      <p:pic>
        <p:nvPicPr>
          <p:cNvPr id="76812" name="Picture 12" descr="test0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14400"/>
            <a:ext cx="2133600" cy="2133600"/>
          </a:xfrm>
          <a:prstGeom prst="rect">
            <a:avLst/>
          </a:prstGeom>
          <a:noFill/>
        </p:spPr>
      </p:pic>
      <p:pic>
        <p:nvPicPr>
          <p:cNvPr id="76813" name="Picture 13" descr="test0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914400"/>
            <a:ext cx="2133600" cy="2133600"/>
          </a:xfrm>
          <a:prstGeom prst="rect">
            <a:avLst/>
          </a:prstGeom>
          <a:noFill/>
        </p:spPr>
      </p:pic>
      <p:pic>
        <p:nvPicPr>
          <p:cNvPr id="76814" name="Picture 14" descr="test05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810000"/>
            <a:ext cx="2133600" cy="2133600"/>
          </a:xfrm>
          <a:prstGeom prst="rect">
            <a:avLst/>
          </a:prstGeom>
          <a:noFill/>
        </p:spPr>
      </p:pic>
      <p:pic>
        <p:nvPicPr>
          <p:cNvPr id="76815" name="Picture 15" descr="test0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3810000"/>
            <a:ext cx="2133600" cy="2133600"/>
          </a:xfrm>
          <a:prstGeom prst="rect">
            <a:avLst/>
          </a:prstGeom>
          <a:noFill/>
        </p:spPr>
      </p:pic>
      <p:pic>
        <p:nvPicPr>
          <p:cNvPr id="76816" name="Picture 16" descr="test04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914400"/>
            <a:ext cx="2133600" cy="2133600"/>
          </a:xfrm>
          <a:prstGeom prst="rect">
            <a:avLst/>
          </a:prstGeom>
          <a:noFill/>
        </p:spPr>
      </p:pic>
      <p:pic>
        <p:nvPicPr>
          <p:cNvPr id="76817" name="Picture 17" descr="test05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3810000"/>
            <a:ext cx="2133600" cy="2133600"/>
          </a:xfrm>
          <a:prstGeom prst="rect">
            <a:avLst/>
          </a:prstGeom>
          <a:noFill/>
        </p:spPr>
      </p:pic>
      <p:pic>
        <p:nvPicPr>
          <p:cNvPr id="76818" name="Picture 18" descr="test04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914400"/>
            <a:ext cx="2133600" cy="2133600"/>
          </a:xfrm>
          <a:prstGeom prst="rect">
            <a:avLst/>
          </a:prstGeom>
          <a:noFill/>
        </p:spPr>
      </p:pic>
      <p:pic>
        <p:nvPicPr>
          <p:cNvPr id="76819" name="Picture 19" descr="test04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" y="3810000"/>
            <a:ext cx="2133600" cy="2133600"/>
          </a:xfrm>
          <a:prstGeom prst="rect">
            <a:avLst/>
          </a:prstGeom>
          <a:noFill/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5938838" y="6540500"/>
            <a:ext cx="32051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63" tIns="46038" rIns="93663" bIns="46038">
            <a:spAutoFit/>
          </a:bodyPr>
          <a:lstStyle>
            <a:lvl1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500" dirty="0">
                <a:solidFill>
                  <a:schemeClr val="tx1"/>
                </a:solidFill>
              </a:rPr>
              <a:t>Cells, courtesy of David J. Chen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Radiological Research Accelerator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525963"/>
          </a:xfrm>
        </p:spPr>
        <p:txBody>
          <a:bodyPr/>
          <a:lstStyle/>
          <a:p>
            <a:r>
              <a:rPr lang="en-US" dirty="0" smtClean="0"/>
              <a:t>Who are we?</a:t>
            </a:r>
          </a:p>
          <a:p>
            <a:pPr lvl="1"/>
            <a:r>
              <a:rPr lang="en-US" dirty="0" smtClean="0"/>
              <a:t>We are a Biomedical Technology Resource Center (P41 BTRC) under the National Institute of Biomedical Imaging and Bioengineering (NIBIB) through the National Institute of Health (NIH) </a:t>
            </a:r>
          </a:p>
          <a:p>
            <a:r>
              <a:rPr lang="en-US" dirty="0" smtClean="0"/>
              <a:t>What do we do?</a:t>
            </a:r>
          </a:p>
          <a:p>
            <a:pPr lvl="1"/>
            <a:r>
              <a:rPr lang="en-US" dirty="0" smtClean="0"/>
              <a:t>RARAF is a multidisciplinary facility designed for the delivery of known quantities of radiation to target samples with micrometer precision using a single-cell/single-particle microbeam irradiator.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46" y="1622188"/>
            <a:ext cx="4784651" cy="4672789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938838" y="6540500"/>
            <a:ext cx="32051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63" tIns="46038" rIns="93663" bIns="46038">
            <a:spAutoFit/>
          </a:bodyPr>
          <a:lstStyle>
            <a:lvl1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500" dirty="0">
                <a:solidFill>
                  <a:schemeClr val="tx1"/>
                </a:solidFill>
              </a:rPr>
              <a:t>Cells, courtesy of David J. Chen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en-US" dirty="0"/>
              <a:t>Soft </a:t>
            </a:r>
            <a:r>
              <a:rPr lang="en-US" dirty="0" smtClean="0"/>
              <a:t>X-ray </a:t>
            </a:r>
            <a:r>
              <a:rPr lang="en-US" dirty="0"/>
              <a:t>microbeam</a:t>
            </a:r>
          </a:p>
        </p:txBody>
      </p:sp>
      <p:pic>
        <p:nvPicPr>
          <p:cNvPr id="28" name="Picture 4" descr="X-ray microbe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4909" y="1066800"/>
            <a:ext cx="5139291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0" descr="QuadQuadLens4-29-08"/>
          <p:cNvPicPr>
            <a:picLocks noChangeAspect="1" noChangeArrowheads="1"/>
          </p:cNvPicPr>
          <p:nvPr/>
        </p:nvPicPr>
        <p:blipFill>
          <a:blip r:embed="rId4" cstate="print"/>
          <a:srcRect l="6076" t="33594" b="22917"/>
          <a:stretch>
            <a:fillRect/>
          </a:stretch>
        </p:blipFill>
        <p:spPr bwMode="auto">
          <a:xfrm rot="21296063">
            <a:off x="5514975" y="4208137"/>
            <a:ext cx="3629025" cy="112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Zone Plate</a:t>
            </a:r>
          </a:p>
        </p:txBody>
      </p:sp>
      <p:sp>
        <p:nvSpPr>
          <p:cNvPr id="33795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953000" y="2176272"/>
            <a:ext cx="4038600" cy="468172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120 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400" dirty="0" smtClean="0"/>
              <a:t>m diameter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50 nm outer ring spacing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order transmission efficiency at 4.5 </a:t>
            </a:r>
            <a:r>
              <a:rPr lang="en-US" sz="2400" dirty="0" err="1" smtClean="0"/>
              <a:t>keV</a:t>
            </a:r>
            <a:r>
              <a:rPr lang="en-US" sz="2400" dirty="0" smtClean="0"/>
              <a:t> 12.5% or better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10 </a:t>
            </a:r>
            <a:r>
              <a:rPr lang="en-US" sz="2400" dirty="0" err="1" smtClean="0"/>
              <a:t>mGy</a:t>
            </a:r>
            <a:r>
              <a:rPr lang="en-US" sz="2400" dirty="0" smtClean="0"/>
              <a:t>/sec delivered to sample with a 5 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400" dirty="0" smtClean="0"/>
              <a:t>m spot</a:t>
            </a:r>
          </a:p>
        </p:txBody>
      </p:sp>
      <p:grpSp>
        <p:nvGrpSpPr>
          <p:cNvPr id="2" name="Group 100"/>
          <p:cNvGrpSpPr>
            <a:grpSpLocks/>
          </p:cNvGrpSpPr>
          <p:nvPr/>
        </p:nvGrpSpPr>
        <p:grpSpPr bwMode="auto">
          <a:xfrm>
            <a:off x="111125" y="1836738"/>
            <a:ext cx="4794250" cy="4848225"/>
            <a:chOff x="340" y="864"/>
            <a:chExt cx="3020" cy="3054"/>
          </a:xfrm>
        </p:grpSpPr>
        <p:grpSp>
          <p:nvGrpSpPr>
            <p:cNvPr id="3" name="Group 98"/>
            <p:cNvGrpSpPr>
              <a:grpSpLocks/>
            </p:cNvGrpSpPr>
            <p:nvPr/>
          </p:nvGrpSpPr>
          <p:grpSpPr bwMode="auto">
            <a:xfrm>
              <a:off x="1920" y="2400"/>
              <a:ext cx="1440" cy="1501"/>
              <a:chOff x="1920" y="2400"/>
              <a:chExt cx="1440" cy="1501"/>
            </a:xfrm>
          </p:grpSpPr>
          <p:pic>
            <p:nvPicPr>
              <p:cNvPr id="33809" name="Picture 82" descr="C:\Documents and Settings\Andrew\My Documents\My Downloads\SEMs\TZP4.jpg"/>
              <p:cNvPicPr>
                <a:picLocks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2400"/>
                <a:ext cx="1440" cy="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10" name="Text Box 83"/>
              <p:cNvSpPr txBox="1">
                <a:spLocks noChangeArrowheads="1"/>
              </p:cNvSpPr>
              <p:nvPr/>
            </p:nvSpPr>
            <p:spPr bwMode="auto">
              <a:xfrm>
                <a:off x="2062" y="3727"/>
                <a:ext cx="334" cy="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1pPr>
                <a:lvl2pPr marL="742950" indent="-28575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2pPr>
                <a:lvl3pPr marL="1143000" indent="-22860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3pPr>
                <a:lvl4pPr marL="1600200" indent="-22860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4pPr>
                <a:lvl5pPr marL="2057400" indent="-22860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sz="1800">
                    <a:solidFill>
                      <a:schemeClr val="tx1"/>
                    </a:solidFill>
                  </a:rPr>
                  <a:t>1 </a:t>
                </a:r>
                <a:r>
                  <a:rPr lang="en-US" sz="1800">
                    <a:solidFill>
                      <a:schemeClr val="tx1"/>
                    </a:solidFill>
                    <a:latin typeface="Symbol" pitchFamily="18" charset="2"/>
                  </a:rPr>
                  <a:t>m</a:t>
                </a:r>
                <a:r>
                  <a:rPr lang="en-US" sz="1800">
                    <a:solidFill>
                      <a:schemeClr val="tx1"/>
                    </a:solidFill>
                  </a:rPr>
                  <a:t>m</a:t>
                </a:r>
              </a:p>
            </p:txBody>
          </p:sp>
        </p:grpSp>
        <p:grpSp>
          <p:nvGrpSpPr>
            <p:cNvPr id="4" name="Group 99"/>
            <p:cNvGrpSpPr>
              <a:grpSpLocks/>
            </p:cNvGrpSpPr>
            <p:nvPr/>
          </p:nvGrpSpPr>
          <p:grpSpPr bwMode="auto">
            <a:xfrm>
              <a:off x="384" y="2400"/>
              <a:ext cx="1440" cy="1518"/>
              <a:chOff x="384" y="2400"/>
              <a:chExt cx="1440" cy="1518"/>
            </a:xfrm>
          </p:grpSpPr>
          <p:pic>
            <p:nvPicPr>
              <p:cNvPr id="33807" name="Picture 81" descr="C:\Documents and Settings\Andrew\My Documents\My Downloads\SEMs\TZP2.jpg"/>
              <p:cNvPicPr>
                <a:picLocks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400"/>
                <a:ext cx="1440" cy="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8" name="Text Box 84"/>
              <p:cNvSpPr txBox="1">
                <a:spLocks noChangeArrowheads="1"/>
              </p:cNvSpPr>
              <p:nvPr/>
            </p:nvSpPr>
            <p:spPr bwMode="auto">
              <a:xfrm>
                <a:off x="468" y="3744"/>
                <a:ext cx="334" cy="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1pPr>
                <a:lvl2pPr marL="742950" indent="-28575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2pPr>
                <a:lvl3pPr marL="1143000" indent="-22860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3pPr>
                <a:lvl4pPr marL="1600200" indent="-22860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4pPr>
                <a:lvl5pPr marL="2057400" indent="-22860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sz="1800">
                    <a:solidFill>
                      <a:schemeClr val="tx1"/>
                    </a:solidFill>
                  </a:rPr>
                  <a:t>2 </a:t>
                </a:r>
                <a:r>
                  <a:rPr lang="en-US" sz="1800">
                    <a:solidFill>
                      <a:schemeClr val="tx1"/>
                    </a:solidFill>
                    <a:latin typeface="Symbol" pitchFamily="18" charset="2"/>
                  </a:rPr>
                  <a:t>m</a:t>
                </a:r>
                <a:r>
                  <a:rPr lang="en-US" sz="1800">
                    <a:solidFill>
                      <a:schemeClr val="tx1"/>
                    </a:solidFill>
                  </a:rPr>
                  <a:t>m</a:t>
                </a:r>
              </a:p>
            </p:txBody>
          </p:sp>
        </p:grpSp>
        <p:grpSp>
          <p:nvGrpSpPr>
            <p:cNvPr id="5" name="Group 96"/>
            <p:cNvGrpSpPr>
              <a:grpSpLocks/>
            </p:cNvGrpSpPr>
            <p:nvPr/>
          </p:nvGrpSpPr>
          <p:grpSpPr bwMode="auto">
            <a:xfrm>
              <a:off x="340" y="864"/>
              <a:ext cx="1484" cy="1518"/>
              <a:chOff x="340" y="864"/>
              <a:chExt cx="1484" cy="1518"/>
            </a:xfrm>
          </p:grpSpPr>
          <p:pic>
            <p:nvPicPr>
              <p:cNvPr id="33804" name="Picture 79" descr="C:\Documents and Settings\Andrew\My Documents\My Downloads\SEMs\FZP1.jpg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864"/>
                <a:ext cx="1440" cy="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5" name="Line 85"/>
              <p:cNvSpPr>
                <a:spLocks noChangeShapeType="1"/>
              </p:cNvSpPr>
              <p:nvPr/>
            </p:nvSpPr>
            <p:spPr bwMode="auto">
              <a:xfrm>
                <a:off x="432" y="2160"/>
                <a:ext cx="23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6" name="Text Box 86"/>
              <p:cNvSpPr txBox="1">
                <a:spLocks noChangeArrowheads="1"/>
              </p:cNvSpPr>
              <p:nvPr/>
            </p:nvSpPr>
            <p:spPr bwMode="auto">
              <a:xfrm>
                <a:off x="340" y="2208"/>
                <a:ext cx="415" cy="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1pPr>
                <a:lvl2pPr marL="742950" indent="-28575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2pPr>
                <a:lvl3pPr marL="1143000" indent="-22860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3pPr>
                <a:lvl4pPr marL="1600200" indent="-22860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4pPr>
                <a:lvl5pPr marL="2057400" indent="-22860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sz="1800" dirty="0">
                    <a:solidFill>
                      <a:schemeClr val="tx1"/>
                    </a:solidFill>
                  </a:rPr>
                  <a:t>20 </a:t>
                </a:r>
                <a:r>
                  <a:rPr lang="en-US" sz="1800" dirty="0">
                    <a:solidFill>
                      <a:schemeClr val="tx1"/>
                    </a:solidFill>
                    <a:latin typeface="Symbol" pitchFamily="18" charset="2"/>
                  </a:rPr>
                  <a:t>m</a:t>
                </a:r>
                <a:r>
                  <a:rPr lang="en-US" sz="1800" dirty="0">
                    <a:solidFill>
                      <a:schemeClr val="tx1"/>
                    </a:solidFill>
                  </a:rPr>
                  <a:t>m</a:t>
                </a:r>
              </a:p>
            </p:txBody>
          </p:sp>
        </p:grpSp>
        <p:grpSp>
          <p:nvGrpSpPr>
            <p:cNvPr id="6" name="Group 97"/>
            <p:cNvGrpSpPr>
              <a:grpSpLocks/>
            </p:cNvGrpSpPr>
            <p:nvPr/>
          </p:nvGrpSpPr>
          <p:grpSpPr bwMode="auto">
            <a:xfrm>
              <a:off x="1900" y="864"/>
              <a:ext cx="1460" cy="1530"/>
              <a:chOff x="1900" y="864"/>
              <a:chExt cx="1460" cy="1530"/>
            </a:xfrm>
          </p:grpSpPr>
          <p:pic>
            <p:nvPicPr>
              <p:cNvPr id="33801" name="Picture 80" descr="C:\Documents and Settings\Andrew\My Documents\My Downloads\SEMs\TZP1.jpg"/>
              <p:cNvPicPr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864"/>
                <a:ext cx="1440" cy="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2" name="Line 94"/>
              <p:cNvSpPr>
                <a:spLocks noChangeShapeType="1"/>
              </p:cNvSpPr>
              <p:nvPr/>
            </p:nvSpPr>
            <p:spPr bwMode="auto">
              <a:xfrm>
                <a:off x="1980" y="2160"/>
                <a:ext cx="27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3" name="Text Box 95"/>
              <p:cNvSpPr txBox="1">
                <a:spLocks noChangeArrowheads="1"/>
              </p:cNvSpPr>
              <p:nvPr/>
            </p:nvSpPr>
            <p:spPr bwMode="auto">
              <a:xfrm>
                <a:off x="1900" y="2220"/>
                <a:ext cx="415" cy="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1pPr>
                <a:lvl2pPr marL="742950" indent="-28575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2pPr>
                <a:lvl3pPr marL="1143000" indent="-22860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3pPr>
                <a:lvl4pPr marL="1600200" indent="-22860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4pPr>
                <a:lvl5pPr marL="2057400" indent="-228600"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3200" b="1">
                    <a:solidFill>
                      <a:schemeClr val="accent2"/>
                    </a:solidFill>
                    <a:latin typeface="Arial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sz="1800" dirty="0">
                    <a:solidFill>
                      <a:schemeClr val="tx1"/>
                    </a:solidFill>
                  </a:rPr>
                  <a:t>10 </a:t>
                </a:r>
                <a:r>
                  <a:rPr lang="en-US" sz="1800" dirty="0">
                    <a:solidFill>
                      <a:schemeClr val="tx1"/>
                    </a:solidFill>
                    <a:latin typeface="Symbol" pitchFamily="18" charset="2"/>
                  </a:rPr>
                  <a:t>m</a:t>
                </a:r>
                <a:r>
                  <a:rPr lang="en-US" sz="1800" dirty="0">
                    <a:solidFill>
                      <a:schemeClr val="tx1"/>
                    </a:solidFill>
                  </a:rPr>
                  <a:t>m</a:t>
                </a: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Rot="1" noChangeArrowheads="1"/>
          </p:cNvSpPr>
          <p:nvPr/>
        </p:nvSpPr>
        <p:spPr bwMode="auto">
          <a:xfrm>
            <a:off x="228600" y="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buNone/>
              <a:defRPr/>
            </a:pPr>
            <a:endParaRPr lang="en-US" sz="36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66700" y="1610852"/>
            <a:ext cx="8610600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en-US" sz="25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US" sz="25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9221" name="Content Placeholder 3" descr="knife edge x-ray 2010 CRR.tif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610853"/>
            <a:ext cx="564673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PIXE Soft X-ray </a:t>
            </a:r>
            <a:r>
              <a:rPr lang="en-US" dirty="0" err="1"/>
              <a:t>Microbeam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9733" y="1392865"/>
            <a:ext cx="8503920" cy="5316279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600" b="1" dirty="0"/>
              <a:t>Proton spot size</a:t>
            </a:r>
          </a:p>
          <a:p>
            <a:pPr marL="742950" lvl="1" indent="-285750">
              <a:buClr>
                <a:schemeClr val="accent2"/>
              </a:buClr>
              <a:buNone/>
              <a:defRPr/>
            </a:pPr>
            <a:r>
              <a:rPr lang="en-US" b="1" dirty="0"/>
              <a:t>120 </a:t>
            </a:r>
            <a:r>
              <a:rPr lang="en-US" b="1" dirty="0">
                <a:latin typeface="Symbol" pitchFamily="18" charset="2"/>
              </a:rPr>
              <a:t>m</a:t>
            </a:r>
            <a:r>
              <a:rPr lang="en-US" b="1" dirty="0"/>
              <a:t>m x 50 </a:t>
            </a:r>
            <a:r>
              <a:rPr lang="en-US" b="1" dirty="0">
                <a:latin typeface="Symbol" pitchFamily="18" charset="2"/>
              </a:rPr>
              <a:t>m</a:t>
            </a:r>
            <a:r>
              <a:rPr lang="en-US" b="1" dirty="0"/>
              <a:t>m</a:t>
            </a:r>
            <a:endParaRPr lang="en-US" sz="2600" b="1" dirty="0"/>
          </a:p>
          <a:p>
            <a:pPr marL="342900" indent="-342900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600" b="1" dirty="0"/>
              <a:t>X-ray Spot size:</a:t>
            </a:r>
          </a:p>
          <a:p>
            <a:pPr marL="742950" lvl="1" indent="-285750">
              <a:buClr>
                <a:schemeClr val="accent2"/>
              </a:buClr>
              <a:buNone/>
              <a:defRPr/>
            </a:pPr>
            <a:r>
              <a:rPr lang="en-US" b="1" dirty="0"/>
              <a:t> 5 </a:t>
            </a:r>
            <a:r>
              <a:rPr lang="en-US" b="1" dirty="0">
                <a:latin typeface="Symbol" pitchFamily="18" charset="2"/>
              </a:rPr>
              <a:t>m</a:t>
            </a:r>
            <a:r>
              <a:rPr lang="en-US" b="1" dirty="0"/>
              <a:t>m x 5 </a:t>
            </a:r>
            <a:r>
              <a:rPr lang="en-US" b="1" dirty="0">
                <a:latin typeface="Symbol" pitchFamily="18" charset="2"/>
              </a:rPr>
              <a:t>m</a:t>
            </a:r>
            <a:r>
              <a:rPr lang="en-US" b="1" dirty="0"/>
              <a:t>m</a:t>
            </a:r>
          </a:p>
          <a:p>
            <a:pPr marL="742950" lvl="1" indent="-285750">
              <a:buClr>
                <a:schemeClr val="accent2"/>
              </a:buClr>
              <a:buNone/>
              <a:defRPr/>
            </a:pPr>
            <a:endParaRPr lang="en-US" b="1" dirty="0"/>
          </a:p>
          <a:p>
            <a:pPr marL="342900" indent="-342900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600" b="1" dirty="0"/>
              <a:t>Present dose rate </a:t>
            </a:r>
          </a:p>
          <a:p>
            <a:pPr marL="800100" lvl="1" indent="-342900">
              <a:buClr>
                <a:schemeClr val="hlink"/>
              </a:buClr>
              <a:defRPr/>
            </a:pPr>
            <a:r>
              <a:rPr lang="en-US" sz="2600" b="1" dirty="0"/>
              <a:t>10 </a:t>
            </a:r>
            <a:r>
              <a:rPr lang="en-US" sz="2600" b="1" dirty="0" err="1"/>
              <a:t>mGy</a:t>
            </a:r>
            <a:r>
              <a:rPr lang="en-US" sz="2600" b="1" dirty="0"/>
              <a:t>/sec</a:t>
            </a:r>
          </a:p>
          <a:p>
            <a:pPr marL="800100" lvl="1" indent="-342900">
              <a:buClr>
                <a:schemeClr val="hlink"/>
              </a:buClr>
              <a:defRPr/>
            </a:pPr>
            <a:r>
              <a:rPr lang="en-US" sz="2600" b="1" dirty="0"/>
              <a:t> (10 </a:t>
            </a:r>
            <a:r>
              <a:rPr lang="en-US" sz="2600" b="1" dirty="0" smtClean="0"/>
              <a:t>photons</a:t>
            </a:r>
          </a:p>
          <a:p>
            <a:pPr marL="800100" lvl="1" indent="-342900">
              <a:buClr>
                <a:schemeClr val="hlink"/>
              </a:buClr>
              <a:buNone/>
              <a:defRPr/>
            </a:pPr>
            <a:r>
              <a:rPr lang="en-US" sz="2600" b="1" dirty="0" smtClean="0"/>
              <a:t>		absorbed)</a:t>
            </a:r>
            <a:endParaRPr lang="en-US" sz="2300" b="1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61995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4693" y="5635065"/>
            <a:ext cx="8079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cs typeface="Arial" pitchFamily="34" charset="0"/>
              </a:rPr>
              <a:t>AG1522 cell stained for </a:t>
            </a:r>
            <a:r>
              <a:rPr lang="el-GR" sz="2000" b="1" dirty="0" smtClean="0">
                <a:cs typeface="Arial" pitchFamily="34" charset="0"/>
              </a:rPr>
              <a:t>γ</a:t>
            </a:r>
            <a:r>
              <a:rPr lang="en-US" sz="2000" b="1" dirty="0" smtClean="0">
                <a:cs typeface="Arial" pitchFamily="34" charset="0"/>
              </a:rPr>
              <a:t>-H2AX</a:t>
            </a:r>
          </a:p>
          <a:p>
            <a:pPr>
              <a:buNone/>
            </a:pPr>
            <a:r>
              <a:rPr lang="en-US" sz="2000" b="1" dirty="0" smtClean="0">
                <a:cs typeface="Arial" pitchFamily="34" charset="0"/>
              </a:rPr>
              <a:t>Fixed 30 minutes post irradiation</a:t>
            </a:r>
            <a:endParaRPr lang="en-US" sz="2000" b="1" dirty="0">
              <a:cs typeface="Arial" pitchFamily="34" charset="0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894693" y="1738410"/>
            <a:ext cx="7260414" cy="3752513"/>
            <a:chOff x="189187" y="2800687"/>
            <a:chExt cx="5376041" cy="28762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194" t="43069" r="32522"/>
            <a:stretch/>
          </p:blipFill>
          <p:spPr>
            <a:xfrm>
              <a:off x="189187" y="2807723"/>
              <a:ext cx="2664372" cy="286238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187" t="33146" r="38914" b="8260"/>
            <a:stretch/>
          </p:blipFill>
          <p:spPr>
            <a:xfrm>
              <a:off x="2885090" y="2800687"/>
              <a:ext cx="2680138" cy="28762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891956" y="2819341"/>
              <a:ext cx="1680044" cy="353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latin typeface="Arial Black" pitchFamily="34" charset="0"/>
                </a:rPr>
                <a:t>0.1 </a:t>
              </a:r>
              <a:r>
                <a:rPr lang="en-US" sz="2400" dirty="0" err="1" smtClean="0">
                  <a:latin typeface="Arial Black" pitchFamily="34" charset="0"/>
                </a:rPr>
                <a:t>Gy</a:t>
              </a:r>
              <a:endParaRPr lang="en-US" sz="2400" dirty="0">
                <a:latin typeface="Arial Black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0734" y="2815283"/>
              <a:ext cx="1698551" cy="353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latin typeface="Arial Black" pitchFamily="34" charset="0"/>
                </a:rPr>
                <a:t>0 </a:t>
              </a:r>
              <a:r>
                <a:rPr lang="en-US" sz="2400" dirty="0" err="1" smtClean="0">
                  <a:latin typeface="Arial Black" pitchFamily="34" charset="0"/>
                </a:rPr>
                <a:t>Gy</a:t>
              </a:r>
              <a:endParaRPr lang="en-US" sz="2400" dirty="0">
                <a:latin typeface="Arial Black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285999" y="5517931"/>
              <a:ext cx="394138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008180" y="5496911"/>
              <a:ext cx="394138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144110" y="5139559"/>
              <a:ext cx="592530" cy="283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latin typeface="Arial Black" pitchFamily="34" charset="0"/>
                </a:rPr>
                <a:t>5 </a:t>
              </a:r>
              <a:r>
                <a:rPr lang="en-US" sz="1800" dirty="0" err="1" smtClean="0">
                  <a:latin typeface="Arial Black" pitchFamily="34" charset="0"/>
                </a:rPr>
                <a:t>μm</a:t>
              </a:r>
              <a:endParaRPr lang="en-US" sz="1800" dirty="0">
                <a:latin typeface="Arial Black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34759" y="5118540"/>
              <a:ext cx="592530" cy="283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latin typeface="Arial Black" pitchFamily="34" charset="0"/>
                </a:rPr>
                <a:t>5 </a:t>
              </a:r>
              <a:r>
                <a:rPr lang="en-US" sz="1800" dirty="0" err="1" smtClean="0">
                  <a:latin typeface="Arial Black" pitchFamily="34" charset="0"/>
                </a:rPr>
                <a:t>μm</a:t>
              </a:r>
              <a:endParaRPr lang="en-US" sz="1800" dirty="0">
                <a:latin typeface="Arial Black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762" y="187356"/>
            <a:ext cx="8534400" cy="758952"/>
          </a:xfrm>
        </p:spPr>
        <p:txBody>
          <a:bodyPr/>
          <a:lstStyle/>
          <a:p>
            <a:r>
              <a:rPr lang="en-US" dirty="0"/>
              <a:t>Irradiation Results</a:t>
            </a:r>
          </a:p>
        </p:txBody>
      </p:sp>
    </p:spTree>
    <p:extLst>
      <p:ext uri="{BB962C8B-B14F-4D97-AF65-F5344CB8AC3E}">
        <p14:creationId xmlns="" xmlns:p14="http://schemas.microsoft.com/office/powerpoint/2010/main" val="42723714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65138" y="858838"/>
            <a:ext cx="8267700" cy="5330825"/>
            <a:chOff x="643" y="949"/>
            <a:chExt cx="4780" cy="2986"/>
          </a:xfrm>
        </p:grpSpPr>
        <p:pic>
          <p:nvPicPr>
            <p:cNvPr id="34821" name="Picture 6" descr="x-ray endstati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347" t="3371" b="2248"/>
            <a:stretch>
              <a:fillRect/>
            </a:stretch>
          </p:blipFill>
          <p:spPr bwMode="auto">
            <a:xfrm>
              <a:off x="643" y="949"/>
              <a:ext cx="4780" cy="2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2" name="Text Box 7"/>
            <p:cNvSpPr txBox="1">
              <a:spLocks noChangeArrowheads="1"/>
            </p:cNvSpPr>
            <p:nvPr/>
          </p:nvSpPr>
          <p:spPr bwMode="auto">
            <a:xfrm>
              <a:off x="880" y="1660"/>
              <a:ext cx="743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defTabSz="4649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defTabSz="4649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defTabSz="4649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defTabSz="4649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000">
                  <a:solidFill>
                    <a:schemeClr val="tx1"/>
                  </a:solidFill>
                </a:rPr>
                <a:t>Lens 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000">
                  <a:solidFill>
                    <a:schemeClr val="tx1"/>
                  </a:solidFill>
                </a:rPr>
                <a:t>Chamber</a:t>
              </a:r>
            </a:p>
          </p:txBody>
        </p:sp>
        <p:sp>
          <p:nvSpPr>
            <p:cNvPr id="34823" name="Text Box 8"/>
            <p:cNvSpPr txBox="1">
              <a:spLocks noChangeArrowheads="1"/>
            </p:cNvSpPr>
            <p:nvPr/>
          </p:nvSpPr>
          <p:spPr bwMode="auto">
            <a:xfrm>
              <a:off x="2644" y="1539"/>
              <a:ext cx="1266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defTabSz="4649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defTabSz="4649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defTabSz="4649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defTabSz="4649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000">
                  <a:solidFill>
                    <a:schemeClr val="tx1"/>
                  </a:solidFill>
                </a:rPr>
                <a:t>Nanopositioning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000">
                  <a:solidFill>
                    <a:schemeClr val="tx1"/>
                  </a:solidFill>
                </a:rPr>
                <a:t>Stage</a:t>
              </a:r>
            </a:p>
          </p:txBody>
        </p:sp>
        <p:sp>
          <p:nvSpPr>
            <p:cNvPr id="34824" name="Text Box 9"/>
            <p:cNvSpPr txBox="1">
              <a:spLocks noChangeArrowheads="1"/>
            </p:cNvSpPr>
            <p:nvPr/>
          </p:nvSpPr>
          <p:spPr bwMode="auto">
            <a:xfrm>
              <a:off x="2955" y="2021"/>
              <a:ext cx="572" cy="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defTabSz="4649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defTabSz="4649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defTabSz="4649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defTabSz="4649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000">
                  <a:solidFill>
                    <a:schemeClr val="tx1"/>
                  </a:solidFill>
                </a:rPr>
                <a:t>Zone 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000">
                  <a:solidFill>
                    <a:schemeClr val="tx1"/>
                  </a:solidFill>
                </a:rPr>
                <a:t>Plate 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000">
                  <a:solidFill>
                    <a:schemeClr val="tx1"/>
                  </a:solidFill>
                </a:rPr>
                <a:t>Holder</a:t>
              </a:r>
            </a:p>
          </p:txBody>
        </p:sp>
        <p:sp>
          <p:nvSpPr>
            <p:cNvPr id="34825" name="Text Box 10"/>
            <p:cNvSpPr txBox="1">
              <a:spLocks noChangeArrowheads="1"/>
            </p:cNvSpPr>
            <p:nvPr/>
          </p:nvSpPr>
          <p:spPr bwMode="auto">
            <a:xfrm>
              <a:off x="2914" y="2856"/>
              <a:ext cx="55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 defTabSz="4649788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defTabSz="4649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defTabSz="4649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defTabSz="4649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defTabSz="4649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000">
                  <a:solidFill>
                    <a:schemeClr val="tx1"/>
                  </a:solidFill>
                </a:rPr>
                <a:t>Target</a:t>
              </a:r>
            </a:p>
          </p:txBody>
        </p:sp>
        <p:sp>
          <p:nvSpPr>
            <p:cNvPr id="34826" name="Line 11"/>
            <p:cNvSpPr>
              <a:spLocks noChangeShapeType="1"/>
            </p:cNvSpPr>
            <p:nvPr/>
          </p:nvSpPr>
          <p:spPr bwMode="auto">
            <a:xfrm>
              <a:off x="3620" y="1870"/>
              <a:ext cx="308" cy="2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7" name="Line 12"/>
            <p:cNvSpPr>
              <a:spLocks noChangeShapeType="1"/>
            </p:cNvSpPr>
            <p:nvPr/>
          </p:nvSpPr>
          <p:spPr bwMode="auto">
            <a:xfrm flipH="1">
              <a:off x="2653" y="1859"/>
              <a:ext cx="264" cy="2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8" name="Line 13"/>
            <p:cNvSpPr>
              <a:spLocks noChangeShapeType="1"/>
            </p:cNvSpPr>
            <p:nvPr/>
          </p:nvSpPr>
          <p:spPr bwMode="auto">
            <a:xfrm>
              <a:off x="3486" y="2297"/>
              <a:ext cx="640" cy="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9" name="Line 14"/>
            <p:cNvSpPr>
              <a:spLocks noChangeShapeType="1"/>
            </p:cNvSpPr>
            <p:nvPr/>
          </p:nvSpPr>
          <p:spPr bwMode="auto">
            <a:xfrm>
              <a:off x="1329" y="2134"/>
              <a:ext cx="330" cy="5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0" name="Line 15"/>
            <p:cNvSpPr>
              <a:spLocks noChangeShapeType="1"/>
            </p:cNvSpPr>
            <p:nvPr/>
          </p:nvSpPr>
          <p:spPr bwMode="auto">
            <a:xfrm flipV="1">
              <a:off x="3536" y="2981"/>
              <a:ext cx="678" cy="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19" name="Line 13"/>
          <p:cNvSpPr>
            <a:spLocks noChangeShapeType="1"/>
          </p:cNvSpPr>
          <p:nvPr/>
        </p:nvSpPr>
        <p:spPr bwMode="auto">
          <a:xfrm>
            <a:off x="4648200" y="849313"/>
            <a:ext cx="0" cy="53879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663" tIns="46038" rIns="93663" bIns="46038"/>
          <a:lstStyle/>
          <a:p>
            <a:endParaRPr lang="en-US"/>
          </a:p>
        </p:txBody>
      </p:sp>
      <p:sp>
        <p:nvSpPr>
          <p:cNvPr id="34820" name="Text Box 16"/>
          <p:cNvSpPr txBox="1">
            <a:spLocks noChangeArrowheads="1"/>
          </p:cNvSpPr>
          <p:nvPr/>
        </p:nvSpPr>
        <p:spPr bwMode="auto">
          <a:xfrm>
            <a:off x="398463" y="4111625"/>
            <a:ext cx="12144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63" tIns="46038" rIns="93663" bIns="46038">
            <a:spAutoFit/>
          </a:bodyPr>
          <a:lstStyle>
            <a:lvl1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900">
                <a:solidFill>
                  <a:schemeClr val="tx1"/>
                </a:solidFill>
                <a:latin typeface="Arial Narrow" pitchFamily="34" charset="0"/>
              </a:rPr>
              <a:t>protons</a:t>
            </a:r>
            <a:r>
              <a:rPr lang="en-US" sz="1800">
                <a:solidFill>
                  <a:schemeClr val="tx1"/>
                </a:solidFill>
                <a:latin typeface="Arial Narrow" pitchFamily="34" charset="0"/>
              </a:rPr>
              <a:t>→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237" y="202335"/>
            <a:ext cx="7772400" cy="914400"/>
          </a:xfrm>
        </p:spPr>
        <p:txBody>
          <a:bodyPr/>
          <a:lstStyle/>
          <a:p>
            <a:r>
              <a:rPr lang="en-US" dirty="0" smtClean="0"/>
              <a:t>A neutron microbeam?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1397" y="1650154"/>
            <a:ext cx="7772400" cy="3155762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itchFamily="2" charset="2"/>
              <a:buChar char="§"/>
            </a:pPr>
            <a:r>
              <a:rPr lang="en-US" sz="2800" dirty="0" smtClean="0"/>
              <a:t>30 </a:t>
            </a:r>
            <a:r>
              <a:rPr lang="en-US" sz="2800" dirty="0" err="1" smtClean="0"/>
              <a:t>keV</a:t>
            </a:r>
            <a:r>
              <a:rPr lang="en-US" sz="2800" dirty="0" smtClean="0"/>
              <a:t> Neutrons cannot be focused</a:t>
            </a:r>
          </a:p>
          <a:p>
            <a:pPr>
              <a:buClr>
                <a:srgbClr val="FFC000"/>
              </a:buClr>
              <a:buSzPct val="100000"/>
              <a:buFont typeface="Wingdings" pitchFamily="2" charset="2"/>
              <a:buChar char="§"/>
            </a:pPr>
            <a:r>
              <a:rPr lang="en-US" sz="2800" dirty="0" smtClean="0"/>
              <a:t>Use a kinematic trick!</a:t>
            </a: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US" sz="2400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Li(</a:t>
            </a:r>
            <a:r>
              <a:rPr lang="en-US" sz="2400" dirty="0" err="1" smtClean="0"/>
              <a:t>p,n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Be  has threshold at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p</a:t>
            </a:r>
            <a:r>
              <a:rPr lang="en-US" sz="2400" dirty="0" smtClean="0"/>
              <a:t>=1.880 MeV</a:t>
            </a: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US" sz="2400" dirty="0" smtClean="0"/>
              <a:t>At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p</a:t>
            </a:r>
            <a:r>
              <a:rPr lang="en-US" sz="2400" dirty="0" smtClean="0"/>
              <a:t>=1.880 + </a:t>
            </a:r>
            <a:r>
              <a:rPr lang="en-US" sz="2400" dirty="0" smtClean="0">
                <a:latin typeface="Symbol" pitchFamily="18" charset="2"/>
              </a:rPr>
              <a:t>d </a:t>
            </a:r>
            <a:endParaRPr lang="en-US" sz="2400" dirty="0" smtClean="0"/>
          </a:p>
          <a:p>
            <a:pPr lvl="2">
              <a:buClrTx/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Momentum at CM </a:t>
            </a:r>
            <a:r>
              <a:rPr lang="en-US" sz="2000" dirty="0" smtClean="0">
                <a:solidFill>
                  <a:srgbClr val="FFFF00"/>
                </a:solidFill>
              </a:rPr>
              <a:t>very low</a:t>
            </a:r>
          </a:p>
          <a:p>
            <a:pPr lvl="2">
              <a:buClrTx/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Momentum in Lab </a:t>
            </a:r>
            <a:r>
              <a:rPr lang="en-US" sz="2000" dirty="0" smtClean="0">
                <a:solidFill>
                  <a:srgbClr val="FFFF00"/>
                </a:solidFill>
              </a:rPr>
              <a:t>strongly forward peaked</a:t>
            </a: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4345364"/>
            <a:ext cx="6646899" cy="251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 bwMode="auto">
          <a:xfrm>
            <a:off x="6188149" y="2474032"/>
            <a:ext cx="2541181" cy="1233377"/>
          </a:xfrm>
          <a:prstGeom prst="wedgeRoundRectCallout">
            <a:avLst>
              <a:gd name="adj1" fmla="val -28525"/>
              <a:gd name="adj2" fmla="val 148707"/>
              <a:gd name="adj3" fmla="val 16667"/>
            </a:avLst>
          </a:prstGeom>
          <a:solidFill>
            <a:schemeClr val="accent2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3" tIns="46038" rIns="93663" bIns="460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445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Requires tight control of beam energy</a:t>
            </a:r>
          </a:p>
        </p:txBody>
      </p:sp>
    </p:spTree>
    <p:extLst>
      <p:ext uri="{BB962C8B-B14F-4D97-AF65-F5344CB8AC3E}">
        <p14:creationId xmlns="" xmlns:p14="http://schemas.microsoft.com/office/powerpoint/2010/main" val="93815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3A9BE7-2987-4C4E-BE49-C79A2EAA8D3F}" type="slidenum">
              <a:rPr lang="en-US"/>
              <a:pPr/>
              <a:t>47</a:t>
            </a:fld>
            <a:endParaRPr 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167"/>
            <a:ext cx="9144000" cy="1140884"/>
          </a:xfrm>
        </p:spPr>
        <p:txBody>
          <a:bodyPr/>
          <a:lstStyle/>
          <a:p>
            <a:r>
              <a:rPr lang="en-US" sz="3600" b="1" dirty="0" smtClean="0">
                <a:latin typeface="Arial" charset="0"/>
              </a:rPr>
              <a:t>Neutron Microbeam</a:t>
            </a:r>
          </a:p>
        </p:txBody>
      </p:sp>
      <p:sp>
        <p:nvSpPr>
          <p:cNvPr id="12293" name="Text Box 10"/>
          <p:cNvSpPr txBox="1">
            <a:spLocks noChangeArrowheads="1"/>
          </p:cNvSpPr>
          <p:nvPr/>
        </p:nvSpPr>
        <p:spPr bwMode="auto">
          <a:xfrm>
            <a:off x="5257800" y="5486400"/>
            <a:ext cx="3473450" cy="5546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3663" tIns="46038" rIns="93663" bIns="46038">
            <a:spAutoFit/>
          </a:bodyPr>
          <a:lstStyle/>
          <a:p>
            <a:pPr defTabSz="944563">
              <a:spcBef>
                <a:spcPct val="50000"/>
              </a:spcBef>
              <a:buFontTx/>
              <a:buNone/>
            </a:pPr>
            <a:r>
              <a:rPr lang="en-US" sz="1500" b="1" dirty="0"/>
              <a:t>Neutron microbeam visualized with </a:t>
            </a:r>
            <a:r>
              <a:rPr lang="en-US" sz="1500" b="1" baseline="30000" dirty="0"/>
              <a:t>6</a:t>
            </a:r>
            <a:r>
              <a:rPr lang="en-US" sz="1500" b="1" dirty="0"/>
              <a:t>Li coated CR-39 track etch detector</a:t>
            </a:r>
          </a:p>
        </p:txBody>
      </p:sp>
      <p:sp>
        <p:nvSpPr>
          <p:cNvPr id="12298" name="Text Box 15"/>
          <p:cNvSpPr txBox="1">
            <a:spLocks noChangeArrowheads="1"/>
          </p:cNvSpPr>
          <p:nvPr/>
        </p:nvSpPr>
        <p:spPr bwMode="auto">
          <a:xfrm>
            <a:off x="542925" y="4972051"/>
            <a:ext cx="4629150" cy="1258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3663" tIns="46038" rIns="93663" bIns="46038">
            <a:spAutoFit/>
          </a:bodyPr>
          <a:lstStyle/>
          <a:p>
            <a:pPr defTabSz="944563">
              <a:spcBef>
                <a:spcPct val="15000"/>
              </a:spcBef>
              <a:buSzPct val="130000"/>
            </a:pPr>
            <a:r>
              <a:rPr lang="en-US" sz="2400" dirty="0">
                <a:solidFill>
                  <a:srgbClr val="FFFF66"/>
                </a:solidFill>
              </a:rPr>
              <a:t> </a:t>
            </a:r>
            <a:r>
              <a:rPr lang="en-US" sz="2200" dirty="0">
                <a:solidFill>
                  <a:srgbClr val="FFFF66"/>
                </a:solidFill>
              </a:rPr>
              <a:t>Sept 2012:</a:t>
            </a:r>
            <a:r>
              <a:rPr lang="en-US" sz="1800" dirty="0">
                <a:solidFill>
                  <a:srgbClr val="FFFF66"/>
                </a:solidFill>
              </a:rPr>
              <a:t> </a:t>
            </a:r>
            <a:r>
              <a:rPr lang="en-US" sz="2200" dirty="0">
                <a:solidFill>
                  <a:srgbClr val="FFFF66"/>
                </a:solidFill>
              </a:rPr>
              <a:t>90 </a:t>
            </a:r>
            <a:r>
              <a:rPr lang="en-US" sz="2200" dirty="0">
                <a:solidFill>
                  <a:srgbClr val="FFFF66"/>
                </a:solidFill>
                <a:latin typeface="Symbol" pitchFamily="18" charset="2"/>
              </a:rPr>
              <a:t>m</a:t>
            </a:r>
            <a:r>
              <a:rPr lang="en-US" sz="2200" dirty="0">
                <a:solidFill>
                  <a:srgbClr val="FFFF66"/>
                </a:solidFill>
              </a:rPr>
              <a:t>m</a:t>
            </a:r>
          </a:p>
          <a:p>
            <a:pPr defTabSz="944563">
              <a:spcBef>
                <a:spcPct val="15000"/>
              </a:spcBef>
              <a:buSzPct val="130000"/>
            </a:pPr>
            <a:r>
              <a:rPr lang="en-US" sz="2200" dirty="0">
                <a:solidFill>
                  <a:srgbClr val="FFFF66"/>
                </a:solidFill>
              </a:rPr>
              <a:t> Feb 2013: </a:t>
            </a:r>
            <a:r>
              <a:rPr lang="en-US" sz="2300" dirty="0">
                <a:solidFill>
                  <a:srgbClr val="FFFF66"/>
                </a:solidFill>
              </a:rPr>
              <a:t> </a:t>
            </a:r>
            <a:r>
              <a:rPr lang="en-US" sz="2200" dirty="0">
                <a:solidFill>
                  <a:srgbClr val="FFFF66"/>
                </a:solidFill>
              </a:rPr>
              <a:t>70 </a:t>
            </a:r>
            <a:r>
              <a:rPr lang="en-US" sz="2200" dirty="0">
                <a:solidFill>
                  <a:srgbClr val="FFFF66"/>
                </a:solidFill>
                <a:latin typeface="Symbol" pitchFamily="18" charset="2"/>
              </a:rPr>
              <a:t>m</a:t>
            </a:r>
            <a:r>
              <a:rPr lang="en-US" sz="2200" dirty="0">
                <a:solidFill>
                  <a:srgbClr val="FFFF66"/>
                </a:solidFill>
              </a:rPr>
              <a:t>m</a:t>
            </a:r>
          </a:p>
          <a:p>
            <a:pPr defTabSz="944563">
              <a:spcBef>
                <a:spcPct val="15000"/>
              </a:spcBef>
              <a:buSzPct val="130000"/>
            </a:pPr>
            <a:r>
              <a:rPr lang="en-US" sz="2200" dirty="0">
                <a:solidFill>
                  <a:srgbClr val="FFFF66"/>
                </a:solidFill>
              </a:rPr>
              <a:t> Design </a:t>
            </a:r>
            <a:r>
              <a:rPr lang="en-US" sz="2200" dirty="0" smtClean="0">
                <a:solidFill>
                  <a:srgbClr val="FFFF66"/>
                </a:solidFill>
              </a:rPr>
              <a:t>goal: 20 </a:t>
            </a:r>
            <a:r>
              <a:rPr lang="en-US" sz="2200" dirty="0">
                <a:solidFill>
                  <a:srgbClr val="FFFF66"/>
                </a:solidFill>
                <a:latin typeface="Symbol" pitchFamily="18" charset="2"/>
              </a:rPr>
              <a:t>m</a:t>
            </a:r>
            <a:r>
              <a:rPr lang="en-US" sz="2200" dirty="0">
                <a:solidFill>
                  <a:srgbClr val="FFFF66"/>
                </a:solidFill>
              </a:rPr>
              <a:t>m</a:t>
            </a: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  <a:grayscl/>
          </a:blip>
          <a:srcRect t="25568" b="784"/>
          <a:stretch>
            <a:fillRect/>
          </a:stretch>
        </p:blipFill>
        <p:spPr bwMode="auto">
          <a:xfrm>
            <a:off x="4953000" y="2173200"/>
            <a:ext cx="3968750" cy="306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  <a:grayscl/>
          </a:blip>
          <a:srcRect t="29155" b="63519"/>
          <a:stretch>
            <a:fillRect/>
          </a:stretch>
        </p:blipFill>
        <p:spPr bwMode="auto">
          <a:xfrm>
            <a:off x="4953000" y="1944600"/>
            <a:ext cx="3968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  <a:grayscl/>
          </a:blip>
          <a:srcRect t="29155" b="63519"/>
          <a:stretch>
            <a:fillRect/>
          </a:stretch>
        </p:blipFill>
        <p:spPr bwMode="auto">
          <a:xfrm>
            <a:off x="4953000" y="1716000"/>
            <a:ext cx="3968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483225" y="1944600"/>
            <a:ext cx="33401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44563">
              <a:spcBef>
                <a:spcPct val="50000"/>
              </a:spcBef>
              <a:buFontTx/>
              <a:buNone/>
            </a:pPr>
            <a:r>
              <a:rPr lang="en-US" sz="1900">
                <a:solidFill>
                  <a:srgbClr val="66FF66"/>
                </a:solidFill>
                <a:latin typeface="Arial Narrow" pitchFamily="34" charset="0"/>
              </a:rPr>
              <a:t> </a:t>
            </a:r>
            <a:r>
              <a:rPr lang="en-US" sz="1900">
                <a:solidFill>
                  <a:srgbClr val="000000"/>
                </a:solidFill>
                <a:latin typeface="Arial Narrow" pitchFamily="34" charset="0"/>
              </a:rPr>
              <a:t>0      </a:t>
            </a:r>
            <a:r>
              <a:rPr lang="en-US" sz="200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900">
                <a:solidFill>
                  <a:srgbClr val="000000"/>
                </a:solidFill>
                <a:latin typeface="Arial Narrow" pitchFamily="34" charset="0"/>
              </a:rPr>
              <a:t> 20  </a:t>
            </a:r>
            <a:r>
              <a:rPr lang="en-US" sz="2000">
                <a:solidFill>
                  <a:srgbClr val="000000"/>
                </a:solidFill>
                <a:latin typeface="Arial Narrow" pitchFamily="34" charset="0"/>
              </a:rPr>
              <a:t>       </a:t>
            </a:r>
            <a:r>
              <a:rPr lang="en-US" sz="1900">
                <a:solidFill>
                  <a:srgbClr val="000000"/>
                </a:solidFill>
                <a:latin typeface="Arial Narrow" pitchFamily="34" charset="0"/>
              </a:rPr>
              <a:t>40  </a:t>
            </a:r>
            <a:r>
              <a:rPr lang="en-US" sz="2000">
                <a:solidFill>
                  <a:srgbClr val="000000"/>
                </a:solidFill>
                <a:latin typeface="Arial Narrow" pitchFamily="34" charset="0"/>
              </a:rPr>
              <a:t>    </a:t>
            </a:r>
            <a:r>
              <a:rPr lang="en-US" sz="1900">
                <a:solidFill>
                  <a:srgbClr val="000000"/>
                </a:solidFill>
                <a:latin typeface="Arial Narrow" pitchFamily="34" charset="0"/>
              </a:rPr>
              <a:t>  60      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  </a:t>
            </a:r>
            <a:r>
              <a:rPr lang="en-US" sz="1900">
                <a:solidFill>
                  <a:srgbClr val="000000"/>
                </a:solidFill>
                <a:latin typeface="Arial Narrow" pitchFamily="34" charset="0"/>
              </a:rPr>
              <a:t>80</a:t>
            </a:r>
            <a:r>
              <a:rPr lang="en-US" sz="800">
                <a:solidFill>
                  <a:srgbClr val="000000"/>
                </a:solidFill>
                <a:latin typeface="Arial Narrow" pitchFamily="34" charset="0"/>
              </a:rPr>
              <a:t>  </a:t>
            </a:r>
            <a:r>
              <a:rPr lang="en-US" sz="190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900">
                <a:solidFill>
                  <a:srgbClr val="000000"/>
                </a:solidFill>
                <a:latin typeface="Arial Narrow" pitchFamily="34" charset="0"/>
              </a:rPr>
              <a:t>m</a:t>
            </a:r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 flipV="1">
            <a:off x="5594350" y="1868400"/>
            <a:ext cx="2697162" cy="7937"/>
          </a:xfrm>
          <a:prstGeom prst="line">
            <a:avLst/>
          </a:prstGeom>
          <a:noFill/>
          <a:ln w="41275">
            <a:solidFill>
              <a:srgbClr val="000000"/>
            </a:solidFill>
            <a:round/>
            <a:headEnd/>
            <a:tailEnd/>
          </a:ln>
        </p:spPr>
        <p:txBody>
          <a:bodyPr lIns="93663" tIns="46038" rIns="93663" bIns="46038"/>
          <a:lstStyle/>
          <a:p>
            <a:endParaRPr lang="en-US"/>
          </a:p>
        </p:txBody>
      </p:sp>
      <p:sp>
        <p:nvSpPr>
          <p:cNvPr id="24" name="Line 19"/>
          <p:cNvSpPr>
            <a:spLocks noChangeShapeType="1"/>
          </p:cNvSpPr>
          <p:nvPr/>
        </p:nvSpPr>
        <p:spPr bwMode="auto">
          <a:xfrm flipH="1">
            <a:off x="5597525" y="1801725"/>
            <a:ext cx="3175" cy="157162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 lIns="93663" tIns="46038" rIns="93663" bIns="46038"/>
          <a:lstStyle/>
          <a:p>
            <a:endParaRPr lang="en-US"/>
          </a:p>
        </p:txBody>
      </p:sp>
      <p:sp>
        <p:nvSpPr>
          <p:cNvPr id="25" name="Line 20"/>
          <p:cNvSpPr>
            <a:spLocks noChangeShapeType="1"/>
          </p:cNvSpPr>
          <p:nvPr/>
        </p:nvSpPr>
        <p:spPr bwMode="auto">
          <a:xfrm flipH="1">
            <a:off x="6196012" y="1792200"/>
            <a:ext cx="3175" cy="157162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 lIns="93663" tIns="46038" rIns="93663" bIns="46038"/>
          <a:lstStyle/>
          <a:p>
            <a:endParaRPr lang="en-US"/>
          </a:p>
        </p:txBody>
      </p:sp>
      <p:sp>
        <p:nvSpPr>
          <p:cNvPr id="26" name="Line 21"/>
          <p:cNvSpPr>
            <a:spLocks noChangeShapeType="1"/>
          </p:cNvSpPr>
          <p:nvPr/>
        </p:nvSpPr>
        <p:spPr bwMode="auto">
          <a:xfrm flipH="1">
            <a:off x="6926262" y="1792200"/>
            <a:ext cx="3175" cy="157162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 lIns="93663" tIns="46038" rIns="93663" bIns="46038"/>
          <a:lstStyle/>
          <a:p>
            <a:endParaRPr lang="en-US"/>
          </a:p>
        </p:txBody>
      </p:sp>
      <p:sp>
        <p:nvSpPr>
          <p:cNvPr id="27" name="Line 22"/>
          <p:cNvSpPr>
            <a:spLocks noChangeShapeType="1"/>
          </p:cNvSpPr>
          <p:nvPr/>
        </p:nvSpPr>
        <p:spPr bwMode="auto">
          <a:xfrm flipH="1">
            <a:off x="7608887" y="1792200"/>
            <a:ext cx="3175" cy="157162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 lIns="93663" tIns="46038" rIns="93663" bIns="46038"/>
          <a:lstStyle/>
          <a:p>
            <a:endParaRPr lang="en-US"/>
          </a:p>
        </p:txBody>
      </p:sp>
      <p:sp>
        <p:nvSpPr>
          <p:cNvPr id="28" name="Line 23"/>
          <p:cNvSpPr>
            <a:spLocks noChangeShapeType="1"/>
          </p:cNvSpPr>
          <p:nvPr/>
        </p:nvSpPr>
        <p:spPr bwMode="auto">
          <a:xfrm flipH="1">
            <a:off x="8289925" y="1782675"/>
            <a:ext cx="3175" cy="157162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 lIns="93663" tIns="46038" rIns="93663" bIns="46038"/>
          <a:lstStyle/>
          <a:p>
            <a:endParaRPr lang="en-US"/>
          </a:p>
        </p:txBody>
      </p:sp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4" cstate="print"/>
          <a:srcRect l="1401" r="2487"/>
          <a:stretch>
            <a:fillRect/>
          </a:stretch>
        </p:blipFill>
        <p:spPr bwMode="auto">
          <a:xfrm>
            <a:off x="914400" y="1981200"/>
            <a:ext cx="29591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 Box 12"/>
          <p:cNvSpPr txBox="1">
            <a:spLocks noChangeArrowheads="1"/>
          </p:cNvSpPr>
          <p:nvPr/>
        </p:nvSpPr>
        <p:spPr bwMode="auto">
          <a:xfrm>
            <a:off x="1382713" y="3902604"/>
            <a:ext cx="942975" cy="246221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44563">
              <a:spcBef>
                <a:spcPct val="50000"/>
              </a:spcBef>
              <a:buFontTx/>
              <a:buNone/>
            </a:pPr>
            <a:r>
              <a:rPr lang="en-US" sz="800" dirty="0">
                <a:solidFill>
                  <a:srgbClr val="FF0000"/>
                </a:solidFill>
              </a:rPr>
              <a:t>Focused 1.886 </a:t>
            </a:r>
            <a:r>
              <a:rPr lang="en-US" sz="800" dirty="0" err="1">
                <a:solidFill>
                  <a:srgbClr val="FF0000"/>
                </a:solidFill>
              </a:rPr>
              <a:t>MeV</a:t>
            </a:r>
            <a:r>
              <a:rPr lang="en-US" sz="800" dirty="0">
                <a:solidFill>
                  <a:srgbClr val="FF0000"/>
                </a:solidFill>
              </a:rPr>
              <a:t> proton microbeam</a:t>
            </a:r>
          </a:p>
        </p:txBody>
      </p:sp>
      <p:sp>
        <p:nvSpPr>
          <p:cNvPr id="12296" name="Rectangle 13"/>
          <p:cNvSpPr>
            <a:spLocks noChangeArrowheads="1"/>
          </p:cNvSpPr>
          <p:nvPr/>
        </p:nvSpPr>
        <p:spPr bwMode="auto">
          <a:xfrm>
            <a:off x="2501900" y="3843337"/>
            <a:ext cx="608012" cy="4042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3663" tIns="46038" rIns="93663" bIns="46038" anchor="ctr"/>
          <a:lstStyle/>
          <a:p>
            <a:endParaRPr lang="en-US"/>
          </a:p>
        </p:txBody>
      </p:sp>
      <p:sp>
        <p:nvSpPr>
          <p:cNvPr id="12297" name="Rectangle 14"/>
          <p:cNvSpPr>
            <a:spLocks noChangeArrowheads="1"/>
          </p:cNvSpPr>
          <p:nvPr/>
        </p:nvSpPr>
        <p:spPr bwMode="auto">
          <a:xfrm>
            <a:off x="2489200" y="3949170"/>
            <a:ext cx="608012" cy="404284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93663" tIns="46038" rIns="93663" bIns="46038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</p:spPr>
        <p:txBody>
          <a:bodyPr/>
          <a:lstStyle/>
          <a:p>
            <a:r>
              <a:rPr lang="en-US" dirty="0" smtClean="0"/>
              <a:t>Imaging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 descr="C:\Data\P41\Draft\sections\Chapter 0\pictures\Microbeam Endst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835150"/>
            <a:ext cx="289242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2" descr="C:\Data\P41\Draft\Prezentatsiya\pictures\two colorgs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2443163"/>
            <a:ext cx="35052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6089650" y="3429000"/>
            <a:ext cx="303213" cy="37941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663" tIns="46038" rIns="93663" bIns="46038" anchor="ctr"/>
          <a:lstStyle/>
          <a:p>
            <a:endParaRPr lang="en-US"/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374650" y="5478463"/>
            <a:ext cx="8651875" cy="50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63" tIns="46038" rIns="93663" bIns="46038">
            <a:spAutoFit/>
          </a:bodyPr>
          <a:lstStyle>
            <a:lvl1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700" i="1" dirty="0">
                <a:solidFill>
                  <a:schemeClr val="tx1"/>
                </a:solidFill>
              </a:rPr>
              <a:t>Most common approach is with fluorescent labeling</a:t>
            </a:r>
          </a:p>
        </p:txBody>
      </p:sp>
      <p:pic>
        <p:nvPicPr>
          <p:cNvPr id="28686" name="Picture 2" descr="C:\Data\P41\Draft\Prezentatsiya\pictures\Cog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2443163"/>
            <a:ext cx="3503613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2" descr="C:\Data\P41\Draft\Prezentatsiya\pictures\800px-264D_DNA+Hoechs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443163"/>
            <a:ext cx="3560762" cy="2670175"/>
          </a:xfrm>
          <a:prstGeom prst="rect">
            <a:avLst/>
          </a:prstGeom>
          <a:solidFill>
            <a:schemeClr val="tx1">
              <a:alpha val="2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88" name="Text Box 16"/>
          <p:cNvSpPr txBox="1">
            <a:spLocks noChangeArrowheads="1"/>
          </p:cNvSpPr>
          <p:nvPr/>
        </p:nvSpPr>
        <p:spPr bwMode="auto">
          <a:xfrm>
            <a:off x="398463" y="6008688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63" tIns="46038" rIns="93663" bIns="46038">
            <a:spAutoFit/>
          </a:bodyPr>
          <a:lstStyle>
            <a:lvl1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700">
                <a:solidFill>
                  <a:schemeClr val="tx1"/>
                </a:solidFill>
              </a:rPr>
              <a:t>Fluorescent labeling is often OK, but not always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4448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To target cells or sub-cellular components they must be </a:t>
            </a:r>
            <a:r>
              <a:rPr lang="en-US" dirty="0" smtClean="0"/>
              <a:t>imaged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3990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The Center for Radiological Research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066800"/>
            <a:ext cx="5011737" cy="55626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sz="3200" dirty="0" smtClean="0"/>
              <a:t>Founded 1915 to study applications of radiation in medicine </a:t>
            </a:r>
          </a:p>
          <a:p>
            <a:pPr>
              <a:defRPr/>
            </a:pPr>
            <a:r>
              <a:rPr lang="en-US" sz="3200" dirty="0" smtClean="0"/>
              <a:t>Early developments:</a:t>
            </a:r>
          </a:p>
          <a:p>
            <a:pPr lvl="1">
              <a:defRPr/>
            </a:pPr>
            <a:r>
              <a:rPr lang="en-US" sz="2800" dirty="0" smtClean="0"/>
              <a:t>Dose (≡Energy/mass)</a:t>
            </a:r>
          </a:p>
          <a:p>
            <a:pPr lvl="1">
              <a:defRPr/>
            </a:pPr>
            <a:r>
              <a:rPr lang="en-US" sz="2800" dirty="0" smtClean="0"/>
              <a:t>“Controlled” Radiation therapy</a:t>
            </a:r>
          </a:p>
          <a:p>
            <a:pPr>
              <a:defRPr/>
            </a:pPr>
            <a:r>
              <a:rPr lang="en-US" sz="3200" dirty="0" smtClean="0"/>
              <a:t>Today:</a:t>
            </a:r>
          </a:p>
          <a:p>
            <a:pPr lvl="1">
              <a:defRPr/>
            </a:pPr>
            <a:r>
              <a:rPr lang="en-US" sz="2800" dirty="0" smtClean="0">
                <a:ea typeface="+mn-ea"/>
                <a:cs typeface="+mn-cs"/>
              </a:rPr>
              <a:t>Biological consequences of radiation exposures.</a:t>
            </a:r>
          </a:p>
          <a:p>
            <a:pPr>
              <a:defRPr/>
            </a:pPr>
            <a:r>
              <a:rPr lang="en-US" dirty="0" smtClean="0"/>
              <a:t>RARAF is the “</a:t>
            </a:r>
            <a:r>
              <a:rPr lang="en-US" dirty="0" smtClean="0">
                <a:solidFill>
                  <a:srgbClr val="FFFF00"/>
                </a:solidFill>
              </a:rPr>
              <a:t>physics arm</a:t>
            </a:r>
            <a:r>
              <a:rPr lang="en-US" dirty="0" smtClean="0"/>
              <a:t>” of the CRR</a:t>
            </a:r>
            <a:endParaRPr lang="en-US" sz="2800" dirty="0" smtClean="0"/>
          </a:p>
        </p:txBody>
      </p:sp>
      <p:pic>
        <p:nvPicPr>
          <p:cNvPr id="7172" name="Picture 19" descr="1-fial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5756" y="1316038"/>
            <a:ext cx="3571875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20"/>
          <p:cNvSpPr txBox="1">
            <a:spLocks noChangeArrowheads="1"/>
          </p:cNvSpPr>
          <p:nvPr/>
        </p:nvSpPr>
        <p:spPr bwMode="auto">
          <a:xfrm>
            <a:off x="4572000" y="5392037"/>
            <a:ext cx="52593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FF9900"/>
                </a:solidFill>
              </a:rPr>
              <a:t>Dr. </a:t>
            </a:r>
            <a:r>
              <a:rPr lang="en-US" sz="2400" dirty="0" err="1">
                <a:solidFill>
                  <a:srgbClr val="FF9900"/>
                </a:solidFill>
              </a:rPr>
              <a:t>Gioacchinno</a:t>
            </a:r>
            <a:r>
              <a:rPr lang="en-US" sz="2400" dirty="0">
                <a:solidFill>
                  <a:srgbClr val="FF9900"/>
                </a:solidFill>
              </a:rPr>
              <a:t> </a:t>
            </a:r>
            <a:r>
              <a:rPr lang="en-US" sz="2400" dirty="0" err="1">
                <a:solidFill>
                  <a:srgbClr val="FF9900"/>
                </a:solidFill>
              </a:rPr>
              <a:t>Failla</a:t>
            </a:r>
            <a:r>
              <a:rPr lang="en-US" sz="2400" dirty="0">
                <a:solidFill>
                  <a:srgbClr val="FF9900"/>
                </a:solidFill>
              </a:rPr>
              <a:t> </a:t>
            </a:r>
            <a:br>
              <a:rPr lang="en-US" sz="2400" dirty="0">
                <a:solidFill>
                  <a:srgbClr val="FF9900"/>
                </a:solidFill>
              </a:rPr>
            </a:br>
            <a:r>
              <a:rPr lang="en-US" sz="2400" dirty="0">
                <a:solidFill>
                  <a:srgbClr val="FF9900"/>
                </a:solidFill>
              </a:rPr>
              <a:t>(1891 - 1961)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751" t="22704" r="17000" b="2756"/>
          <a:stretch>
            <a:fillRect/>
          </a:stretch>
        </p:blipFill>
        <p:spPr bwMode="auto">
          <a:xfrm>
            <a:off x="1524000" y="1371600"/>
            <a:ext cx="5257800" cy="531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5" r="2304"/>
          <a:stretch>
            <a:fillRect/>
          </a:stretch>
        </p:blipFill>
        <p:spPr bwMode="auto">
          <a:xfrm>
            <a:off x="228600" y="304800"/>
            <a:ext cx="86868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83712" y="2838893"/>
            <a:ext cx="2413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chemeClr val="bg2"/>
                </a:solidFill>
              </a:rPr>
              <a:t>We use 50-100 </a:t>
            </a:r>
            <a:r>
              <a:rPr lang="en-US" sz="2400" b="0" dirty="0" err="1" smtClean="0">
                <a:solidFill>
                  <a:schemeClr val="bg2"/>
                </a:solidFill>
              </a:rPr>
              <a:t>nM</a:t>
            </a:r>
            <a:endParaRPr lang="en-US" sz="2400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742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ChangeArrowheads="1"/>
          </p:cNvSpPr>
          <p:nvPr/>
        </p:nvSpPr>
        <p:spPr bwMode="auto">
          <a:xfrm>
            <a:off x="1839913" y="1987550"/>
            <a:ext cx="5691187" cy="41735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663" tIns="46038" rIns="93663" bIns="46038" anchor="ctr"/>
          <a:lstStyle/>
          <a:p>
            <a:endParaRPr lang="en-US"/>
          </a:p>
        </p:txBody>
      </p:sp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0" y="4699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33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Cell survival with various UV intensities</a:t>
            </a:r>
          </a:p>
        </p:txBody>
      </p:sp>
      <p:pic>
        <p:nvPicPr>
          <p:cNvPr id="34820" name="Chart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4" t="1912" r="2106" b="1035"/>
          <a:stretch>
            <a:fillRect/>
          </a:stretch>
        </p:blipFill>
        <p:spPr bwMode="auto">
          <a:xfrm>
            <a:off x="2066925" y="2138363"/>
            <a:ext cx="5313363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2446338" y="2517775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663" tIns="46038" rIns="93663" bIns="46038" anchor="ctr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60738" y="4603159"/>
            <a:ext cx="2945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/>
              <a:t>We use &lt; 0.5 </a:t>
            </a:r>
            <a:r>
              <a:rPr lang="en-US" sz="2400" b="0" dirty="0" err="1" smtClean="0"/>
              <a:t>mW</a:t>
            </a:r>
            <a:r>
              <a:rPr lang="en-US" sz="2400" b="0" dirty="0" smtClean="0"/>
              <a:t>/cm</a:t>
            </a:r>
            <a:r>
              <a:rPr lang="en-US" sz="2400" b="0" baseline="30000" dirty="0" smtClean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345836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>
              <a:lnSpc>
                <a:spcPct val="95000"/>
              </a:lnSpc>
            </a:pPr>
            <a:r>
              <a:rPr lang="en-US" b="1" dirty="0" smtClean="0"/>
              <a:t>Rapid </a:t>
            </a:r>
            <a:r>
              <a:rPr lang="en-US" b="1" dirty="0"/>
              <a:t>EMCCD image </a:t>
            </a:r>
            <a:r>
              <a:rPr lang="en-US" b="1" dirty="0" smtClean="0"/>
              <a:t>acquisition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at </a:t>
            </a:r>
            <a:r>
              <a:rPr lang="en-US" b="1" dirty="0"/>
              <a:t>the microbeam</a:t>
            </a:r>
          </a:p>
        </p:txBody>
      </p:sp>
      <p:pic>
        <p:nvPicPr>
          <p:cNvPr id="35843" name="Picture 10" descr="Hstain40X_1microsecond_allNDfiltersout_Astopfull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1776413"/>
            <a:ext cx="29591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10"/>
          <p:cNvSpPr txBox="1">
            <a:spLocks noChangeArrowheads="1"/>
          </p:cNvSpPr>
          <p:nvPr/>
        </p:nvSpPr>
        <p:spPr bwMode="auto">
          <a:xfrm>
            <a:off x="1981200" y="5791200"/>
            <a:ext cx="6324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0">
                <a:solidFill>
                  <a:schemeClr val="tx1"/>
                </a:solidFill>
              </a:rPr>
              <a:t>A</a:t>
            </a:r>
            <a:r>
              <a:rPr lang="en-US" sz="1600" b="0" baseline="-25000">
                <a:solidFill>
                  <a:schemeClr val="tx1"/>
                </a:solidFill>
              </a:rPr>
              <a:t>L</a:t>
            </a:r>
            <a:r>
              <a:rPr lang="en-US" sz="1600" b="0">
                <a:solidFill>
                  <a:schemeClr val="tx1"/>
                </a:solidFill>
              </a:rPr>
              <a:t> human/hamster hybrid cells, 100 nm Hoechst 33342 stained at 40x magnification with less than 0.2 mW/cm</a:t>
            </a:r>
            <a:r>
              <a:rPr lang="en-US" sz="1600" b="0" baseline="30000">
                <a:solidFill>
                  <a:schemeClr val="tx1"/>
                </a:solidFill>
              </a:rPr>
              <a:t>2 </a:t>
            </a:r>
            <a:r>
              <a:rPr lang="en-US" sz="1600" b="0">
                <a:solidFill>
                  <a:schemeClr val="tx1"/>
                </a:solidFill>
              </a:rPr>
              <a:t> UV illumination.</a:t>
            </a:r>
          </a:p>
        </p:txBody>
      </p:sp>
      <p:pic>
        <p:nvPicPr>
          <p:cNvPr id="35845" name="Picture 5" descr="MBIIcompPic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41"/>
          <a:stretch>
            <a:fillRect/>
          </a:stretch>
        </p:blipFill>
        <p:spPr bwMode="auto">
          <a:xfrm>
            <a:off x="1449388" y="1758950"/>
            <a:ext cx="2970212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11"/>
          <p:cNvSpPr txBox="1">
            <a:spLocks noChangeArrowheads="1"/>
          </p:cNvSpPr>
          <p:nvPr/>
        </p:nvSpPr>
        <p:spPr bwMode="auto">
          <a:xfrm>
            <a:off x="152400" y="5715000"/>
            <a:ext cx="8839200" cy="97155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dirty="0">
                <a:solidFill>
                  <a:schemeClr val="tx1"/>
                </a:solidFill>
              </a:rPr>
              <a:t>Image quality maintained with EMCCD,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but with a major decrease in UV exposure</a:t>
            </a:r>
          </a:p>
        </p:txBody>
      </p:sp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1219200" y="4751388"/>
            <a:ext cx="32464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dirty="0">
                <a:solidFill>
                  <a:schemeClr val="tx1"/>
                </a:solidFill>
              </a:rPr>
              <a:t>Standard Intensified CCD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dirty="0">
                <a:solidFill>
                  <a:srgbClr val="002060"/>
                </a:solidFill>
              </a:rPr>
              <a:t>    </a:t>
            </a:r>
            <a:r>
              <a:rPr lang="en-US" sz="2200" dirty="0">
                <a:solidFill>
                  <a:schemeClr val="tx1"/>
                </a:solidFill>
              </a:rPr>
              <a:t>500 </a:t>
            </a:r>
            <a:r>
              <a:rPr lang="en-US" sz="2200" dirty="0" err="1">
                <a:solidFill>
                  <a:schemeClr val="tx1"/>
                </a:solidFill>
              </a:rPr>
              <a:t>msec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smtClean="0">
                <a:solidFill>
                  <a:schemeClr val="tx1"/>
                </a:solidFill>
              </a:rPr>
              <a:t>exposure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5848" name="Text Box 9"/>
          <p:cNvSpPr txBox="1">
            <a:spLocks noChangeArrowheads="1"/>
          </p:cNvSpPr>
          <p:nvPr/>
        </p:nvSpPr>
        <p:spPr bwMode="auto">
          <a:xfrm>
            <a:off x="5562600" y="4759325"/>
            <a:ext cx="32083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solidFill>
                  <a:schemeClr val="tx1"/>
                </a:solidFill>
              </a:rPr>
              <a:t>          </a:t>
            </a:r>
            <a:r>
              <a:rPr lang="en-US" sz="2000" dirty="0">
                <a:solidFill>
                  <a:schemeClr val="tx1"/>
                </a:solidFill>
              </a:rPr>
              <a:t> EMCCD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dirty="0">
                <a:solidFill>
                  <a:srgbClr val="002060"/>
                </a:solidFill>
              </a:rPr>
              <a:t>   </a:t>
            </a:r>
            <a:r>
              <a:rPr lang="en-US" sz="2200" dirty="0">
                <a:solidFill>
                  <a:schemeClr val="tx1"/>
                </a:solidFill>
              </a:rPr>
              <a:t>0.001 </a:t>
            </a:r>
            <a:r>
              <a:rPr lang="en-US" sz="2200" dirty="0" err="1">
                <a:solidFill>
                  <a:schemeClr val="tx1"/>
                </a:solidFill>
              </a:rPr>
              <a:t>msec</a:t>
            </a:r>
            <a:r>
              <a:rPr lang="en-US" sz="2200" dirty="0">
                <a:solidFill>
                  <a:schemeClr val="tx1"/>
                </a:solidFill>
              </a:rPr>
              <a:t> exposure</a:t>
            </a:r>
            <a:endParaRPr lang="en-US" sz="2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528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2" descr="C:\Data\P41\Draft\sections\SIMI\pictures\SIMI results\XRCC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4719638"/>
            <a:ext cx="2405063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1"/>
          <p:cNvSpPr txBox="1">
            <a:spLocks noChangeArrowheads="1"/>
          </p:cNvSpPr>
          <p:nvPr/>
        </p:nvSpPr>
        <p:spPr bwMode="auto">
          <a:xfrm>
            <a:off x="4873625" y="5305720"/>
            <a:ext cx="4270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HT1080 </a:t>
            </a:r>
            <a:r>
              <a:rPr lang="en-US" sz="2000" dirty="0" err="1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fibrosarcoma</a:t>
            </a:r>
            <a:r>
              <a:rPr lang="en-US" sz="2000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cells </a:t>
            </a:r>
            <a:br>
              <a:rPr lang="en-US" sz="2000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imaged with SIMI in PBS</a:t>
            </a:r>
          </a:p>
        </p:txBody>
      </p:sp>
      <p:pic>
        <p:nvPicPr>
          <p:cNvPr id="4198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118" r="720" b="2161"/>
          <a:stretch>
            <a:fillRect/>
          </a:stretch>
        </p:blipFill>
        <p:spPr bwMode="auto">
          <a:xfrm>
            <a:off x="246063" y="1444625"/>
            <a:ext cx="4325937" cy="3127375"/>
          </a:xfrm>
          <a:prstGeom prst="rect">
            <a:avLst/>
          </a:prstGeom>
          <a:noFill/>
          <a:ln w="317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1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63675"/>
            <a:ext cx="4249738" cy="3097212"/>
          </a:xfrm>
          <a:prstGeom prst="rect">
            <a:avLst/>
          </a:prstGeom>
          <a:noFill/>
          <a:ln w="317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5799" y="281762"/>
            <a:ext cx="10515600" cy="7921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SIMI: </a:t>
            </a:r>
            <a:r>
              <a:rPr lang="en-US" u="sng" dirty="0" smtClean="0"/>
              <a:t>S</a:t>
            </a:r>
            <a:r>
              <a:rPr lang="en-US" dirty="0" smtClean="0"/>
              <a:t>imultaneous </a:t>
            </a:r>
            <a:r>
              <a:rPr lang="en-US" u="sng" dirty="0"/>
              <a:t>I</a:t>
            </a:r>
            <a:r>
              <a:rPr lang="en-US" dirty="0"/>
              <a:t>mmersion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err="1" smtClean="0"/>
              <a:t>M</a:t>
            </a:r>
            <a:r>
              <a:rPr lang="en-US" dirty="0" err="1" smtClean="0"/>
              <a:t>irau</a:t>
            </a:r>
            <a:r>
              <a:rPr lang="en-US" dirty="0" smtClean="0"/>
              <a:t> </a:t>
            </a:r>
            <a:r>
              <a:rPr lang="en-US" u="sng" dirty="0" smtClean="0"/>
              <a:t>I</a:t>
            </a:r>
            <a:r>
              <a:rPr lang="en-US" dirty="0" smtClean="0"/>
              <a:t>nterferometry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7644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18030" y="304800"/>
            <a:ext cx="8309345" cy="758952"/>
          </a:xfrm>
        </p:spPr>
        <p:txBody>
          <a:bodyPr>
            <a:noAutofit/>
          </a:bodyPr>
          <a:lstStyle/>
          <a:p>
            <a:pPr defTabSz="914400">
              <a:lnSpc>
                <a:spcPct val="110000"/>
              </a:lnSpc>
              <a:spcAft>
                <a:spcPct val="10000"/>
              </a:spcAft>
            </a:pPr>
            <a:r>
              <a:rPr lang="en-US" sz="3600" dirty="0"/>
              <a:t>Microbeam-Integrated </a:t>
            </a:r>
            <a:r>
              <a:rPr lang="en-US" sz="3600" dirty="0" err="1"/>
              <a:t>Multiphoton</a:t>
            </a:r>
            <a:r>
              <a:rPr lang="en-US" sz="3600" dirty="0"/>
              <a:t> Imaging </a:t>
            </a:r>
            <a:r>
              <a:rPr lang="en-US" sz="3600" dirty="0" smtClean="0"/>
              <a:t>System</a:t>
            </a:r>
            <a:endParaRPr lang="en-US" sz="3600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569913" lvl="1" indent="-455613" defTabSz="914400">
              <a:spcBef>
                <a:spcPct val="35000"/>
              </a:spcBef>
              <a:spcAft>
                <a:spcPct val="35000"/>
              </a:spcAft>
              <a:buSzPct val="110000"/>
              <a:buFontTx/>
              <a:buChar char="•"/>
            </a:pPr>
            <a:r>
              <a:rPr lang="en-US" sz="2800" b="1" dirty="0" smtClean="0"/>
              <a:t>To provide 3D imaging capability for RARAF </a:t>
            </a:r>
            <a:r>
              <a:rPr lang="en-US" sz="2800" b="1" dirty="0" err="1" smtClean="0"/>
              <a:t>microbeam</a:t>
            </a:r>
            <a:r>
              <a:rPr lang="en-US" sz="2800" b="1" dirty="0" smtClean="0"/>
              <a:t> users, which is integrated with the </a:t>
            </a:r>
            <a:r>
              <a:rPr lang="en-US" sz="2800" b="1" dirty="0" err="1" smtClean="0"/>
              <a:t>microbeam</a:t>
            </a:r>
            <a:r>
              <a:rPr lang="en-US" sz="2800" b="1" dirty="0" smtClean="0"/>
              <a:t> irradiation system</a:t>
            </a:r>
          </a:p>
          <a:p>
            <a:pPr marL="569913" lvl="1" indent="-455613" defTabSz="914400">
              <a:spcBef>
                <a:spcPct val="35000"/>
              </a:spcBef>
              <a:spcAft>
                <a:spcPct val="35000"/>
              </a:spcAft>
              <a:buSzPct val="110000"/>
              <a:buFontTx/>
              <a:buChar char="•"/>
            </a:pPr>
            <a:r>
              <a:rPr lang="en-US" sz="2800" b="1" dirty="0" smtClean="0"/>
              <a:t>To record post-irradiation dynamics in </a:t>
            </a:r>
            <a:br>
              <a:rPr lang="en-US" sz="2800" b="1" dirty="0" smtClean="0"/>
            </a:br>
            <a:r>
              <a:rPr lang="en-US" sz="2800" b="1" dirty="0" smtClean="0"/>
              <a:t>cells, tissue samples, and small organisms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fluoresce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76200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5" descr="fluoresce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078" t="44635" r="50768" b="51968"/>
          <a:stretch>
            <a:fillRect/>
          </a:stretch>
        </p:blipFill>
        <p:spPr bwMode="auto">
          <a:xfrm>
            <a:off x="4343400" y="4076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fluoresce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00" t="16536" r="59000" b="59842"/>
          <a:stretch>
            <a:fillRect/>
          </a:stretch>
        </p:blipFill>
        <p:spPr bwMode="auto">
          <a:xfrm>
            <a:off x="2057400" y="2019300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3" name="Picture 17" descr="fluoresce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001" t="3149" b="65355"/>
          <a:stretch>
            <a:fillRect/>
          </a:stretch>
        </p:blipFill>
        <p:spPr bwMode="auto">
          <a:xfrm>
            <a:off x="5105400" y="3521075"/>
            <a:ext cx="3276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81125" y="3990680"/>
            <a:ext cx="523875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50188" y="3629025"/>
            <a:ext cx="523875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80" name="Title 15"/>
          <p:cNvSpPr>
            <a:spLocks noGrp="1"/>
          </p:cNvSpPr>
          <p:nvPr>
            <p:ph type="title"/>
          </p:nvPr>
        </p:nvSpPr>
        <p:spPr>
          <a:xfrm>
            <a:off x="152400" y="-143540"/>
            <a:ext cx="8686800" cy="114141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Principle of </a:t>
            </a:r>
            <a:r>
              <a:rPr lang="en-US" dirty="0" err="1" smtClean="0">
                <a:solidFill>
                  <a:schemeClr val="tx1"/>
                </a:solidFill>
              </a:rPr>
              <a:t>multiphoton</a:t>
            </a:r>
            <a:r>
              <a:rPr lang="en-US" dirty="0" smtClean="0">
                <a:solidFill>
                  <a:schemeClr val="tx1"/>
                </a:solidFill>
              </a:rPr>
              <a:t> imaging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SCF15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25" t="3156" r="16417" b="2937"/>
          <a:stretch>
            <a:fillRect/>
          </a:stretch>
        </p:blipFill>
        <p:spPr bwMode="auto">
          <a:xfrm>
            <a:off x="2943225" y="0"/>
            <a:ext cx="3952875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71500" y="2741613"/>
            <a:ext cx="19113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solidFill>
                  <a:schemeClr val="tx1"/>
                </a:solidFill>
                <a:cs typeface="Arial" pitchFamily="34" charset="0"/>
              </a:rPr>
              <a:t>Scan Head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 b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 b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 b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solidFill>
                  <a:schemeClr val="tx1"/>
                </a:solidFill>
                <a:cs typeface="Arial" pitchFamily="34" charset="0"/>
              </a:rPr>
              <a:t>Beam Expander</a:t>
            </a:r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>
            <a:off x="2476500" y="4038600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 flipV="1">
            <a:off x="1943100" y="2895600"/>
            <a:ext cx="2286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7016750" y="1597025"/>
            <a:ext cx="2170113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solidFill>
                  <a:schemeClr val="tx1"/>
                </a:solidFill>
                <a:cs typeface="Arial" pitchFamily="34" charset="0"/>
              </a:rPr>
              <a:t>Switch Mirror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 dirty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solidFill>
                  <a:schemeClr val="tx1"/>
                </a:solidFill>
                <a:cs typeface="Arial" pitchFamily="34" charset="0"/>
              </a:rPr>
              <a:t>Scan Lens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 dirty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 b="0" dirty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 b="0" dirty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solidFill>
                  <a:schemeClr val="tx1"/>
                </a:solidFill>
                <a:cs typeface="Arial" pitchFamily="34" charset="0"/>
              </a:rPr>
              <a:t>Attenuator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 dirty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 b="0" dirty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solidFill>
                  <a:schemeClr val="tx1"/>
                </a:solidFill>
                <a:cs typeface="Arial" pitchFamily="34" charset="0"/>
              </a:rPr>
              <a:t>Chameleon Ultra</a:t>
            </a:r>
            <a:r>
              <a:rPr lang="en-US" sz="12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cs typeface="Arial" pitchFamily="34" charset="0"/>
              </a:rPr>
              <a:t>II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>
                <a:solidFill>
                  <a:schemeClr val="tx1"/>
                </a:solidFill>
                <a:cs typeface="Arial" pitchFamily="34" charset="0"/>
              </a:rPr>
              <a:t>Ti:S</a:t>
            </a:r>
            <a:r>
              <a:rPr lang="en-US" sz="1800" dirty="0">
                <a:solidFill>
                  <a:schemeClr val="tx1"/>
                </a:solidFill>
                <a:cs typeface="Arial" pitchFamily="34" charset="0"/>
              </a:rPr>
              <a:t> Laser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solidFill>
                  <a:schemeClr val="tx1"/>
                </a:solidFill>
                <a:cs typeface="Arial" pitchFamily="34" charset="0"/>
              </a:rPr>
              <a:t>(680-1080nm)</a:t>
            </a: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 flipH="1" flipV="1">
            <a:off x="6362700" y="1752600"/>
            <a:ext cx="7429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 flipH="1">
            <a:off x="5219700" y="2273300"/>
            <a:ext cx="187166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 flipH="1">
            <a:off x="6057900" y="3508375"/>
            <a:ext cx="1019175" cy="1673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 flipH="1">
            <a:off x="6667500" y="4319588"/>
            <a:ext cx="436563" cy="7096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6815138" y="6172200"/>
            <a:ext cx="2406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solidFill>
                  <a:schemeClr val="tx1"/>
                </a:solidFill>
                <a:cs typeface="Arial" pitchFamily="34" charset="0"/>
              </a:rPr>
              <a:t>Instrument Designer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solidFill>
                  <a:schemeClr val="tx1"/>
                </a:solidFill>
                <a:cs typeface="Arial" pitchFamily="34" charset="0"/>
              </a:rPr>
              <a:t>Gary Johnson</a:t>
            </a:r>
          </a:p>
        </p:txBody>
      </p:sp>
      <p:pic>
        <p:nvPicPr>
          <p:cNvPr id="29708" name="Picture 14" descr="DSCF17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313" b="12958"/>
          <a:stretch>
            <a:fillRect/>
          </a:stretch>
        </p:blipFill>
        <p:spPr bwMode="auto">
          <a:xfrm>
            <a:off x="2674938" y="165100"/>
            <a:ext cx="2378075" cy="18557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9" name="Text Box 15"/>
          <p:cNvSpPr txBox="1">
            <a:spLocks noChangeArrowheads="1"/>
          </p:cNvSpPr>
          <p:nvPr/>
        </p:nvSpPr>
        <p:spPr bwMode="auto">
          <a:xfrm>
            <a:off x="169863" y="1000125"/>
            <a:ext cx="23431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solidFill>
                  <a:schemeClr val="tx1"/>
                </a:solidFill>
                <a:cs typeface="Arial" pitchFamily="34" charset="0"/>
              </a:rPr>
              <a:t>Light-tight detector </a:t>
            </a:r>
            <a:br>
              <a:rPr lang="en-US" sz="1800" dirty="0">
                <a:solidFill>
                  <a:schemeClr val="tx1"/>
                </a:solidFill>
                <a:cs typeface="Arial" pitchFamily="34" charset="0"/>
              </a:rPr>
            </a:br>
            <a:r>
              <a:rPr lang="en-US" sz="1800" dirty="0">
                <a:solidFill>
                  <a:schemeClr val="tx1"/>
                </a:solidFill>
                <a:cs typeface="Arial" pitchFamily="34" charset="0"/>
              </a:rPr>
              <a:t>housing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solidFill>
                  <a:schemeClr val="tx1"/>
                </a:solidFill>
                <a:cs typeface="Arial" pitchFamily="34" charset="0"/>
              </a:rPr>
              <a:t>(2 PMT channels)</a:t>
            </a:r>
          </a:p>
        </p:txBody>
      </p:sp>
      <p:sp>
        <p:nvSpPr>
          <p:cNvPr id="29710" name="Line 16"/>
          <p:cNvSpPr>
            <a:spLocks noChangeShapeType="1"/>
          </p:cNvSpPr>
          <p:nvPr/>
        </p:nvSpPr>
        <p:spPr bwMode="auto">
          <a:xfrm flipV="1">
            <a:off x="2219325" y="1076325"/>
            <a:ext cx="1296988" cy="4556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defTabSz="914400"/>
            <a:r>
              <a:rPr lang="en-US" sz="3400" b="1" dirty="0" smtClean="0">
                <a:latin typeface="Arial" pitchFamily="34" charset="0"/>
              </a:rPr>
              <a:t>Examples of 3-D tissue imaging at the RARAF microbeam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8138"/>
            <a:ext cx="6015038" cy="5122862"/>
          </a:xfrm>
        </p:spPr>
        <p:txBody>
          <a:bodyPr>
            <a:normAutofit lnSpcReduction="10000"/>
          </a:bodyPr>
          <a:lstStyle/>
          <a:p>
            <a:pPr marL="344488" indent="-344488" defTabSz="914400">
              <a:buSzPct val="60000"/>
            </a:pPr>
            <a:r>
              <a:rPr lang="en-US" sz="2900" b="1" i="1" dirty="0" smtClean="0">
                <a:solidFill>
                  <a:srgbClr val="FFFFCC"/>
                </a:solidFill>
              </a:rPr>
              <a:t>In vitro</a:t>
            </a:r>
          </a:p>
          <a:p>
            <a:pPr marL="684213" lvl="1" indent="-225425" defTabSz="914400">
              <a:buFontTx/>
              <a:buNone/>
            </a:pPr>
            <a:r>
              <a:rPr lang="en-US" sz="2500" b="1" dirty="0" smtClean="0"/>
              <a:t>   Human Umbilical Vein Endothelial Cell tissue</a:t>
            </a:r>
          </a:p>
          <a:p>
            <a:pPr marL="1147763" lvl="2" indent="-349250" defTabSz="914400">
              <a:buClr>
                <a:srgbClr val="99FFCC"/>
              </a:buClr>
              <a:buSzPct val="145000"/>
              <a:buFont typeface="Wingdings" pitchFamily="2" charset="2"/>
              <a:buChar char="§"/>
            </a:pPr>
            <a:r>
              <a:rPr lang="en-US" sz="2600" b="1" dirty="0" smtClean="0">
                <a:solidFill>
                  <a:srgbClr val="99FF99"/>
                </a:solidFill>
                <a:latin typeface="Albertus Extra Bold" pitchFamily="34" charset="0"/>
              </a:rPr>
              <a:t> </a:t>
            </a:r>
            <a:r>
              <a:rPr lang="en-US" sz="2600" b="1" dirty="0" smtClean="0">
                <a:solidFill>
                  <a:srgbClr val="99FF99"/>
                </a:solidFill>
                <a:latin typeface="Univers 45 Light" pitchFamily="34" charset="0"/>
              </a:rPr>
              <a:t>YOYO-1 stain (green)</a:t>
            </a:r>
          </a:p>
          <a:p>
            <a:pPr marL="1147763" lvl="2" indent="-349250" defTabSz="914400">
              <a:buClr>
                <a:srgbClr val="0000FF"/>
              </a:buClr>
              <a:buSzPct val="145000"/>
              <a:buFont typeface="Wingdings" pitchFamily="2" charset="2"/>
              <a:buChar char="§"/>
            </a:pPr>
            <a:r>
              <a:rPr lang="en-US" sz="2700" b="1" dirty="0" smtClean="0">
                <a:solidFill>
                  <a:srgbClr val="0000FF"/>
                </a:solidFill>
                <a:latin typeface="Univers 45 Light" pitchFamily="34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Univers 45 Light" pitchFamily="34" charset="0"/>
              </a:rPr>
              <a:t>Auto-fluorescence (blue)</a:t>
            </a:r>
          </a:p>
          <a:p>
            <a:pPr marL="344488" indent="-344488" defTabSz="914400">
              <a:buClr>
                <a:srgbClr val="66FFFF"/>
              </a:buClr>
              <a:buSzPct val="125000"/>
            </a:pPr>
            <a:endParaRPr lang="en-US" sz="2800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marL="344488" indent="-344488" defTabSz="914400">
              <a:buSzPct val="60000"/>
            </a:pPr>
            <a:r>
              <a:rPr lang="en-US" sz="2900" b="1" i="1" dirty="0" smtClean="0">
                <a:solidFill>
                  <a:srgbClr val="FFFF99"/>
                </a:solidFill>
              </a:rPr>
              <a:t>In vivo</a:t>
            </a:r>
          </a:p>
          <a:p>
            <a:pPr marL="684213" lvl="1" indent="-225425" defTabSz="914400">
              <a:buFontTx/>
              <a:buNone/>
            </a:pPr>
            <a:r>
              <a:rPr lang="en-US" sz="2500" b="1" dirty="0" smtClean="0"/>
              <a:t>Wild type </a:t>
            </a:r>
            <a:r>
              <a:rPr lang="en-US" sz="2500" b="1" i="1" dirty="0" smtClean="0"/>
              <a:t>C. </a:t>
            </a:r>
            <a:r>
              <a:rPr lang="en-US" sz="2500" b="1" i="1" dirty="0" err="1" smtClean="0"/>
              <a:t>elegans</a:t>
            </a:r>
            <a:r>
              <a:rPr lang="en-US" sz="2500" b="1" dirty="0" smtClean="0"/>
              <a:t> pharynx</a:t>
            </a:r>
          </a:p>
          <a:p>
            <a:pPr marL="1147763" lvl="2" indent="-349250" defTabSz="914400">
              <a:buClr>
                <a:srgbClr val="0000FF"/>
              </a:buClr>
              <a:buSzPct val="140000"/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0000FF"/>
                </a:solidFill>
                <a:latin typeface="Univers 45 Light" pitchFamily="34" charset="0"/>
              </a:rPr>
              <a:t>Auto-fluorescence (blue)</a:t>
            </a:r>
          </a:p>
          <a:p>
            <a:pPr marL="1147763" lvl="2" indent="-349250" defTabSz="914400">
              <a:buClr>
                <a:srgbClr val="FF0066"/>
              </a:buClr>
              <a:buSzPct val="145000"/>
              <a:buFont typeface="Wingdings" pitchFamily="2" charset="2"/>
              <a:buChar char="§"/>
            </a:pPr>
            <a:r>
              <a:rPr lang="en-US" sz="2600" b="1" dirty="0" smtClean="0">
                <a:solidFill>
                  <a:srgbClr val="FF0066"/>
                </a:solidFill>
                <a:latin typeface="Univers 45 Light" pitchFamily="34" charset="0"/>
              </a:rPr>
              <a:t>Second Harmonic Generation (red)</a:t>
            </a: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6361113" y="3576638"/>
            <a:ext cx="177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i="1">
                <a:solidFill>
                  <a:srgbClr val="FFFFDB"/>
                </a:solidFill>
                <a:latin typeface="Times New Roman" pitchFamily="18" charset="0"/>
                <a:cs typeface="Arial" pitchFamily="34" charset="0"/>
              </a:rPr>
              <a:t>Z-stack rotations</a:t>
            </a: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5718175" y="6396038"/>
            <a:ext cx="288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i="1">
                <a:solidFill>
                  <a:srgbClr val="FFFFDB"/>
                </a:solidFill>
                <a:latin typeface="Times New Roman" pitchFamily="18" charset="0"/>
                <a:cs typeface="Arial" pitchFamily="34" charset="0"/>
              </a:rPr>
              <a:t> Sequence of optical sections</a:t>
            </a:r>
          </a:p>
        </p:txBody>
      </p:sp>
      <p:pic>
        <p:nvPicPr>
          <p:cNvPr id="41995" name="Projections 23 multi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1447800"/>
            <a:ext cx="2568575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harynx AF &amp; SHG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4102100"/>
            <a:ext cx="2693987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419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99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9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19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5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Animal models for the microbeam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alibri" pitchFamily="34" charset="0"/>
                <a:cs typeface="Calibri" pitchFamily="34" charset="0"/>
              </a:rPr>
              <a:t> A lot of interesting biology </a:t>
            </a:r>
            <a:br>
              <a:rPr lang="en-US" sz="3200" dirty="0" smtClean="0"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latin typeface="Calibri" pitchFamily="34" charset="0"/>
                <a:cs typeface="Calibri" pitchFamily="34" charset="0"/>
              </a:rPr>
              <a:t>happens in 3D systems</a:t>
            </a:r>
          </a:p>
          <a:p>
            <a:endParaRPr lang="en-US" sz="3200" dirty="0" smtClean="0">
              <a:latin typeface="Calibri" pitchFamily="34" charset="0"/>
              <a:cs typeface="Calibri" pitchFamily="34" charset="0"/>
            </a:endParaRPr>
          </a:p>
          <a:p>
            <a:endParaRPr lang="en-US" sz="32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3200" dirty="0" smtClean="0">
                <a:latin typeface="Calibri" pitchFamily="34" charset="0"/>
                <a:cs typeface="Calibri" pitchFamily="34" charset="0"/>
              </a:rPr>
              <a:t>Requirements for small animal irradiation:</a:t>
            </a:r>
          </a:p>
          <a:p>
            <a:pPr lvl="1"/>
            <a:r>
              <a:rPr lang="en-US" sz="2800" dirty="0" smtClean="0">
                <a:latin typeface="Calibri" pitchFamily="34" charset="0"/>
                <a:cs typeface="Calibri" pitchFamily="34" charset="0"/>
              </a:rPr>
              <a:t>Thin sample - Proton penetration 200-300 </a:t>
            </a:r>
            <a:r>
              <a:rPr lang="en-US" sz="2800" dirty="0" smtClean="0">
                <a:latin typeface="Symbol" pitchFamily="18" charset="2"/>
                <a:cs typeface="Calibri" pitchFamily="34" charset="0"/>
              </a:rPr>
              <a:t>m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m</a:t>
            </a:r>
          </a:p>
          <a:p>
            <a:pPr lvl="1"/>
            <a:r>
              <a:rPr lang="en-US" sz="2800" dirty="0" smtClean="0">
                <a:latin typeface="Calibri" pitchFamily="34" charset="0"/>
                <a:cs typeface="Calibri" pitchFamily="34" charset="0"/>
              </a:rPr>
              <a:t>Optically clear – to enable targeting</a:t>
            </a:r>
          </a:p>
          <a:p>
            <a:pPr lvl="1"/>
            <a:r>
              <a:rPr lang="en-US" sz="2800" dirty="0" smtClean="0">
                <a:latin typeface="Calibri" pitchFamily="34" charset="0"/>
                <a:cs typeface="Calibri" pitchFamily="34" charset="0"/>
              </a:rPr>
              <a:t>Well established system – need good endpoints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5058" name="Picture 2" descr="http://eos.meccahosting.com/~a0003401/web_pages/wine_page/images/esch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0862" y="1312436"/>
            <a:ext cx="3219938" cy="2414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3539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533400" y="1600200"/>
            <a:ext cx="6400800" cy="4572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3543083" y="2438186"/>
            <a:ext cx="5257800" cy="4132262"/>
            <a:chOff x="1295400" y="1905000"/>
            <a:chExt cx="6418146" cy="4513955"/>
          </a:xfrm>
        </p:grpSpPr>
        <p:sp>
          <p:nvSpPr>
            <p:cNvPr id="13319" name="Rectangle 45"/>
            <p:cNvSpPr>
              <a:spLocks noChangeArrowheads="1"/>
            </p:cNvSpPr>
            <p:nvPr/>
          </p:nvSpPr>
          <p:spPr bwMode="auto">
            <a:xfrm>
              <a:off x="1295400" y="1905000"/>
              <a:ext cx="6324600" cy="4462272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>
                <a:latin typeface="Garamond" pitchFamily="18" charset="0"/>
              </a:endParaRPr>
            </a:p>
          </p:txBody>
        </p:sp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1295400" y="1905000"/>
              <a:ext cx="6418146" cy="4513955"/>
              <a:chOff x="1295400" y="1905000"/>
              <a:chExt cx="6418146" cy="4513955"/>
            </a:xfrm>
          </p:grpSpPr>
          <p:pic>
            <p:nvPicPr>
              <p:cNvPr id="13321" name="Picture 40" descr="worm paper.jpg.png"/>
              <p:cNvPicPr>
                <a:picLocks noChangeAspect="1"/>
              </p:cNvPicPr>
              <p:nvPr/>
            </p:nvPicPr>
            <p:blipFill>
              <a:blip r:embed="rId3" cstate="print">
                <a:lum contrast="16000"/>
              </a:blip>
              <a:srcRect/>
              <a:stretch>
                <a:fillRect/>
              </a:stretch>
            </p:blipFill>
            <p:spPr bwMode="auto">
              <a:xfrm>
                <a:off x="1295400" y="1905000"/>
                <a:ext cx="6418146" cy="45139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5-Point Star 41"/>
              <p:cNvSpPr>
                <a:spLocks noChangeAspect="1"/>
              </p:cNvSpPr>
              <p:nvPr/>
            </p:nvSpPr>
            <p:spPr bwMode="auto">
              <a:xfrm>
                <a:off x="5921039" y="2895191"/>
                <a:ext cx="91078" cy="91910"/>
              </a:xfrm>
              <a:prstGeom prst="star5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>
                  <a:latin typeface="Garamond" pitchFamily="18" charset="0"/>
                </a:endParaRPr>
              </a:p>
            </p:txBody>
          </p:sp>
          <p:sp>
            <p:nvSpPr>
              <p:cNvPr id="43" name="5-Point Star 42"/>
              <p:cNvSpPr>
                <a:spLocks noChangeAspect="1"/>
              </p:cNvSpPr>
              <p:nvPr/>
            </p:nvSpPr>
            <p:spPr bwMode="auto">
              <a:xfrm>
                <a:off x="5533470" y="5090607"/>
                <a:ext cx="91078" cy="90175"/>
              </a:xfrm>
              <a:prstGeom prst="star5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>
                  <a:latin typeface="Garamond" pitchFamily="18" charset="0"/>
                </a:endParaRPr>
              </a:p>
            </p:txBody>
          </p:sp>
          <p:sp>
            <p:nvSpPr>
              <p:cNvPr id="44" name="5-Point Star 43"/>
              <p:cNvSpPr>
                <a:spLocks noChangeAspect="1"/>
              </p:cNvSpPr>
              <p:nvPr/>
            </p:nvSpPr>
            <p:spPr bwMode="auto">
              <a:xfrm>
                <a:off x="2653831" y="5014305"/>
                <a:ext cx="91078" cy="91910"/>
              </a:xfrm>
              <a:prstGeom prst="star5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>
                  <a:latin typeface="Garamond" pitchFamily="18" charset="0"/>
                </a:endParaRPr>
              </a:p>
            </p:txBody>
          </p:sp>
        </p:grpSp>
      </p:grpSp>
      <p:pic>
        <p:nvPicPr>
          <p:cNvPr id="49" name="Picture 2" descr="G:\poster\worm 18 after 24h 10X G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66FF33">
                <a:tint val="45000"/>
                <a:satMod val="400000"/>
              </a:srgbClr>
            </a:duotone>
            <a:lum bright="10000" contrast="43000"/>
          </a:blip>
          <a:srcRect r="16802" b="20702"/>
          <a:stretch>
            <a:fillRect/>
          </a:stretch>
        </p:blipFill>
        <p:spPr bwMode="auto">
          <a:xfrm rot="10800000">
            <a:off x="401674" y="2690037"/>
            <a:ext cx="2798726" cy="2133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067800" cy="758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vivo </a:t>
            </a:r>
            <a:r>
              <a:rPr lang="en-US" dirty="0" err="1"/>
              <a:t>microbeam</a:t>
            </a:r>
            <a:r>
              <a:rPr lang="en-US" dirty="0"/>
              <a:t> </a:t>
            </a:r>
            <a:r>
              <a:rPr lang="en-US" dirty="0" smtClean="0"/>
              <a:t>irradiation of worms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4281" y="1600200"/>
            <a:ext cx="861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7A37"/>
                </a:solidFill>
              </a:rPr>
              <a:t>Worms have green fluorescent protein expressed in response to stress</a:t>
            </a:r>
            <a:endParaRPr lang="en-US" dirty="0">
              <a:solidFill>
                <a:srgbClr val="007A37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51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RARAF: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In the mid-1960’s, Drs. VP Bond (Brookhaven) and HH Rossi (Columbia CRR) want a </a:t>
            </a:r>
            <a:r>
              <a:rPr lang="en-US" dirty="0" err="1" smtClean="0"/>
              <a:t>monoenergtic</a:t>
            </a:r>
            <a:r>
              <a:rPr lang="en-US" dirty="0" smtClean="0"/>
              <a:t> neutron source to study biological effects, measure </a:t>
            </a:r>
            <a:r>
              <a:rPr lang="en-US" dirty="0" err="1" smtClean="0"/>
              <a:t>dosimetry</a:t>
            </a:r>
            <a:r>
              <a:rPr lang="en-US" dirty="0" smtClean="0"/>
              <a:t> and develop </a:t>
            </a:r>
            <a:r>
              <a:rPr lang="en-US" dirty="0" err="1" smtClean="0"/>
              <a:t>microdosimetry</a:t>
            </a:r>
            <a:endParaRPr lang="en-US" dirty="0" smtClean="0"/>
          </a:p>
          <a:p>
            <a:r>
              <a:rPr lang="en-US" dirty="0" smtClean="0"/>
              <a:t>RARAF opens at Brookhaven 1967</a:t>
            </a:r>
          </a:p>
          <a:p>
            <a:pPr lvl="1"/>
            <a:r>
              <a:rPr lang="en-US" dirty="0" smtClean="0"/>
              <a:t>4 MV Van de </a:t>
            </a:r>
            <a:r>
              <a:rPr lang="en-US" dirty="0" err="1" smtClean="0"/>
              <a:t>Graaff</a:t>
            </a:r>
            <a:r>
              <a:rPr lang="en-US" dirty="0" smtClean="0"/>
              <a:t> Accelerator </a:t>
            </a:r>
          </a:p>
          <a:p>
            <a:pPr lvl="1"/>
            <a:r>
              <a:rPr lang="en-US" dirty="0" smtClean="0"/>
              <a:t>Original injector for the Cosmotron 2 GV collider at Brookhaven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407025" y="1524000"/>
            <a:ext cx="2898775" cy="2743200"/>
            <a:chOff x="0" y="1476375"/>
            <a:chExt cx="2743200" cy="2819400"/>
          </a:xfrm>
        </p:grpSpPr>
        <p:pic>
          <p:nvPicPr>
            <p:cNvPr id="14351" name="Picture 2" descr="G:\zebrafish\065934p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33333" b="11111"/>
            <a:stretch>
              <a:fillRect/>
            </a:stretch>
          </p:blipFill>
          <p:spPr bwMode="auto">
            <a:xfrm>
              <a:off x="0" y="1552575"/>
              <a:ext cx="2743200" cy="2743200"/>
            </a:xfrm>
            <a:prstGeom prst="rect">
              <a:avLst/>
            </a:prstGeom>
            <a:noFill/>
            <a:ln w="19050">
              <a:solidFill>
                <a:srgbClr val="0099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52" name="TextBox 34"/>
            <p:cNvSpPr txBox="1">
              <a:spLocks noChangeArrowheads="1"/>
            </p:cNvSpPr>
            <p:nvPr/>
          </p:nvSpPr>
          <p:spPr bwMode="auto">
            <a:xfrm>
              <a:off x="2193732" y="1476375"/>
              <a:ext cx="481205" cy="37959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algn="r" eaLnBrk="1" hangingPunct="1"/>
              <a:r>
                <a:rPr lang="en-US"/>
                <a:t>40x</a:t>
              </a:r>
            </a:p>
          </p:txBody>
        </p:sp>
      </p:grpSp>
      <p:sp>
        <p:nvSpPr>
          <p:cNvPr id="14340" name="TextBox 16"/>
          <p:cNvSpPr txBox="1">
            <a:spLocks noChangeArrowheads="1"/>
          </p:cNvSpPr>
          <p:nvPr/>
        </p:nvSpPr>
        <p:spPr bwMode="auto">
          <a:xfrm>
            <a:off x="152400" y="4611688"/>
            <a:ext cx="8686800" cy="194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>
              <a:spcAft>
                <a:spcPts val="1200"/>
              </a:spcAft>
              <a:buClr>
                <a:srgbClr val="FFFFCC"/>
              </a:buClr>
              <a:buSzPct val="130000"/>
              <a:buFont typeface="Arial" pitchFamily="34" charset="0"/>
              <a:buChar char="•"/>
            </a:pPr>
            <a:r>
              <a:rPr lang="en-US" sz="2400" b="1" dirty="0">
                <a:latin typeface="Arial" pitchFamily="34" charset="0"/>
              </a:rPr>
              <a:t>  </a:t>
            </a:r>
            <a:r>
              <a:rPr lang="en-US" sz="2400" b="1" dirty="0" err="1">
                <a:latin typeface="Arial" pitchFamily="34" charset="0"/>
              </a:rPr>
              <a:t>Microbeam</a:t>
            </a:r>
            <a:r>
              <a:rPr lang="en-US" sz="2400" b="1" dirty="0">
                <a:latin typeface="Arial" pitchFamily="34" charset="0"/>
              </a:rPr>
              <a:t> irradiation of either atrium or </a:t>
            </a:r>
            <a:r>
              <a:rPr lang="en-US" sz="2400" b="1" dirty="0" err="1">
                <a:latin typeface="Arial" pitchFamily="34" charset="0"/>
              </a:rPr>
              <a:t>ventriculum</a:t>
            </a:r>
            <a:endParaRPr lang="en-US" sz="2400" b="1" dirty="0">
              <a:latin typeface="Arial" pitchFamily="34" charset="0"/>
            </a:endParaRPr>
          </a:p>
          <a:p>
            <a:pPr eaLnBrk="1" hangingPunct="1">
              <a:spcAft>
                <a:spcPts val="600"/>
              </a:spcAft>
              <a:buClr>
                <a:srgbClr val="FFFFCC"/>
              </a:buClr>
              <a:buSzPct val="130000"/>
              <a:buFont typeface="Arial" pitchFamily="34" charset="0"/>
              <a:buChar char="•"/>
            </a:pPr>
            <a:r>
              <a:rPr lang="en-US" sz="2400" b="1" dirty="0">
                <a:latin typeface="Arial" pitchFamily="34" charset="0"/>
              </a:rPr>
              <a:t>  To investigate repopulation of non-irradiated cells</a:t>
            </a:r>
            <a:br>
              <a:rPr lang="en-US" sz="2400" b="1" dirty="0">
                <a:latin typeface="Arial" pitchFamily="34" charset="0"/>
              </a:rPr>
            </a:br>
            <a:r>
              <a:rPr lang="en-US" sz="2400" b="1" dirty="0">
                <a:latin typeface="Arial" pitchFamily="34" charset="0"/>
              </a:rPr>
              <a:t>    in lethally exposed areas </a:t>
            </a:r>
          </a:p>
          <a:p>
            <a:pPr eaLnBrk="1" hangingPunct="1">
              <a:spcAft>
                <a:spcPts val="600"/>
              </a:spcAft>
              <a:buClr>
                <a:srgbClr val="FFFFCC"/>
              </a:buClr>
              <a:buSzPct val="130000"/>
              <a:buFont typeface="Arial" pitchFamily="34" charset="0"/>
              <a:buChar char="•"/>
            </a:pPr>
            <a:r>
              <a:rPr lang="en-US" sz="2400" b="1" dirty="0">
                <a:latin typeface="Arial" pitchFamily="34" charset="0"/>
              </a:rPr>
              <a:t>  Studies just </a:t>
            </a:r>
            <a:r>
              <a:rPr lang="en-US" sz="2400" b="1" dirty="0" smtClean="0">
                <a:latin typeface="Arial" pitchFamily="34" charset="0"/>
              </a:rPr>
              <a:t>initiated  			(Dr. K. </a:t>
            </a:r>
            <a:r>
              <a:rPr lang="en-US" sz="2400" b="1" dirty="0" err="1" smtClean="0">
                <a:latin typeface="Arial" pitchFamily="34" charset="0"/>
              </a:rPr>
              <a:t>Targoff</a:t>
            </a:r>
            <a:r>
              <a:rPr lang="en-US" sz="2400" b="1" dirty="0" smtClean="0">
                <a:latin typeface="Arial" pitchFamily="34" charset="0"/>
              </a:rPr>
              <a:t>)</a:t>
            </a:r>
            <a:endParaRPr lang="en-US" sz="2400" b="1" dirty="0">
              <a:latin typeface="Arial" pitchFamily="34" charset="0"/>
            </a:endParaRP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1295400" y="1600200"/>
            <a:ext cx="2895600" cy="2743200"/>
            <a:chOff x="1676400" y="1600200"/>
            <a:chExt cx="2895600" cy="2743200"/>
          </a:xfrm>
        </p:grpSpPr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1676400" y="1600200"/>
              <a:ext cx="2895600" cy="2743200"/>
              <a:chOff x="5133975" y="2819400"/>
              <a:chExt cx="3933825" cy="4100612"/>
            </a:xfrm>
          </p:grpSpPr>
          <p:pic>
            <p:nvPicPr>
              <p:cNvPr id="14348" name="Picture 4" descr="G:\zebrafish\065452p.t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33333" b="11111"/>
              <a:stretch>
                <a:fillRect/>
              </a:stretch>
            </p:blipFill>
            <p:spPr bwMode="auto">
              <a:xfrm>
                <a:off x="5133975" y="2819400"/>
                <a:ext cx="3933825" cy="393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5136132" y="5823668"/>
                <a:ext cx="3931668" cy="109634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" name="Right Triangle 28"/>
              <p:cNvSpPr/>
              <p:nvPr/>
            </p:nvSpPr>
            <p:spPr>
              <a:xfrm>
                <a:off x="5136132" y="4876826"/>
                <a:ext cx="3901474" cy="989557"/>
              </a:xfrm>
              <a:prstGeom prst="rtTriangl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2" name="Rectangle 21"/>
            <p:cNvSpPr/>
            <p:nvPr/>
          </p:nvSpPr>
          <p:spPr bwMode="auto">
            <a:xfrm>
              <a:off x="2860675" y="2900363"/>
              <a:ext cx="644525" cy="452437"/>
            </a:xfrm>
            <a:prstGeom prst="rect">
              <a:avLst/>
            </a:prstGeom>
            <a:noFill/>
            <a:ln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 bwMode="auto">
          <a:xfrm flipH="1">
            <a:off x="3124200" y="1600200"/>
            <a:ext cx="2286000" cy="1258888"/>
          </a:xfrm>
          <a:prstGeom prst="line">
            <a:avLst/>
          </a:prstGeom>
          <a:ln w="28575">
            <a:solidFill>
              <a:srgbClr val="0099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auto">
          <a:xfrm flipH="1" flipV="1">
            <a:off x="3108325" y="3416300"/>
            <a:ext cx="2286000" cy="822325"/>
          </a:xfrm>
          <a:prstGeom prst="line">
            <a:avLst/>
          </a:prstGeom>
          <a:ln w="28575">
            <a:solidFill>
              <a:srgbClr val="0099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Zebrafish</a:t>
            </a:r>
            <a:r>
              <a:rPr lang="en-US" dirty="0" smtClean="0"/>
              <a:t> embryos</a:t>
            </a:r>
            <a:endParaRPr lang="en-US" dirty="0"/>
          </a:p>
        </p:txBody>
      </p:sp>
      <p:sp>
        <p:nvSpPr>
          <p:cNvPr id="14341" name="TextBox 3"/>
          <p:cNvSpPr txBox="1">
            <a:spLocks noChangeArrowheads="1"/>
          </p:cNvSpPr>
          <p:nvPr/>
        </p:nvSpPr>
        <p:spPr bwMode="auto">
          <a:xfrm>
            <a:off x="1412875" y="3504406"/>
            <a:ext cx="2133600" cy="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sz="2000" b="1" dirty="0">
                <a:latin typeface="Arial" pitchFamily="34" charset="0"/>
              </a:rPr>
              <a:t> </a:t>
            </a:r>
            <a:r>
              <a:rPr lang="en-US" sz="1600" b="1" dirty="0">
                <a:solidFill>
                  <a:srgbClr val="008000"/>
                </a:solidFill>
                <a:latin typeface="Arial" pitchFamily="34" charset="0"/>
              </a:rPr>
              <a:t>GFP atrium</a:t>
            </a:r>
          </a:p>
          <a:p>
            <a:pPr eaLnBrk="1" hangingPunct="1">
              <a:buNone/>
            </a:pPr>
            <a:r>
              <a:rPr lang="en-US" sz="1600" b="1" dirty="0">
                <a:latin typeface="Arial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</a:rPr>
              <a:t>RFP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</a:rPr>
              <a:t>ventriculum</a:t>
            </a:r>
            <a:endParaRPr lang="en-US" sz="16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251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Mouse irradiations</a:t>
            </a:r>
            <a:endParaRPr lang="en-US" dirty="0"/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03" y="2807505"/>
            <a:ext cx="8504238" cy="3478634"/>
          </a:xfrm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769816" y="4162647"/>
            <a:ext cx="25234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b="1" dirty="0"/>
              <a:t>Mouse cradle</a:t>
            </a:r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5462091" y="3335560"/>
            <a:ext cx="25563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b="1" dirty="0"/>
              <a:t>Clamp for ear</a:t>
            </a:r>
          </a:p>
        </p:txBody>
      </p:sp>
      <p:cxnSp>
        <p:nvCxnSpPr>
          <p:cNvPr id="18438" name="Straight Connector 7"/>
          <p:cNvCxnSpPr>
            <a:cxnSpLocks noChangeShapeType="1"/>
          </p:cNvCxnSpPr>
          <p:nvPr/>
        </p:nvCxnSpPr>
        <p:spPr bwMode="auto">
          <a:xfrm>
            <a:off x="6155828" y="3659410"/>
            <a:ext cx="196850" cy="1189037"/>
          </a:xfrm>
          <a:prstGeom prst="line">
            <a:avLst/>
          </a:prstGeom>
          <a:noFill/>
          <a:ln w="38100" algn="ctr">
            <a:solidFill>
              <a:schemeClr val="bg2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7648078" y="4315047"/>
            <a:ext cx="14959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b="1"/>
              <a:t>Suction</a:t>
            </a:r>
          </a:p>
        </p:txBody>
      </p:sp>
      <p:cxnSp>
        <p:nvCxnSpPr>
          <p:cNvPr id="18440" name="Straight Connector 9"/>
          <p:cNvCxnSpPr>
            <a:cxnSpLocks noChangeShapeType="1"/>
          </p:cNvCxnSpPr>
          <p:nvPr/>
        </p:nvCxnSpPr>
        <p:spPr bwMode="auto">
          <a:xfrm flipH="1">
            <a:off x="7641728" y="4619847"/>
            <a:ext cx="311150" cy="274638"/>
          </a:xfrm>
          <a:prstGeom prst="line">
            <a:avLst/>
          </a:prstGeom>
          <a:noFill/>
          <a:ln w="38100" algn="ctr">
            <a:solidFill>
              <a:schemeClr val="bg2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441" name="TextBox 11"/>
          <p:cNvSpPr txBox="1">
            <a:spLocks noChangeArrowheads="1"/>
          </p:cNvSpPr>
          <p:nvPr/>
        </p:nvSpPr>
        <p:spPr bwMode="auto">
          <a:xfrm>
            <a:off x="322263" y="1683488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eaLnBrk="1" hangingPunct="1">
              <a:buNone/>
            </a:pPr>
            <a:r>
              <a:rPr lang="en-US" sz="2800" b="1" dirty="0">
                <a:latin typeface="Arial" pitchFamily="34" charset="0"/>
              </a:rPr>
              <a:t>We have designed and built a holder to position the flattened mouse ear over the </a:t>
            </a:r>
            <a:r>
              <a:rPr lang="en-US" sz="2800" b="1" dirty="0" err="1">
                <a:latin typeface="Arial" pitchFamily="34" charset="0"/>
              </a:rPr>
              <a:t>microbeam</a:t>
            </a:r>
            <a:r>
              <a:rPr lang="en-US" sz="2800" b="1" dirty="0">
                <a:latin typeface="Arial" pitchFamily="34" charset="0"/>
              </a:rPr>
              <a:t> port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402192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12" y="1967023"/>
            <a:ext cx="52832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44488"/>
            <a:ext cx="8534400" cy="758952"/>
          </a:xfrm>
        </p:spPr>
        <p:txBody>
          <a:bodyPr/>
          <a:lstStyle/>
          <a:p>
            <a:r>
              <a:rPr lang="en-US" dirty="0" smtClean="0"/>
              <a:t>Mouse irradiations</a:t>
            </a:r>
            <a:endParaRPr lang="en-US" dirty="0"/>
          </a:p>
        </p:txBody>
      </p:sp>
      <p:pic>
        <p:nvPicPr>
          <p:cNvPr id="19460" name="Picture 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309" y="3306726"/>
            <a:ext cx="2361304" cy="192733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50593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286000"/>
            <a:ext cx="6400800" cy="17526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Microfluidics on the Microbeam</a:t>
            </a:r>
            <a:endParaRPr lang="en-US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114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microfluidics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8224" y="1600200"/>
            <a:ext cx="8867554" cy="4525963"/>
          </a:xfrm>
        </p:spPr>
        <p:txBody>
          <a:bodyPr/>
          <a:lstStyle/>
          <a:p>
            <a:pPr>
              <a:buNone/>
            </a:pPr>
            <a:r>
              <a:rPr lang="en-US" i="1" dirty="0"/>
              <a:t>Microfluidics</a:t>
            </a:r>
            <a:r>
              <a:rPr lang="en-US" dirty="0"/>
              <a:t> is the science and technology of systems that manipulate minute amounts of fluids, using sub-millimeter </a:t>
            </a:r>
            <a:r>
              <a:rPr lang="en-US" dirty="0" err="1"/>
              <a:t>microchannels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Microfluidics </a:t>
            </a:r>
            <a:r>
              <a:rPr lang="en-US" dirty="0"/>
              <a:t>provides: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High </a:t>
            </a:r>
            <a:r>
              <a:rPr lang="en-US" sz="2900" dirty="0" smtClean="0"/>
              <a:t>throughput/automation of single cell handling</a:t>
            </a:r>
            <a:endParaRPr lang="en-US" sz="2900" dirty="0"/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A host of single cell analysis </a:t>
            </a:r>
            <a:r>
              <a:rPr lang="en-US" sz="2900" dirty="0" smtClean="0"/>
              <a:t>devices</a:t>
            </a:r>
            <a:endParaRPr lang="en-US" sz="2900" dirty="0"/>
          </a:p>
        </p:txBody>
      </p:sp>
    </p:spTree>
    <p:extLst>
      <p:ext uri="{BB962C8B-B14F-4D97-AF65-F5344CB8AC3E}">
        <p14:creationId xmlns="" xmlns:p14="http://schemas.microsoft.com/office/powerpoint/2010/main" val="331223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n 10"/>
          <p:cNvSpPr/>
          <p:nvPr/>
        </p:nvSpPr>
        <p:spPr>
          <a:xfrm>
            <a:off x="698500" y="4918075"/>
            <a:ext cx="1590675" cy="1244600"/>
          </a:xfrm>
          <a:prstGeom prst="can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lang="en-US" sz="2400" dirty="0">
                <a:cs typeface="Arial" pitchFamily="34" charset="0"/>
              </a:rPr>
              <a:t>Cells</a:t>
            </a:r>
          </a:p>
        </p:txBody>
      </p:sp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FAST (Flow-And-Shoot Technology)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79400" y="1458913"/>
            <a:ext cx="8218488" cy="3333750"/>
          </a:xfrm>
        </p:spPr>
        <p:txBody>
          <a:bodyPr/>
          <a:lstStyle/>
          <a:p>
            <a:r>
              <a:rPr lang="en-US" sz="2800" dirty="0" smtClean="0">
                <a:cs typeface="Arial" pitchFamily="34" charset="0"/>
              </a:rPr>
              <a:t>Currently</a:t>
            </a:r>
            <a:br>
              <a:rPr lang="en-US" sz="2800" dirty="0" smtClean="0">
                <a:cs typeface="Arial" pitchFamily="34" charset="0"/>
              </a:rPr>
            </a:br>
            <a:r>
              <a:rPr lang="en-US" sz="2000" dirty="0" smtClean="0">
                <a:cs typeface="Arial" pitchFamily="34" charset="0"/>
              </a:rPr>
              <a:t>Cells 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attached</a:t>
            </a:r>
            <a:r>
              <a:rPr lang="en-US" sz="2000" dirty="0" smtClean="0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dirty="0" smtClean="0">
                <a:cs typeface="Arial" pitchFamily="34" charset="0"/>
              </a:rPr>
              <a:t>to </a:t>
            </a:r>
            <a:r>
              <a:rPr lang="en-US" sz="2000" dirty="0" err="1" smtClean="0">
                <a:cs typeface="Arial" pitchFamily="34" charset="0"/>
              </a:rPr>
              <a:t>microbeam</a:t>
            </a:r>
            <a:r>
              <a:rPr lang="en-US" sz="2000" dirty="0" smtClean="0">
                <a:cs typeface="Arial" pitchFamily="34" charset="0"/>
              </a:rPr>
              <a:t> dishes, and either: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Dish moved </a:t>
            </a:r>
            <a:r>
              <a:rPr lang="en-US" sz="2000" dirty="0" smtClean="0">
                <a:cs typeface="Arial" pitchFamily="34" charset="0"/>
              </a:rPr>
              <a:t>to bring cellular target over the </a:t>
            </a:r>
            <a:r>
              <a:rPr lang="en-US" sz="2000" dirty="0" err="1" smtClean="0">
                <a:cs typeface="Arial" pitchFamily="34" charset="0"/>
              </a:rPr>
              <a:t>microbeam</a:t>
            </a:r>
            <a:endParaRPr lang="en-US" sz="2000" dirty="0" smtClean="0">
              <a:cs typeface="Arial" pitchFamily="34" charset="0"/>
            </a:endParaRPr>
          </a:p>
          <a:p>
            <a:pPr lvl="1"/>
            <a:r>
              <a:rPr lang="en-US" sz="2000" dirty="0" smtClean="0">
                <a:cs typeface="Arial" pitchFamily="34" charset="0"/>
              </a:rPr>
              <a:t>Beam moved to shoot cellular targets (point &amp; shoot)</a:t>
            </a:r>
          </a:p>
          <a:p>
            <a:r>
              <a:rPr lang="en-US" sz="2800" dirty="0" smtClean="0">
                <a:cs typeface="Arial" pitchFamily="34" charset="0"/>
              </a:rPr>
              <a:t>Proposed</a:t>
            </a:r>
          </a:p>
          <a:p>
            <a:pPr lvl="1">
              <a:buFontTx/>
              <a:buNone/>
            </a:pPr>
            <a:r>
              <a:rPr lang="en-US" sz="2000" dirty="0" smtClean="0">
                <a:cs typeface="Arial" pitchFamily="34" charset="0"/>
              </a:rPr>
              <a:t>Cells 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flowing</a:t>
            </a:r>
            <a:r>
              <a:rPr lang="en-US" sz="2000" dirty="0" smtClean="0">
                <a:cs typeface="Arial" pitchFamily="34" charset="0"/>
              </a:rPr>
              <a:t> through a microfluidic channel</a:t>
            </a:r>
          </a:p>
          <a:p>
            <a:pPr lvl="1"/>
            <a:r>
              <a:rPr lang="en-US" sz="2000" dirty="0" smtClean="0">
                <a:cs typeface="Arial" pitchFamily="34" charset="0"/>
              </a:rPr>
              <a:t>Cells targeted by Point &amp; Shoot as they flow by</a:t>
            </a:r>
          </a:p>
          <a:p>
            <a:pPr lvl="1"/>
            <a:r>
              <a:rPr lang="en-US" sz="2000" dirty="0" smtClean="0"/>
              <a:t>Cells dispensed to user device</a:t>
            </a:r>
            <a:endParaRPr lang="en-US" sz="2000" dirty="0" smtClean="0">
              <a:cs typeface="Arial" pitchFamily="34" charset="0"/>
            </a:endParaRPr>
          </a:p>
        </p:txBody>
      </p:sp>
      <p:pic>
        <p:nvPicPr>
          <p:cNvPr id="37893" name="Picture 7" descr="microbeam dish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1735138"/>
            <a:ext cx="1643062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be 6"/>
          <p:cNvSpPr/>
          <p:nvPr/>
        </p:nvSpPr>
        <p:spPr>
          <a:xfrm>
            <a:off x="2028825" y="5740400"/>
            <a:ext cx="4918075" cy="360363"/>
          </a:xfrm>
          <a:prstGeom prst="cube">
            <a:avLst>
              <a:gd name="adj" fmla="val 65426"/>
            </a:avLst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Can 9"/>
          <p:cNvSpPr/>
          <p:nvPr/>
        </p:nvSpPr>
        <p:spPr>
          <a:xfrm>
            <a:off x="6623050" y="5440363"/>
            <a:ext cx="1590675" cy="1244600"/>
          </a:xfrm>
          <a:prstGeom prst="can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en-US" sz="2400" dirty="0">
              <a:cs typeface="Arial" pitchFamily="34" charset="0"/>
            </a:endParaRPr>
          </a:p>
          <a:p>
            <a:pPr algn="ctr">
              <a:buFontTx/>
              <a:buNone/>
              <a:defRPr/>
            </a:pPr>
            <a:r>
              <a:rPr lang="en-US" sz="2000" dirty="0">
                <a:cs typeface="Arial" pitchFamily="34" charset="0"/>
              </a:rPr>
              <a:t>Irradiated cells</a:t>
            </a:r>
          </a:p>
          <a:p>
            <a:pPr algn="ctr">
              <a:buFontTx/>
              <a:buNone/>
              <a:defRPr/>
            </a:pPr>
            <a:endParaRPr lang="en-US" sz="2400" dirty="0"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4225925" y="6604000"/>
            <a:ext cx="407988" cy="1588"/>
          </a:xfrm>
          <a:prstGeom prst="straightConnector1">
            <a:avLst/>
          </a:prstGeom>
          <a:ln w="31750">
            <a:noFill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Arrow 14"/>
          <p:cNvSpPr/>
          <p:nvPr/>
        </p:nvSpPr>
        <p:spPr>
          <a:xfrm>
            <a:off x="2265363" y="6110288"/>
            <a:ext cx="1163637" cy="48418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Flow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563938" y="5259388"/>
            <a:ext cx="1809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2400" dirty="0" err="1">
                <a:solidFill>
                  <a:srgbClr val="FFFF00"/>
                </a:solidFill>
                <a:cs typeface="Arial" pitchFamily="34" charset="0"/>
              </a:rPr>
              <a:t>Microbeam</a:t>
            </a:r>
            <a:endParaRPr lang="en-US" sz="2400" dirty="0">
              <a:solidFill>
                <a:srgbClr val="FFFF00"/>
              </a:solidFill>
              <a:cs typeface="Arial" pitchFamily="34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238375" y="5756275"/>
            <a:ext cx="184150" cy="184150"/>
            <a:chOff x="778624" y="4450080"/>
            <a:chExt cx="182880" cy="182880"/>
          </a:xfrm>
        </p:grpSpPr>
        <p:sp>
          <p:nvSpPr>
            <p:cNvPr id="29" name="Oval 28"/>
            <p:cNvSpPr/>
            <p:nvPr/>
          </p:nvSpPr>
          <p:spPr>
            <a:xfrm>
              <a:off x="778624" y="4450080"/>
              <a:ext cx="182880" cy="1828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824344" y="4495800"/>
              <a:ext cx="91440" cy="9144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8" name="Down Arrow 17"/>
          <p:cNvSpPr/>
          <p:nvPr/>
        </p:nvSpPr>
        <p:spPr>
          <a:xfrm flipV="1">
            <a:off x="4454525" y="7097713"/>
            <a:ext cx="158750" cy="560387"/>
          </a:xfrm>
          <a:prstGeom prst="downArrow">
            <a:avLst/>
          </a:prstGeom>
          <a:solidFill>
            <a:srgbClr val="C00000"/>
          </a:solidFill>
          <a:ln>
            <a:solidFill>
              <a:srgbClr val="FF3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" dirty="0"/>
              <a:t>`</a:t>
            </a:r>
          </a:p>
        </p:txBody>
      </p:sp>
      <p:sp>
        <p:nvSpPr>
          <p:cNvPr id="19" name="Down Arrow 18"/>
          <p:cNvSpPr/>
          <p:nvPr/>
        </p:nvSpPr>
        <p:spPr>
          <a:xfrm rot="1200000" flipV="1">
            <a:off x="4324350" y="7073900"/>
            <a:ext cx="160338" cy="560388"/>
          </a:xfrm>
          <a:prstGeom prst="downArrow">
            <a:avLst/>
          </a:prstGeom>
          <a:solidFill>
            <a:srgbClr val="C00000"/>
          </a:solidFill>
          <a:ln>
            <a:solidFill>
              <a:srgbClr val="FF3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" dirty="0"/>
              <a:t>`</a:t>
            </a:r>
          </a:p>
        </p:txBody>
      </p:sp>
      <p:sp>
        <p:nvSpPr>
          <p:cNvPr id="20" name="Down Arrow 19"/>
          <p:cNvSpPr/>
          <p:nvPr/>
        </p:nvSpPr>
        <p:spPr>
          <a:xfrm rot="-1200000" flipV="1">
            <a:off x="4460875" y="7065963"/>
            <a:ext cx="160338" cy="560387"/>
          </a:xfrm>
          <a:prstGeom prst="downArrow">
            <a:avLst/>
          </a:prstGeom>
          <a:solidFill>
            <a:srgbClr val="C00000"/>
          </a:solidFill>
          <a:ln>
            <a:solidFill>
              <a:srgbClr val="FF3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" dirty="0"/>
              <a:t>`</a:t>
            </a:r>
          </a:p>
        </p:txBody>
      </p:sp>
      <p:sp>
        <p:nvSpPr>
          <p:cNvPr id="21" name="5-Point Star 20"/>
          <p:cNvSpPr/>
          <p:nvPr/>
        </p:nvSpPr>
        <p:spPr>
          <a:xfrm>
            <a:off x="4449763" y="5813425"/>
            <a:ext cx="92075" cy="92075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4876800" y="5807075"/>
            <a:ext cx="92075" cy="90488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3992563" y="5807075"/>
            <a:ext cx="92075" cy="90488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4225925" y="6604000"/>
            <a:ext cx="407988" cy="1588"/>
          </a:xfrm>
          <a:prstGeom prst="straightConnector1">
            <a:avLst/>
          </a:prstGeom>
          <a:ln w="31750">
            <a:noFill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wn Arrow 24"/>
          <p:cNvSpPr/>
          <p:nvPr/>
        </p:nvSpPr>
        <p:spPr>
          <a:xfrm flipV="1">
            <a:off x="4454525" y="7097713"/>
            <a:ext cx="158750" cy="560387"/>
          </a:xfrm>
          <a:prstGeom prst="downArrow">
            <a:avLst/>
          </a:prstGeom>
          <a:solidFill>
            <a:srgbClr val="C00000"/>
          </a:solidFill>
          <a:ln>
            <a:solidFill>
              <a:srgbClr val="FF3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" dirty="0"/>
              <a:t>`</a:t>
            </a:r>
          </a:p>
        </p:txBody>
      </p:sp>
      <p:sp>
        <p:nvSpPr>
          <p:cNvPr id="26" name="Down Arrow 25"/>
          <p:cNvSpPr/>
          <p:nvPr/>
        </p:nvSpPr>
        <p:spPr>
          <a:xfrm rot="1200000" flipV="1">
            <a:off x="4324350" y="7073900"/>
            <a:ext cx="160338" cy="560388"/>
          </a:xfrm>
          <a:prstGeom prst="downArrow">
            <a:avLst/>
          </a:prstGeom>
          <a:solidFill>
            <a:srgbClr val="C00000"/>
          </a:solidFill>
          <a:ln>
            <a:solidFill>
              <a:srgbClr val="FF3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" dirty="0"/>
              <a:t>`</a:t>
            </a:r>
          </a:p>
        </p:txBody>
      </p:sp>
      <p:sp>
        <p:nvSpPr>
          <p:cNvPr id="27" name="Down Arrow 26"/>
          <p:cNvSpPr/>
          <p:nvPr/>
        </p:nvSpPr>
        <p:spPr>
          <a:xfrm rot="-1200000" flipV="1">
            <a:off x="4460875" y="7065963"/>
            <a:ext cx="160338" cy="560387"/>
          </a:xfrm>
          <a:prstGeom prst="downArrow">
            <a:avLst/>
          </a:prstGeom>
          <a:solidFill>
            <a:srgbClr val="C00000"/>
          </a:solidFill>
          <a:ln>
            <a:solidFill>
              <a:srgbClr val="FF3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" dirty="0"/>
              <a:t>`</a:t>
            </a:r>
          </a:p>
        </p:txBody>
      </p:sp>
      <p:sp>
        <p:nvSpPr>
          <p:cNvPr id="28" name="5-Point Star 27"/>
          <p:cNvSpPr/>
          <p:nvPr/>
        </p:nvSpPr>
        <p:spPr>
          <a:xfrm>
            <a:off x="4449763" y="5813425"/>
            <a:ext cx="92075" cy="92075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4876800" y="5807075"/>
            <a:ext cx="92075" cy="90488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3992563" y="5807075"/>
            <a:ext cx="92075" cy="90488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1804E-6 L 0.46476 4.01804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00347 1.11111E-6 L 0.00347 -0.19445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pat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0139 -0.00324 L 0.23056 -0.00324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64" presetClass="path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animMotion origin="layout" path="M 0 4.44444E-6 L 0.0559 -0.1909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96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3" presetClass="path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Motion origin="layout" path="M 2.22222E-6 -3.33333E-6 L 0.18489 -3.33333E-6 " pathEditMode="relative" rAng="0" ptsTypes="AA">
                                      <p:cBhvr>
                                        <p:cTn id="46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64" presetClass="path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animMotion origin="layout" path="M -1.94444E-6 -2.22222E-6 L -0.0533 -0.2032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-102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3" presetClass="path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animMotion origin="layout" path="M -4.16667E-6 2.96296E-6 L 0.28247 2.96296E-6 " pathEditMode="relative" rAng="0" ptsTypes="AA">
                                      <p:cBhvr>
                                        <p:cTn id="52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64" presetClass="path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Motion origin="layout" path="M 0.00347 1.11111E-6 L 0.00347 -0.19445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3" presetClass="pat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0.00139 -0.00324 L 0.23056 -0.00324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64" presetClass="path" presetSubtype="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animMotion origin="layout" path="M 0 4.44444E-6 L 0.0559 -0.19098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96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3" presetClass="path" presetSubtype="0" fill="hold" nodeType="withEffect">
                                  <p:stCondLst>
                                    <p:cond delay="13200"/>
                                  </p:stCondLst>
                                  <p:childTnLst>
                                    <p:animMotion origin="layout" path="M 2.22222E-6 -3.33333E-6 L 0.18489 -3.33333E-6 " pathEditMode="relative" rAng="0" ptsTypes="AA">
                                      <p:cBhvr>
                                        <p:cTn id="64" dur="8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64" presetClass="path" presetSubtype="0" fill="hold" nodeType="withEffect">
                                  <p:stCondLst>
                                    <p:cond delay="14300"/>
                                  </p:stCondLst>
                                  <p:childTnLst>
                                    <p:animMotion origin="layout" path="M -1.94444E-6 -2.22222E-6 L -0.0533 -0.20324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-102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3" presetClass="path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Motion origin="layout" path="M -4.16667E-6 2.96296E-6 L 0.28247 2.96296E-6 " pathEditMode="relative" rAng="0" ptsTypes="AA">
                                      <p:cBhvr>
                                        <p:cTn id="70" dur="1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9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build="p"/>
      <p:bldP spid="7" grpId="0" animBg="1"/>
      <p:bldP spid="10" grpId="0" animBg="1"/>
      <p:bldP spid="15" grpId="0" animBg="1"/>
      <p:bldP spid="1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FAST (Flow-And-Shoot Technology)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177504" y="151756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Mounted on Permanent Magnet Microbeam</a:t>
            </a:r>
          </a:p>
          <a:p>
            <a:pPr lvl="1">
              <a:buClr>
                <a:schemeClr val="accent4"/>
              </a:buClr>
              <a:buFont typeface="Wingdings" pitchFamily="2" charset="2"/>
              <a:buChar char="v"/>
            </a:pPr>
            <a:r>
              <a:rPr lang="en-US" sz="2400" dirty="0" smtClean="0"/>
              <a:t> 5µm diameter beam </a:t>
            </a:r>
          </a:p>
          <a:p>
            <a:pPr lvl="1">
              <a:buClr>
                <a:schemeClr val="accent4"/>
              </a:buClr>
              <a:buFont typeface="Wingdings" pitchFamily="2" charset="2"/>
              <a:buChar char="v"/>
            </a:pPr>
            <a:r>
              <a:rPr lang="en-US" sz="2400" dirty="0"/>
              <a:t>Point &amp; </a:t>
            </a:r>
            <a:r>
              <a:rPr lang="en-US" sz="2400" dirty="0" smtClean="0"/>
              <a:t>Shoot</a:t>
            </a:r>
            <a:endParaRPr lang="en-US" sz="2400" dirty="0"/>
          </a:p>
          <a:p>
            <a:pPr lvl="1">
              <a:buClr>
                <a:schemeClr val="accent4"/>
              </a:buClr>
              <a:buFont typeface="Wingdings" pitchFamily="2" charset="2"/>
              <a:buChar char="v"/>
            </a:pPr>
            <a:r>
              <a:rPr lang="en-US" sz="2400" dirty="0" smtClean="0"/>
              <a:t>5.3 MeV He</a:t>
            </a:r>
            <a:r>
              <a:rPr lang="en-US" sz="2400" baseline="30000" dirty="0" smtClean="0"/>
              <a:t>++</a:t>
            </a:r>
            <a:r>
              <a:rPr lang="en-US" sz="2400" dirty="0" smtClean="0"/>
              <a:t>/protons</a:t>
            </a:r>
          </a:p>
          <a:p>
            <a:pPr lvl="1">
              <a:buClr>
                <a:schemeClr val="accent4"/>
              </a:buClr>
              <a:buFont typeface="Wingdings" pitchFamily="2" charset="2"/>
              <a:buChar char="v"/>
            </a:pPr>
            <a:r>
              <a:rPr lang="en-US" sz="2400" dirty="0" smtClean="0"/>
              <a:t>1000/sec</a:t>
            </a: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1465263" y="169863"/>
            <a:ext cx="6188075" cy="857250"/>
          </a:xfrm>
          <a:prstGeom prst="rect">
            <a:avLst/>
          </a:prstGeom>
        </p:spPr>
        <p:txBody>
          <a:bodyPr lIns="68681" tIns="34340" rIns="68681" bIns="34340">
            <a:normAutofit/>
          </a:bodyPr>
          <a:lstStyle/>
          <a:p>
            <a:pPr algn="ctr" defTabSz="686806">
              <a:defRPr/>
            </a:pPr>
            <a:endParaRPr lang="en-US" sz="27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j-ea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183" y="3895725"/>
            <a:ext cx="3873519" cy="2582346"/>
          </a:xfrm>
          <a:prstGeom prst="ellipse">
            <a:avLst/>
          </a:prstGeom>
          <a:ln w="635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 l="8437" b="9653"/>
          <a:stretch>
            <a:fillRect/>
          </a:stretch>
        </p:blipFill>
        <p:spPr bwMode="auto">
          <a:xfrm>
            <a:off x="5940762" y="2184259"/>
            <a:ext cx="3067050" cy="453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7038977" y="4166485"/>
            <a:ext cx="714374" cy="480965"/>
          </a:xfrm>
          <a:prstGeom prst="ellipse">
            <a:avLst/>
          </a:prstGeom>
          <a:noFill/>
          <a:ln w="5715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33794" idx="0"/>
            <a:endCxn id="11" idx="0"/>
          </p:cNvCxnSpPr>
          <p:nvPr/>
        </p:nvCxnSpPr>
        <p:spPr>
          <a:xfrm>
            <a:off x="2745943" y="3895725"/>
            <a:ext cx="4650221" cy="27076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710763" y="4587647"/>
            <a:ext cx="3937970" cy="17599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627907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914400" y="3962400"/>
            <a:ext cx="6553200" cy="1295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time tracking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Images the flowing cells</a:t>
            </a:r>
          </a:p>
          <a:p>
            <a:r>
              <a:rPr lang="en-US" dirty="0" smtClean="0"/>
              <a:t>Center of cell located </a:t>
            </a:r>
            <a:r>
              <a:rPr lang="en-US" dirty="0" smtClean="0">
                <a:solidFill>
                  <a:srgbClr val="FFFF00"/>
                </a:solidFill>
              </a:rPr>
              <a:t>in real time </a:t>
            </a:r>
            <a:r>
              <a:rPr lang="en-US" dirty="0" smtClean="0"/>
              <a:t>frame to frame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Future position predicted using: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58198402"/>
              </p:ext>
            </p:extLst>
          </p:nvPr>
        </p:nvGraphicFramePr>
        <p:xfrm>
          <a:off x="1095375" y="4000500"/>
          <a:ext cx="6000750" cy="1257300"/>
        </p:xfrm>
        <a:graphic>
          <a:graphicData uri="http://schemas.openxmlformats.org/presentationml/2006/ole">
            <p:oleObj spid="_x0000_s1026" name="Equation" r:id="rId4" imgW="2057400" imgH="431640" progId="Equation.3">
              <p:embed/>
            </p:oleObj>
          </a:graphicData>
        </a:graphic>
      </p:graphicFrame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323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304800" y="3429000"/>
            <a:ext cx="2167468" cy="540682"/>
          </a:xfrm>
          <a:prstGeom prst="wedgeRoundRectCallout">
            <a:avLst>
              <a:gd name="adj1" fmla="val -1341"/>
              <a:gd name="adj2" fmla="val 116543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New position</a:t>
            </a:r>
            <a:endParaRPr lang="en-US" sz="24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860759" y="5195702"/>
            <a:ext cx="2023321" cy="438435"/>
          </a:xfrm>
          <a:prstGeom prst="wedgeRoundRectCallout">
            <a:avLst>
              <a:gd name="adj1" fmla="val 39977"/>
              <a:gd name="adj2" fmla="val -139615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Old position</a:t>
            </a:r>
            <a:endParaRPr lang="en-US" sz="24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4717482" y="3246950"/>
            <a:ext cx="1578465" cy="438435"/>
          </a:xfrm>
          <a:prstGeom prst="wedgeRoundRectCallout">
            <a:avLst>
              <a:gd name="adj1" fmla="val -61596"/>
              <a:gd name="adj2" fmla="val 130389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velocity</a:t>
            </a:r>
            <a:endParaRPr lang="en-US" sz="24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5415165" y="5283830"/>
            <a:ext cx="1761563" cy="438435"/>
          </a:xfrm>
          <a:prstGeom prst="wedgeRoundRectCallout">
            <a:avLst>
              <a:gd name="adj1" fmla="val -23904"/>
              <a:gd name="adj2" fmla="val -152053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Actual time  </a:t>
            </a:r>
            <a:endParaRPr lang="en-US" sz="24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95101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8468" y="5482359"/>
            <a:ext cx="8503920" cy="865278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CRL4025  - Human endothelial cell line (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trypsinized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GFP expressed throughout the cell.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			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64" y="1561545"/>
            <a:ext cx="1187524" cy="39933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94755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Optical manipulation of cells</a:t>
            </a:r>
            <a:endParaRPr lang="en-US" dirty="0" smtClean="0"/>
          </a:p>
        </p:txBody>
      </p:sp>
      <p:sp>
        <p:nvSpPr>
          <p:cNvPr id="45059" name="Content Placeholder 4"/>
          <p:cNvSpPr>
            <a:spLocks noGrp="1"/>
          </p:cNvSpPr>
          <p:nvPr>
            <p:ph sz="quarter" idx="1"/>
          </p:nvPr>
        </p:nvSpPr>
        <p:spPr>
          <a:xfrm>
            <a:off x="153988" y="1600200"/>
            <a:ext cx="8990012" cy="3514060"/>
          </a:xfrm>
        </p:spPr>
        <p:txBody>
          <a:bodyPr>
            <a:normAutofit/>
          </a:bodyPr>
          <a:lstStyle/>
          <a:p>
            <a:r>
              <a:rPr lang="en-US" sz="2800" dirty="0" smtClean="0">
                <a:cs typeface="Arial" pitchFamily="34" charset="0"/>
              </a:rPr>
              <a:t>Why do we want this?</a:t>
            </a:r>
          </a:p>
          <a:p>
            <a:pPr lvl="1"/>
            <a:r>
              <a:rPr lang="en-US" sz="2400" dirty="0" smtClean="0">
                <a:cs typeface="Arial" pitchFamily="34" charset="0"/>
              </a:rPr>
              <a:t>Parallel Manipulation of cells</a:t>
            </a:r>
          </a:p>
          <a:p>
            <a:pPr lvl="2"/>
            <a:r>
              <a:rPr lang="en-US" sz="2400" dirty="0" smtClean="0">
                <a:cs typeface="Arial" pitchFamily="34" charset="0"/>
              </a:rPr>
              <a:t>Controlling distance between cells </a:t>
            </a:r>
            <a:br>
              <a:rPr lang="en-US" sz="2400" dirty="0" smtClean="0">
                <a:cs typeface="Arial" pitchFamily="34" charset="0"/>
              </a:rPr>
            </a:b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before, during </a:t>
            </a:r>
            <a:r>
              <a:rPr lang="en-US" sz="2400" dirty="0" smtClean="0">
                <a:cs typeface="Arial" pitchFamily="34" charset="0"/>
              </a:rPr>
              <a:t>and </a:t>
            </a: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after </a:t>
            </a:r>
            <a:r>
              <a:rPr lang="en-US" sz="2400" dirty="0" smtClean="0">
                <a:cs typeface="Arial" pitchFamily="34" charset="0"/>
              </a:rPr>
              <a:t>irradiation</a:t>
            </a:r>
          </a:p>
          <a:p>
            <a:pPr lvl="2"/>
            <a:r>
              <a:rPr lang="en-US" sz="2400" dirty="0" smtClean="0">
                <a:cs typeface="Arial" pitchFamily="34" charset="0"/>
              </a:rPr>
              <a:t>Handling groups of cells in parallel</a:t>
            </a:r>
          </a:p>
          <a:p>
            <a:pPr lvl="1"/>
            <a:r>
              <a:rPr lang="en-US" sz="2400" dirty="0" smtClean="0"/>
              <a:t>Manipulating cells in suspension</a:t>
            </a:r>
            <a:endParaRPr lang="en-US" sz="2400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4000" dirty="0"/>
              <a:t>RARAF </a:t>
            </a:r>
            <a:r>
              <a:rPr lang="en-US" sz="4000" dirty="0" smtClean="0"/>
              <a:t>Accelerator</a:t>
            </a:r>
            <a:endParaRPr lang="en-US" sz="4000" dirty="0"/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1447800" y="609600"/>
            <a:ext cx="577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Van de Graaff at Brookhaven National Laboratory 1949</a:t>
            </a:r>
          </a:p>
        </p:txBody>
      </p:sp>
      <p:pic>
        <p:nvPicPr>
          <p:cNvPr id="51214" name="Picture 14" descr="vdg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914400"/>
            <a:ext cx="4038600" cy="2840037"/>
          </a:xfrm>
          <a:noFill/>
          <a:ln/>
        </p:spPr>
      </p:pic>
      <p:pic>
        <p:nvPicPr>
          <p:cNvPr id="51216" name="Picture 16" descr="vdg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914400"/>
            <a:ext cx="4038600" cy="2841625"/>
          </a:xfrm>
          <a:noFill/>
          <a:ln/>
        </p:spPr>
      </p:pic>
      <p:pic>
        <p:nvPicPr>
          <p:cNvPr id="6" name="Picture 10" descr="cosmoVdG-2-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4030663"/>
            <a:ext cx="33147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2" descr="cosmotron_c-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205288"/>
            <a:ext cx="4038600" cy="25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981200" y="3832225"/>
            <a:ext cx="1311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/>
              <a:t>Cosmotron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562600" y="3657600"/>
            <a:ext cx="210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Cosmotron injector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p-Down Arrow 9"/>
          <p:cNvSpPr/>
          <p:nvPr/>
        </p:nvSpPr>
        <p:spPr>
          <a:xfrm>
            <a:off x="5062538" y="2984500"/>
            <a:ext cx="157162" cy="1654175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083" name="Title 1"/>
          <p:cNvSpPr>
            <a:spLocks noGrp="1"/>
          </p:cNvSpPr>
          <p:nvPr>
            <p:ph type="title"/>
          </p:nvPr>
        </p:nvSpPr>
        <p:spPr>
          <a:xfrm>
            <a:off x="322263" y="34448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Optical manipulation of cells</a:t>
            </a:r>
            <a:br>
              <a:rPr lang="en-US" dirty="0" smtClean="0"/>
            </a:br>
            <a:r>
              <a:rPr lang="en-US" dirty="0" smtClean="0"/>
              <a:t>How does it work?</a:t>
            </a:r>
          </a:p>
        </p:txBody>
      </p:sp>
      <p:sp>
        <p:nvSpPr>
          <p:cNvPr id="46084" name="Content Placeholder 7"/>
          <p:cNvSpPr>
            <a:spLocks noGrp="1"/>
          </p:cNvSpPr>
          <p:nvPr>
            <p:ph sz="half" idx="1"/>
          </p:nvPr>
        </p:nvSpPr>
        <p:spPr>
          <a:xfrm>
            <a:off x="255588" y="1531938"/>
            <a:ext cx="5148262" cy="4525962"/>
          </a:xfrm>
        </p:spPr>
        <p:txBody>
          <a:bodyPr/>
          <a:lstStyle/>
          <a:p>
            <a:r>
              <a:rPr lang="en-US" dirty="0" smtClean="0">
                <a:cs typeface="Arial" pitchFamily="34" charset="0"/>
              </a:rPr>
              <a:t>Optical tweezers system:</a:t>
            </a:r>
            <a:br>
              <a:rPr lang="en-US" dirty="0" smtClean="0">
                <a:cs typeface="Arial" pitchFamily="34" charset="0"/>
              </a:rPr>
            </a:br>
            <a:endParaRPr lang="en-US" dirty="0" smtClean="0">
              <a:cs typeface="Arial" pitchFamily="34" charset="0"/>
            </a:endParaRPr>
          </a:p>
          <a:p>
            <a:pPr lvl="1">
              <a:buClr>
                <a:srgbClr val="008000"/>
              </a:buClr>
            </a:pPr>
            <a:r>
              <a:rPr lang="en-US" dirty="0" smtClean="0">
                <a:cs typeface="Arial" pitchFamily="34" charset="0"/>
              </a:rPr>
              <a:t>Transparent conductive top electrode</a:t>
            </a:r>
          </a:p>
          <a:p>
            <a:pPr lvl="1">
              <a:buClr>
                <a:srgbClr val="008000"/>
              </a:buClr>
            </a:pPr>
            <a:endParaRPr lang="en-US" dirty="0" smtClean="0">
              <a:cs typeface="Arial" pitchFamily="34" charset="0"/>
            </a:endParaRPr>
          </a:p>
          <a:p>
            <a:pPr lvl="1">
              <a:buClr>
                <a:srgbClr val="008000"/>
              </a:buClr>
            </a:pPr>
            <a:endParaRPr lang="en-US" dirty="0" smtClean="0">
              <a:cs typeface="Arial" pitchFamily="34" charset="0"/>
            </a:endParaRPr>
          </a:p>
          <a:p>
            <a:pPr lvl="1">
              <a:buClr>
                <a:srgbClr val="008000"/>
              </a:buClr>
            </a:pPr>
            <a:r>
              <a:rPr lang="en-US" dirty="0" smtClean="0">
                <a:cs typeface="Arial" pitchFamily="34" charset="0"/>
              </a:rPr>
              <a:t>Photoconductive bottom electrode </a:t>
            </a:r>
          </a:p>
          <a:p>
            <a:pPr lvl="1">
              <a:buClr>
                <a:srgbClr val="008000"/>
              </a:buClr>
            </a:pPr>
            <a:endParaRPr lang="en-US" dirty="0" smtClean="0">
              <a:cs typeface="Arial" pitchFamily="34" charset="0"/>
            </a:endParaRPr>
          </a:p>
          <a:p>
            <a:pPr lvl="1">
              <a:buClr>
                <a:srgbClr val="008000"/>
              </a:buClr>
            </a:pPr>
            <a:r>
              <a:rPr lang="en-US" dirty="0" smtClean="0">
                <a:cs typeface="Arial" pitchFamily="34" charset="0"/>
              </a:rPr>
              <a:t>Dynamic light source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181516" y="3792382"/>
            <a:ext cx="3703363" cy="2191547"/>
          </a:xfrm>
          <a:prstGeom prst="rect">
            <a:avLst/>
          </a:prstGeom>
          <a:solidFill>
            <a:schemeClr val="accent1">
              <a:alpha val="14000"/>
            </a:schemeClr>
          </a:solidFill>
          <a:scene3d>
            <a:camera prst="isometricOffAxis2Top">
              <a:rot lat="17273325" lon="19529639" rev="2117143"/>
            </a:camera>
            <a:lightRig rig="threePt" dir="t"/>
          </a:scene3d>
          <a:sp3d extrusionH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lang="en-US" sz="4400" dirty="0">
                <a:solidFill>
                  <a:srgbClr val="002060"/>
                </a:solidFill>
                <a:cs typeface="Arial" pitchFamily="34" charset="0"/>
              </a:rPr>
              <a:t>Photo conductor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181516" y="2067491"/>
            <a:ext cx="3703363" cy="2191547"/>
          </a:xfrm>
          <a:prstGeom prst="rect">
            <a:avLst/>
          </a:prstGeom>
          <a:solidFill>
            <a:schemeClr val="accent1">
              <a:alpha val="14000"/>
            </a:schemeClr>
          </a:solidFill>
          <a:scene3d>
            <a:camera prst="isometricOffAxis2Top">
              <a:rot lat="17273325" lon="19529639" rev="2117143"/>
            </a:camera>
            <a:lightRig rig="threePt" dir="t"/>
          </a:scene3d>
          <a:sp3d extrusionH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lang="en-US" sz="4400" dirty="0">
                <a:solidFill>
                  <a:srgbClr val="002060"/>
                </a:solidFill>
                <a:cs typeface="Arial" pitchFamily="34" charset="0"/>
              </a:rPr>
              <a:t>Conductive Glass</a:t>
            </a:r>
          </a:p>
        </p:txBody>
      </p:sp>
      <p:pic>
        <p:nvPicPr>
          <p:cNvPr id="46087" name="Picture 2" descr="C:\Users\Guy\AppData\Local\Microsoft\Windows\Temporary Internet Files\Content.IE5\W7YEMBIT\MCj0424220000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7477">
            <a:off x="6192838" y="5430838"/>
            <a:ext cx="11684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 rot="512763">
            <a:off x="6661150" y="5383213"/>
            <a:ext cx="393700" cy="239712"/>
          </a:xfrm>
          <a:prstGeom prst="ellipse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089" name="TextBox 8"/>
          <p:cNvSpPr txBox="1">
            <a:spLocks noChangeArrowheads="1"/>
          </p:cNvSpPr>
          <p:nvPr/>
        </p:nvSpPr>
        <p:spPr bwMode="auto">
          <a:xfrm>
            <a:off x="6878638" y="5994400"/>
            <a:ext cx="20621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2400" dirty="0">
                <a:solidFill>
                  <a:srgbClr val="7030A0"/>
                </a:solidFill>
                <a:cs typeface="Arial" pitchFamily="34" charset="0"/>
              </a:rPr>
              <a:t>Light pattern</a:t>
            </a:r>
            <a:br>
              <a:rPr lang="en-US" sz="2400" dirty="0">
                <a:solidFill>
                  <a:srgbClr val="7030A0"/>
                </a:solidFill>
                <a:cs typeface="Arial" pitchFamily="34" charset="0"/>
              </a:rPr>
            </a:br>
            <a:r>
              <a:rPr lang="en-US" sz="2400" dirty="0">
                <a:solidFill>
                  <a:srgbClr val="7030A0"/>
                </a:solidFill>
                <a:cs typeface="Arial" pitchFamily="34" charset="0"/>
              </a:rPr>
              <a:t>generator</a:t>
            </a:r>
          </a:p>
        </p:txBody>
      </p:sp>
      <p:sp>
        <p:nvSpPr>
          <p:cNvPr id="46090" name="TextBox 10"/>
          <p:cNvSpPr txBox="1">
            <a:spLocks noChangeArrowheads="1"/>
          </p:cNvSpPr>
          <p:nvPr/>
        </p:nvSpPr>
        <p:spPr bwMode="auto">
          <a:xfrm>
            <a:off x="5286375" y="3690938"/>
            <a:ext cx="1597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00B050"/>
                </a:solidFill>
                <a:cs typeface="Arial" pitchFamily="34" charset="0"/>
              </a:rPr>
              <a:t>10-100</a:t>
            </a:r>
            <a:r>
              <a:rPr lang="en-US" sz="2400">
                <a:solidFill>
                  <a:srgbClr val="00B05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2400">
                <a:solidFill>
                  <a:srgbClr val="00B050"/>
                </a:solidFill>
                <a:cs typeface="Arial" pitchFamily="34" charset="0"/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4"/>
          <p:cNvGrpSpPr>
            <a:grpSpLocks/>
          </p:cNvGrpSpPr>
          <p:nvPr/>
        </p:nvGrpSpPr>
        <p:grpSpPr bwMode="auto">
          <a:xfrm>
            <a:off x="6345238" y="5440363"/>
            <a:ext cx="1168400" cy="1209675"/>
            <a:chOff x="6192836" y="5386247"/>
            <a:chExt cx="1168365" cy="1210433"/>
          </a:xfrm>
        </p:grpSpPr>
        <p:pic>
          <p:nvPicPr>
            <p:cNvPr id="47171" name="Picture 2" descr="C:\Users\Guy\AppData\Local\Microsoft\Windows\Temporary Internet Files\Content.IE5\W7YEMBIT\MCj04242200000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37477">
              <a:off x="6192836" y="5430262"/>
              <a:ext cx="1168365" cy="1166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4" name="Oval 353"/>
            <p:cNvSpPr/>
            <p:nvPr/>
          </p:nvSpPr>
          <p:spPr>
            <a:xfrm rot="512763">
              <a:off x="6665897" y="5386247"/>
              <a:ext cx="392100" cy="239862"/>
            </a:xfrm>
            <a:prstGeom prst="ellipse">
              <a:avLst/>
            </a:prstGeom>
            <a:solidFill>
              <a:schemeClr val="bg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7107" name="Title 1"/>
          <p:cNvSpPr>
            <a:spLocks noGrp="1"/>
          </p:cNvSpPr>
          <p:nvPr>
            <p:ph type="title"/>
          </p:nvPr>
        </p:nvSpPr>
        <p:spPr>
          <a:xfrm>
            <a:off x="319088" y="34448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Optical manipulation of cells</a:t>
            </a:r>
            <a:br>
              <a:rPr lang="en-US" dirty="0" smtClean="0"/>
            </a:br>
            <a:r>
              <a:rPr lang="en-US" dirty="0" smtClean="0"/>
              <a:t>How does it work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55588" y="1531938"/>
            <a:ext cx="5148262" cy="4525962"/>
          </a:xfrm>
        </p:spPr>
        <p:txBody>
          <a:bodyPr/>
          <a:lstStyle/>
          <a:p>
            <a:r>
              <a:rPr lang="en-US" smtClean="0">
                <a:cs typeface="Arial" pitchFamily="34" charset="0"/>
              </a:rPr>
              <a:t>Light pattern generated on photoconductive electrode </a:t>
            </a:r>
          </a:p>
          <a:p>
            <a:r>
              <a:rPr lang="en-US" smtClean="0">
                <a:cs typeface="Arial" pitchFamily="34" charset="0"/>
              </a:rPr>
              <a:t>AC is applied</a:t>
            </a:r>
          </a:p>
          <a:p>
            <a:pPr lvl="1"/>
            <a:r>
              <a:rPr lang="en-US" smtClean="0">
                <a:cs typeface="Arial" pitchFamily="34" charset="0"/>
              </a:rPr>
              <a:t>Electric fields are formed</a:t>
            </a:r>
          </a:p>
          <a:p>
            <a:r>
              <a:rPr lang="en-US" smtClean="0">
                <a:cs typeface="Arial" pitchFamily="34" charset="0"/>
              </a:rPr>
              <a:t>Fields repel cells</a:t>
            </a:r>
          </a:p>
          <a:p>
            <a:pPr lvl="1"/>
            <a:r>
              <a:rPr lang="en-US" smtClean="0"/>
              <a:t>No physical barriers!</a:t>
            </a:r>
            <a:endParaRPr lang="en-US" smtClean="0">
              <a:cs typeface="Arial" pitchFamily="34" charset="0"/>
            </a:endParaRPr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4586288" y="3152775"/>
            <a:ext cx="595312" cy="1711325"/>
            <a:chOff x="4965647" y="3152632"/>
            <a:chExt cx="595870" cy="1711037"/>
          </a:xfrm>
        </p:grpSpPr>
        <p:sp>
          <p:nvSpPr>
            <p:cNvPr id="47167" name="TextBox 26"/>
            <p:cNvSpPr txBox="1">
              <a:spLocks noChangeArrowheads="1"/>
            </p:cNvSpPr>
            <p:nvPr/>
          </p:nvSpPr>
          <p:spPr bwMode="auto">
            <a:xfrm>
              <a:off x="4965647" y="3911597"/>
              <a:ext cx="5565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US" sz="2000">
                  <a:cs typeface="Arial" pitchFamily="34" charset="0"/>
                </a:rPr>
                <a:t>AC</a:t>
              </a:r>
              <a:endParaRPr lang="en-US">
                <a:cs typeface="Arial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968825" y="3860538"/>
              <a:ext cx="483052" cy="48251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0" name="Shape 29"/>
            <p:cNvCxnSpPr>
              <a:stCxn id="28" idx="0"/>
              <a:endCxn id="16" idx="1"/>
            </p:cNvCxnSpPr>
            <p:nvPr/>
          </p:nvCxnSpPr>
          <p:spPr>
            <a:xfrm rot="5400000" flipH="1" flipV="1">
              <a:off x="5031981" y="3331002"/>
              <a:ext cx="707906" cy="351166"/>
            </a:xfrm>
            <a:prstGeom prst="bentConnector2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hape 30"/>
            <p:cNvCxnSpPr>
              <a:stCxn id="28" idx="4"/>
              <a:endCxn id="17" idx="1"/>
            </p:cNvCxnSpPr>
            <p:nvPr/>
          </p:nvCxnSpPr>
          <p:spPr>
            <a:xfrm rot="16200000" flipH="1">
              <a:off x="5125628" y="4427779"/>
              <a:ext cx="520612" cy="351166"/>
            </a:xfrm>
            <a:prstGeom prst="bentConnector2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5181371" y="3767895"/>
            <a:ext cx="3703363" cy="2191547"/>
          </a:xfrm>
          <a:prstGeom prst="rect">
            <a:avLst/>
          </a:prstGeom>
          <a:solidFill>
            <a:schemeClr val="accent1">
              <a:alpha val="14000"/>
            </a:schemeClr>
          </a:solidFill>
          <a:scene3d>
            <a:camera prst="isometricOffAxis2Top">
              <a:rot lat="17273325" lon="19529639" rev="2117143"/>
            </a:camera>
            <a:lightRig rig="threePt" dir="t"/>
          </a:scene3d>
          <a:sp3d extrusionH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dirty="0">
              <a:cs typeface="Arial" pitchFamily="34" charset="0"/>
            </a:endParaRPr>
          </a:p>
        </p:txBody>
      </p:sp>
      <p:sp>
        <p:nvSpPr>
          <p:cNvPr id="375" name="Rectangle 374"/>
          <p:cNvSpPr/>
          <p:nvPr/>
        </p:nvSpPr>
        <p:spPr>
          <a:xfrm>
            <a:off x="6666311" y="4131527"/>
            <a:ext cx="335756" cy="1578769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isometricOffAxis2Top">
              <a:rot lat="17273325" lon="19529639" rev="2117143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 dirty="0">
              <a:cs typeface="Arial" pitchFamily="34" charset="0"/>
            </a:endParaRPr>
          </a:p>
        </p:txBody>
      </p:sp>
      <p:cxnSp>
        <p:nvCxnSpPr>
          <p:cNvPr id="383" name="Straight Arrow Connector 382"/>
          <p:cNvCxnSpPr/>
          <p:nvPr/>
        </p:nvCxnSpPr>
        <p:spPr>
          <a:xfrm rot="5400000" flipH="1" flipV="1">
            <a:off x="6491288" y="4660900"/>
            <a:ext cx="173038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Arrow Connector 383"/>
          <p:cNvCxnSpPr/>
          <p:nvPr/>
        </p:nvCxnSpPr>
        <p:spPr>
          <a:xfrm rot="5400000" flipH="1" flipV="1">
            <a:off x="6761956" y="4641057"/>
            <a:ext cx="174625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Arrow Connector 384"/>
          <p:cNvCxnSpPr/>
          <p:nvPr/>
        </p:nvCxnSpPr>
        <p:spPr>
          <a:xfrm rot="5400000" flipH="1" flipV="1">
            <a:off x="6558757" y="4693444"/>
            <a:ext cx="173037" cy="3175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Arrow Connector 385"/>
          <p:cNvCxnSpPr/>
          <p:nvPr/>
        </p:nvCxnSpPr>
        <p:spPr>
          <a:xfrm rot="5400000" flipH="1" flipV="1">
            <a:off x="6633369" y="4663282"/>
            <a:ext cx="174625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Arrow Connector 386"/>
          <p:cNvCxnSpPr/>
          <p:nvPr/>
        </p:nvCxnSpPr>
        <p:spPr>
          <a:xfrm rot="5400000" flipH="1" flipV="1">
            <a:off x="6706394" y="4685507"/>
            <a:ext cx="174625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Arrow Connector 387"/>
          <p:cNvCxnSpPr/>
          <p:nvPr/>
        </p:nvCxnSpPr>
        <p:spPr>
          <a:xfrm rot="5400000" flipH="1" flipV="1">
            <a:off x="6563519" y="4771232"/>
            <a:ext cx="174625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Arrow Connector 388"/>
          <p:cNvCxnSpPr/>
          <p:nvPr/>
        </p:nvCxnSpPr>
        <p:spPr>
          <a:xfrm rot="5400000" flipH="1" flipV="1">
            <a:off x="6835775" y="4751388"/>
            <a:ext cx="173037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Arrow Connector 389"/>
          <p:cNvCxnSpPr/>
          <p:nvPr/>
        </p:nvCxnSpPr>
        <p:spPr>
          <a:xfrm rot="5400000" flipH="1" flipV="1">
            <a:off x="6630988" y="4805363"/>
            <a:ext cx="173037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Arrow Connector 390"/>
          <p:cNvCxnSpPr/>
          <p:nvPr/>
        </p:nvCxnSpPr>
        <p:spPr>
          <a:xfrm rot="5400000" flipH="1" flipV="1">
            <a:off x="6705600" y="4773613"/>
            <a:ext cx="173037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Arrow Connector 391"/>
          <p:cNvCxnSpPr/>
          <p:nvPr/>
        </p:nvCxnSpPr>
        <p:spPr>
          <a:xfrm rot="5400000" flipH="1" flipV="1">
            <a:off x="6778625" y="4795838"/>
            <a:ext cx="173037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Arrow Connector 392"/>
          <p:cNvCxnSpPr/>
          <p:nvPr/>
        </p:nvCxnSpPr>
        <p:spPr>
          <a:xfrm rot="5400000" flipH="1" flipV="1">
            <a:off x="6632575" y="4884738"/>
            <a:ext cx="173037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Arrow Connector 393"/>
          <p:cNvCxnSpPr/>
          <p:nvPr/>
        </p:nvCxnSpPr>
        <p:spPr>
          <a:xfrm rot="5400000" flipH="1" flipV="1">
            <a:off x="6904038" y="4865688"/>
            <a:ext cx="173037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Arrow Connector 394"/>
          <p:cNvCxnSpPr/>
          <p:nvPr/>
        </p:nvCxnSpPr>
        <p:spPr>
          <a:xfrm rot="5400000" flipH="1" flipV="1">
            <a:off x="6700838" y="4918075"/>
            <a:ext cx="173038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Arrow Connector 395"/>
          <p:cNvCxnSpPr/>
          <p:nvPr/>
        </p:nvCxnSpPr>
        <p:spPr>
          <a:xfrm rot="5400000" flipH="1" flipV="1">
            <a:off x="6775450" y="4887913"/>
            <a:ext cx="173037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Arrow Connector 396"/>
          <p:cNvCxnSpPr/>
          <p:nvPr/>
        </p:nvCxnSpPr>
        <p:spPr>
          <a:xfrm rot="5400000" flipH="1" flipV="1">
            <a:off x="6848475" y="4910138"/>
            <a:ext cx="173037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Arrow Connector 397"/>
          <p:cNvCxnSpPr/>
          <p:nvPr/>
        </p:nvCxnSpPr>
        <p:spPr>
          <a:xfrm rot="5400000" flipH="1" flipV="1">
            <a:off x="6705600" y="4995863"/>
            <a:ext cx="173037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Arrow Connector 398"/>
          <p:cNvCxnSpPr/>
          <p:nvPr/>
        </p:nvCxnSpPr>
        <p:spPr>
          <a:xfrm rot="5400000" flipH="1" flipV="1">
            <a:off x="6977063" y="4976813"/>
            <a:ext cx="173037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Arrow Connector 399"/>
          <p:cNvCxnSpPr/>
          <p:nvPr/>
        </p:nvCxnSpPr>
        <p:spPr>
          <a:xfrm rot="5400000" flipH="1" flipV="1">
            <a:off x="6772275" y="5029200"/>
            <a:ext cx="173038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/>
          <p:cNvCxnSpPr/>
          <p:nvPr/>
        </p:nvCxnSpPr>
        <p:spPr>
          <a:xfrm rot="5400000" flipH="1" flipV="1">
            <a:off x="6846888" y="4999038"/>
            <a:ext cx="173037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/>
          <p:cNvCxnSpPr/>
          <p:nvPr/>
        </p:nvCxnSpPr>
        <p:spPr>
          <a:xfrm rot="5400000" flipH="1" flipV="1">
            <a:off x="6919913" y="5021263"/>
            <a:ext cx="173037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181516" y="2056858"/>
            <a:ext cx="3703363" cy="2191547"/>
          </a:xfrm>
          <a:prstGeom prst="rect">
            <a:avLst/>
          </a:prstGeom>
          <a:solidFill>
            <a:schemeClr val="accent1">
              <a:alpha val="14000"/>
            </a:schemeClr>
          </a:solidFill>
          <a:scene3d>
            <a:camera prst="isometricOffAxis2Top">
              <a:rot lat="17273325" lon="19529639" rev="2117143"/>
            </a:camera>
            <a:lightRig rig="threePt" dir="t"/>
          </a:scene3d>
          <a:sp3d extrusionH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 dirty="0">
              <a:cs typeface="Arial" pitchFamily="34" charset="0"/>
            </a:endParaRPr>
          </a:p>
        </p:txBody>
      </p:sp>
      <p:sp>
        <p:nvSpPr>
          <p:cNvPr id="374" name="Rectangle 373"/>
          <p:cNvSpPr/>
          <p:nvPr/>
        </p:nvSpPr>
        <p:spPr>
          <a:xfrm>
            <a:off x="6666311" y="2343151"/>
            <a:ext cx="335756" cy="1578769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isometricOffAxis2Top">
              <a:rot lat="17273325" lon="19529639" rev="2117143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 dirty="0">
              <a:cs typeface="Arial" pitchFamily="34" charset="0"/>
            </a:endParaRPr>
          </a:p>
        </p:txBody>
      </p:sp>
      <p:cxnSp>
        <p:nvCxnSpPr>
          <p:cNvPr id="403" name="Straight Arrow Connector 402"/>
          <p:cNvCxnSpPr/>
          <p:nvPr/>
        </p:nvCxnSpPr>
        <p:spPr>
          <a:xfrm rot="5400000" flipH="1" flipV="1">
            <a:off x="6472238" y="4641850"/>
            <a:ext cx="173038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/>
          <p:cNvCxnSpPr/>
          <p:nvPr/>
        </p:nvCxnSpPr>
        <p:spPr>
          <a:xfrm rot="5400000" flipH="1" flipV="1">
            <a:off x="6742906" y="4622007"/>
            <a:ext cx="174625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/>
          <p:cNvCxnSpPr/>
          <p:nvPr/>
        </p:nvCxnSpPr>
        <p:spPr>
          <a:xfrm rot="5400000" flipH="1" flipV="1">
            <a:off x="6538913" y="4675188"/>
            <a:ext cx="173037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Arrow Connector 405"/>
          <p:cNvCxnSpPr/>
          <p:nvPr/>
        </p:nvCxnSpPr>
        <p:spPr>
          <a:xfrm rot="5400000" flipH="1" flipV="1">
            <a:off x="6614319" y="4644232"/>
            <a:ext cx="174625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/>
          <p:cNvCxnSpPr/>
          <p:nvPr/>
        </p:nvCxnSpPr>
        <p:spPr>
          <a:xfrm rot="5400000" flipH="1" flipV="1">
            <a:off x="6687344" y="4666457"/>
            <a:ext cx="174625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Arrow Connector 407"/>
          <p:cNvCxnSpPr/>
          <p:nvPr/>
        </p:nvCxnSpPr>
        <p:spPr>
          <a:xfrm rot="5400000" flipH="1" flipV="1">
            <a:off x="6544469" y="4752182"/>
            <a:ext cx="174625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Arrow Connector 408"/>
          <p:cNvCxnSpPr/>
          <p:nvPr/>
        </p:nvCxnSpPr>
        <p:spPr>
          <a:xfrm rot="5400000" flipH="1" flipV="1">
            <a:off x="6816725" y="4732338"/>
            <a:ext cx="173037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Arrow Connector 409"/>
          <p:cNvCxnSpPr/>
          <p:nvPr/>
        </p:nvCxnSpPr>
        <p:spPr>
          <a:xfrm rot="5400000" flipH="1" flipV="1">
            <a:off x="6611938" y="4786313"/>
            <a:ext cx="173037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Arrow Connector 410"/>
          <p:cNvCxnSpPr/>
          <p:nvPr/>
        </p:nvCxnSpPr>
        <p:spPr>
          <a:xfrm rot="5400000" flipH="1" flipV="1">
            <a:off x="6686550" y="4754563"/>
            <a:ext cx="173037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Arrow Connector 411"/>
          <p:cNvCxnSpPr/>
          <p:nvPr/>
        </p:nvCxnSpPr>
        <p:spPr>
          <a:xfrm rot="5400000" flipH="1" flipV="1">
            <a:off x="6759575" y="4776788"/>
            <a:ext cx="173037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Arrow Connector 412"/>
          <p:cNvCxnSpPr/>
          <p:nvPr/>
        </p:nvCxnSpPr>
        <p:spPr>
          <a:xfrm rot="5400000" flipH="1" flipV="1">
            <a:off x="6613525" y="4865688"/>
            <a:ext cx="173037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Arrow Connector 413"/>
          <p:cNvCxnSpPr/>
          <p:nvPr/>
        </p:nvCxnSpPr>
        <p:spPr>
          <a:xfrm rot="5400000" flipH="1" flipV="1">
            <a:off x="6884988" y="4846638"/>
            <a:ext cx="173037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Arrow Connector 414"/>
          <p:cNvCxnSpPr/>
          <p:nvPr/>
        </p:nvCxnSpPr>
        <p:spPr>
          <a:xfrm rot="5400000" flipH="1" flipV="1">
            <a:off x="6681788" y="4899025"/>
            <a:ext cx="173038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Arrow Connector 415"/>
          <p:cNvCxnSpPr/>
          <p:nvPr/>
        </p:nvCxnSpPr>
        <p:spPr>
          <a:xfrm rot="5400000" flipH="1" flipV="1">
            <a:off x="6756400" y="4868863"/>
            <a:ext cx="173037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Arrow Connector 416"/>
          <p:cNvCxnSpPr/>
          <p:nvPr/>
        </p:nvCxnSpPr>
        <p:spPr>
          <a:xfrm rot="5400000" flipH="1" flipV="1">
            <a:off x="6829425" y="4891088"/>
            <a:ext cx="173037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Arrow Connector 417"/>
          <p:cNvCxnSpPr/>
          <p:nvPr/>
        </p:nvCxnSpPr>
        <p:spPr>
          <a:xfrm rot="5400000" flipH="1" flipV="1">
            <a:off x="6686550" y="4976813"/>
            <a:ext cx="173037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Arrow Connector 418"/>
          <p:cNvCxnSpPr/>
          <p:nvPr/>
        </p:nvCxnSpPr>
        <p:spPr>
          <a:xfrm rot="5400000" flipH="1" flipV="1">
            <a:off x="6958013" y="4957763"/>
            <a:ext cx="173037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Arrow Connector 419"/>
          <p:cNvCxnSpPr/>
          <p:nvPr/>
        </p:nvCxnSpPr>
        <p:spPr>
          <a:xfrm rot="5400000" flipH="1" flipV="1">
            <a:off x="6753225" y="5010150"/>
            <a:ext cx="173038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Arrow Connector 420"/>
          <p:cNvCxnSpPr/>
          <p:nvPr/>
        </p:nvCxnSpPr>
        <p:spPr>
          <a:xfrm rot="5400000" flipH="1" flipV="1">
            <a:off x="6827838" y="4979988"/>
            <a:ext cx="173037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Arrow Connector 421"/>
          <p:cNvCxnSpPr/>
          <p:nvPr/>
        </p:nvCxnSpPr>
        <p:spPr>
          <a:xfrm rot="5400000" flipH="1" flipV="1">
            <a:off x="6900863" y="5002213"/>
            <a:ext cx="173037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5"/>
          <p:cNvGrpSpPr>
            <a:grpSpLocks/>
          </p:cNvGrpSpPr>
          <p:nvPr/>
        </p:nvGrpSpPr>
        <p:grpSpPr bwMode="auto">
          <a:xfrm rot="5400000">
            <a:off x="9416257" y="3801269"/>
            <a:ext cx="138112" cy="184150"/>
            <a:chOff x="778552" y="4450075"/>
            <a:chExt cx="182952" cy="182885"/>
          </a:xfrm>
        </p:grpSpPr>
        <p:sp>
          <p:nvSpPr>
            <p:cNvPr id="444" name="Oval 90"/>
            <p:cNvSpPr/>
            <p:nvPr/>
          </p:nvSpPr>
          <p:spPr>
            <a:xfrm>
              <a:off x="778552" y="4450075"/>
              <a:ext cx="182952" cy="18288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5" name="Oval 91"/>
            <p:cNvSpPr/>
            <p:nvPr/>
          </p:nvSpPr>
          <p:spPr>
            <a:xfrm>
              <a:off x="824815" y="4495796"/>
              <a:ext cx="90424" cy="9144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" name="Group 35"/>
          <p:cNvGrpSpPr>
            <a:grpSpLocks/>
          </p:cNvGrpSpPr>
          <p:nvPr/>
        </p:nvGrpSpPr>
        <p:grpSpPr bwMode="auto">
          <a:xfrm rot="5400000">
            <a:off x="9408319" y="3566319"/>
            <a:ext cx="138112" cy="184150"/>
            <a:chOff x="778552" y="4450075"/>
            <a:chExt cx="182952" cy="182885"/>
          </a:xfrm>
        </p:grpSpPr>
        <p:sp>
          <p:nvSpPr>
            <p:cNvPr id="449" name="Oval 90"/>
            <p:cNvSpPr/>
            <p:nvPr/>
          </p:nvSpPr>
          <p:spPr>
            <a:xfrm>
              <a:off x="778552" y="4450075"/>
              <a:ext cx="182952" cy="18288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0" name="Oval 91"/>
            <p:cNvSpPr/>
            <p:nvPr/>
          </p:nvSpPr>
          <p:spPr>
            <a:xfrm>
              <a:off x="824815" y="4495795"/>
              <a:ext cx="90424" cy="9144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 rot="5400000">
            <a:off x="9501981" y="4187032"/>
            <a:ext cx="138113" cy="184150"/>
            <a:chOff x="778552" y="4450075"/>
            <a:chExt cx="182952" cy="182885"/>
          </a:xfrm>
        </p:grpSpPr>
        <p:sp>
          <p:nvSpPr>
            <p:cNvPr id="452" name="Oval 90"/>
            <p:cNvSpPr/>
            <p:nvPr/>
          </p:nvSpPr>
          <p:spPr>
            <a:xfrm>
              <a:off x="778552" y="4450075"/>
              <a:ext cx="182952" cy="18288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3" name="Oval 91"/>
            <p:cNvSpPr/>
            <p:nvPr/>
          </p:nvSpPr>
          <p:spPr>
            <a:xfrm>
              <a:off x="824815" y="4495796"/>
              <a:ext cx="90425" cy="9144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 rot="5400000">
            <a:off x="9465468" y="4009232"/>
            <a:ext cx="138113" cy="184150"/>
            <a:chOff x="778552" y="4450075"/>
            <a:chExt cx="182952" cy="182885"/>
          </a:xfrm>
        </p:grpSpPr>
        <p:sp>
          <p:nvSpPr>
            <p:cNvPr id="455" name="Oval 90"/>
            <p:cNvSpPr/>
            <p:nvPr/>
          </p:nvSpPr>
          <p:spPr>
            <a:xfrm>
              <a:off x="778552" y="4450075"/>
              <a:ext cx="182952" cy="18288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6" name="Oval 91"/>
            <p:cNvSpPr/>
            <p:nvPr/>
          </p:nvSpPr>
          <p:spPr>
            <a:xfrm>
              <a:off x="824815" y="4495795"/>
              <a:ext cx="90425" cy="9144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57" name="Rectangle 456"/>
          <p:cNvSpPr/>
          <p:nvPr/>
        </p:nvSpPr>
        <p:spPr>
          <a:xfrm>
            <a:off x="6961354" y="5279599"/>
            <a:ext cx="105966" cy="498266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isometricOffAxis2Top">
              <a:rot lat="17273325" lon="19529639" rev="2117143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 dirty="0"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06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10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26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30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34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38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42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50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54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58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62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66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70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6.66667E-6 L -0.2625 0.01251 L 0.00556 0.01135 " pathEditMode="relative" ptsTypes="AAA">
                                      <p:cBhvr>
                                        <p:cTn id="1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6.66667E-6 L -0.2625 0.01251 L 0.00556 0.01135 " pathEditMode="relative" ptsTypes="A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L -0.27222 0.01135 L 0.00555 0.01135 " pathEditMode="relative" rAng="0" ptsTypes="AAA">
                                      <p:cBhvr>
                                        <p:cTn id="1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26997 0.01365 L 0.00555 0.01134 " pathEditMode="relative" rAng="0" ptsTypes="AAA">
                                      <p:cBhvr>
                                        <p:cTn id="18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0" y="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4"/>
          <p:cNvGrpSpPr>
            <a:grpSpLocks/>
          </p:cNvGrpSpPr>
          <p:nvPr/>
        </p:nvGrpSpPr>
        <p:grpSpPr bwMode="auto">
          <a:xfrm>
            <a:off x="6619875" y="5492750"/>
            <a:ext cx="1168400" cy="1211263"/>
            <a:chOff x="6192836" y="5386247"/>
            <a:chExt cx="1168365" cy="1210433"/>
          </a:xfrm>
        </p:grpSpPr>
        <p:pic>
          <p:nvPicPr>
            <p:cNvPr id="48186" name="Picture 2" descr="C:\Users\Guy\AppData\Local\Microsoft\Windows\Temporary Internet Files\Content.IE5\W7YEMBIT\MCj04242200000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37477">
              <a:off x="6192836" y="5430262"/>
              <a:ext cx="1168365" cy="1166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4" name="Oval 353"/>
            <p:cNvSpPr/>
            <p:nvPr/>
          </p:nvSpPr>
          <p:spPr>
            <a:xfrm rot="512763">
              <a:off x="6665897" y="5386247"/>
              <a:ext cx="392101" cy="241135"/>
            </a:xfrm>
            <a:prstGeom prst="ellipse">
              <a:avLst/>
            </a:prstGeom>
            <a:solidFill>
              <a:schemeClr val="bg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8131" name="Title 1"/>
          <p:cNvSpPr>
            <a:spLocks noGrp="1"/>
          </p:cNvSpPr>
          <p:nvPr>
            <p:ph type="title"/>
          </p:nvPr>
        </p:nvSpPr>
        <p:spPr>
          <a:xfrm>
            <a:off x="319088" y="34448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Optical manipulation of cells</a:t>
            </a:r>
            <a:br>
              <a:rPr lang="en-US" dirty="0" smtClean="0"/>
            </a:br>
            <a:r>
              <a:rPr lang="en-US" dirty="0" smtClean="0"/>
              <a:t>How does it work</a:t>
            </a:r>
          </a:p>
        </p:txBody>
      </p:sp>
      <p:sp>
        <p:nvSpPr>
          <p:cNvPr id="48132" name="Content Placeholder 7"/>
          <p:cNvSpPr>
            <a:spLocks noGrp="1"/>
          </p:cNvSpPr>
          <p:nvPr>
            <p:ph sz="half" idx="1"/>
          </p:nvPr>
        </p:nvSpPr>
        <p:spPr>
          <a:xfrm>
            <a:off x="255588" y="1531938"/>
            <a:ext cx="5148262" cy="4525962"/>
          </a:xfrm>
        </p:spPr>
        <p:txBody>
          <a:bodyPr/>
          <a:lstStyle/>
          <a:p>
            <a:r>
              <a:rPr lang="en-US" smtClean="0">
                <a:cs typeface="Arial" pitchFamily="34" charset="0"/>
              </a:rPr>
              <a:t>Light pattern generated on photoconductive electrode </a:t>
            </a:r>
          </a:p>
          <a:p>
            <a:r>
              <a:rPr lang="en-US" smtClean="0">
                <a:cs typeface="Arial" pitchFamily="34" charset="0"/>
              </a:rPr>
              <a:t>AC is applied</a:t>
            </a:r>
          </a:p>
          <a:p>
            <a:pPr lvl="1"/>
            <a:r>
              <a:rPr lang="en-US" smtClean="0">
                <a:cs typeface="Arial" pitchFamily="34" charset="0"/>
              </a:rPr>
              <a:t>Electric fields are formed</a:t>
            </a:r>
          </a:p>
          <a:p>
            <a:r>
              <a:rPr lang="en-US" smtClean="0">
                <a:cs typeface="Arial" pitchFamily="34" charset="0"/>
              </a:rPr>
              <a:t>Fields repel cells</a:t>
            </a:r>
          </a:p>
          <a:p>
            <a:pPr lvl="1"/>
            <a:r>
              <a:rPr lang="en-US" smtClean="0"/>
              <a:t>No physical barriers!</a:t>
            </a:r>
          </a:p>
          <a:p>
            <a:pPr lvl="1"/>
            <a:r>
              <a:rPr lang="en-US" smtClean="0">
                <a:cs typeface="Arial" pitchFamily="34" charset="0"/>
              </a:rPr>
              <a:t>Illumination pattern can </a:t>
            </a:r>
            <a:br>
              <a:rPr lang="en-US" smtClean="0">
                <a:cs typeface="Arial" pitchFamily="34" charset="0"/>
              </a:rPr>
            </a:br>
            <a:r>
              <a:rPr lang="en-US" smtClean="0">
                <a:cs typeface="Arial" pitchFamily="34" charset="0"/>
              </a:rPr>
              <a:t>be changed dynamically.</a:t>
            </a:r>
          </a:p>
          <a:p>
            <a:pPr lvl="2"/>
            <a:r>
              <a:rPr lang="en-US" smtClean="0">
                <a:cs typeface="Arial" pitchFamily="34" charset="0"/>
              </a:rPr>
              <a:t>Cells can be boxed in</a:t>
            </a:r>
          </a:p>
          <a:p>
            <a:pPr lvl="2"/>
            <a:r>
              <a:rPr lang="en-US" smtClean="0"/>
              <a:t>Cells </a:t>
            </a:r>
            <a:r>
              <a:rPr lang="en-US" smtClean="0">
                <a:cs typeface="Arial" pitchFamily="34" charset="0"/>
              </a:rPr>
              <a:t>will track pattern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81371" y="3767895"/>
            <a:ext cx="3703363" cy="2191547"/>
          </a:xfrm>
          <a:prstGeom prst="rect">
            <a:avLst/>
          </a:prstGeom>
          <a:solidFill>
            <a:schemeClr val="accent1">
              <a:alpha val="14000"/>
            </a:schemeClr>
          </a:solidFill>
          <a:scene3d>
            <a:camera prst="isometricOffAxis2Top">
              <a:rot lat="17273325" lon="19529639" rev="2117143"/>
            </a:camera>
            <a:lightRig rig="threePt" dir="t"/>
          </a:scene3d>
          <a:sp3d extrusionH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dirty="0">
              <a:cs typeface="Arial" pitchFamily="34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 rot="5400000">
            <a:off x="7301707" y="4080669"/>
            <a:ext cx="138112" cy="184150"/>
            <a:chOff x="778552" y="4450075"/>
            <a:chExt cx="182952" cy="182885"/>
          </a:xfrm>
        </p:grpSpPr>
        <p:sp>
          <p:nvSpPr>
            <p:cNvPr id="452" name="Oval 90"/>
            <p:cNvSpPr/>
            <p:nvPr/>
          </p:nvSpPr>
          <p:spPr>
            <a:xfrm>
              <a:off x="778552" y="4450075"/>
              <a:ext cx="182952" cy="18288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3" name="Oval 91"/>
            <p:cNvSpPr/>
            <p:nvPr/>
          </p:nvSpPr>
          <p:spPr>
            <a:xfrm>
              <a:off x="824815" y="4495796"/>
              <a:ext cx="90424" cy="9144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61" name="Donut 360"/>
          <p:cNvSpPr/>
          <p:nvPr/>
        </p:nvSpPr>
        <p:spPr>
          <a:xfrm>
            <a:off x="6925072" y="2686050"/>
            <a:ext cx="914400" cy="914400"/>
          </a:xfrm>
          <a:prstGeom prst="donut">
            <a:avLst/>
          </a:prstGeom>
          <a:solidFill>
            <a:srgbClr val="FF0000"/>
          </a:solidFill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62" name="Donut 361"/>
          <p:cNvSpPr/>
          <p:nvPr/>
        </p:nvSpPr>
        <p:spPr>
          <a:xfrm>
            <a:off x="6925072" y="4371975"/>
            <a:ext cx="914400" cy="914400"/>
          </a:xfrm>
          <a:prstGeom prst="donut">
            <a:avLst/>
          </a:prstGeom>
          <a:solidFill>
            <a:srgbClr val="FF0000"/>
          </a:solidFill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83" name="Straight Arrow Connector 382"/>
          <p:cNvCxnSpPr/>
          <p:nvPr/>
        </p:nvCxnSpPr>
        <p:spPr>
          <a:xfrm rot="5400000" flipH="1" flipV="1">
            <a:off x="7639050" y="4681538"/>
            <a:ext cx="173037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Arrow Connector 383"/>
          <p:cNvCxnSpPr/>
          <p:nvPr/>
        </p:nvCxnSpPr>
        <p:spPr>
          <a:xfrm rot="5400000" flipH="1" flipV="1">
            <a:off x="7564438" y="4724400"/>
            <a:ext cx="173038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Arrow Connector 384"/>
          <p:cNvCxnSpPr/>
          <p:nvPr/>
        </p:nvCxnSpPr>
        <p:spPr>
          <a:xfrm rot="5400000" flipH="1" flipV="1">
            <a:off x="7488238" y="4956175"/>
            <a:ext cx="173038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Arrow Connector 385"/>
          <p:cNvCxnSpPr/>
          <p:nvPr/>
        </p:nvCxnSpPr>
        <p:spPr>
          <a:xfrm rot="5400000" flipH="1" flipV="1">
            <a:off x="7011988" y="4610100"/>
            <a:ext cx="173038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Arrow Connector 386"/>
          <p:cNvCxnSpPr/>
          <p:nvPr/>
        </p:nvCxnSpPr>
        <p:spPr>
          <a:xfrm rot="5400000" flipH="1" flipV="1">
            <a:off x="7069138" y="4622800"/>
            <a:ext cx="173038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Arrow Connector 387"/>
          <p:cNvCxnSpPr/>
          <p:nvPr/>
        </p:nvCxnSpPr>
        <p:spPr>
          <a:xfrm rot="5400000" flipH="1" flipV="1">
            <a:off x="7152481" y="4580732"/>
            <a:ext cx="174625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Arrow Connector 388"/>
          <p:cNvCxnSpPr/>
          <p:nvPr/>
        </p:nvCxnSpPr>
        <p:spPr>
          <a:xfrm rot="5400000" flipH="1" flipV="1">
            <a:off x="6882606" y="4749007"/>
            <a:ext cx="174625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Arrow Connector 389"/>
          <p:cNvCxnSpPr/>
          <p:nvPr/>
        </p:nvCxnSpPr>
        <p:spPr>
          <a:xfrm rot="5400000" flipH="1" flipV="1">
            <a:off x="7589838" y="4652963"/>
            <a:ext cx="173037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Arrow Connector 390"/>
          <p:cNvCxnSpPr/>
          <p:nvPr/>
        </p:nvCxnSpPr>
        <p:spPr>
          <a:xfrm rot="5400000" flipH="1" flipV="1">
            <a:off x="7572375" y="4905375"/>
            <a:ext cx="173038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Arrow Connector 391"/>
          <p:cNvCxnSpPr/>
          <p:nvPr/>
        </p:nvCxnSpPr>
        <p:spPr>
          <a:xfrm rot="5400000" flipH="1" flipV="1">
            <a:off x="7026275" y="4891088"/>
            <a:ext cx="173037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Arrow Connector 392"/>
          <p:cNvCxnSpPr/>
          <p:nvPr/>
        </p:nvCxnSpPr>
        <p:spPr>
          <a:xfrm rot="5400000" flipH="1" flipV="1">
            <a:off x="7246938" y="4578350"/>
            <a:ext cx="173038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Arrow Connector 393"/>
          <p:cNvCxnSpPr/>
          <p:nvPr/>
        </p:nvCxnSpPr>
        <p:spPr>
          <a:xfrm rot="5400000" flipH="1" flipV="1">
            <a:off x="6904038" y="4865688"/>
            <a:ext cx="173037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Arrow Connector 394"/>
          <p:cNvCxnSpPr/>
          <p:nvPr/>
        </p:nvCxnSpPr>
        <p:spPr>
          <a:xfrm rot="5400000" flipH="1" flipV="1">
            <a:off x="7181056" y="4599782"/>
            <a:ext cx="174625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Arrow Connector 395"/>
          <p:cNvCxnSpPr/>
          <p:nvPr/>
        </p:nvCxnSpPr>
        <p:spPr>
          <a:xfrm rot="5400000" flipH="1" flipV="1">
            <a:off x="7239794" y="4968082"/>
            <a:ext cx="174625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Arrow Connector 396"/>
          <p:cNvCxnSpPr/>
          <p:nvPr/>
        </p:nvCxnSpPr>
        <p:spPr>
          <a:xfrm rot="5400000" flipH="1" flipV="1">
            <a:off x="7348538" y="4570413"/>
            <a:ext cx="173037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Arrow Connector 397"/>
          <p:cNvCxnSpPr/>
          <p:nvPr/>
        </p:nvCxnSpPr>
        <p:spPr>
          <a:xfrm rot="5400000" flipH="1" flipV="1">
            <a:off x="7460456" y="4596607"/>
            <a:ext cx="174625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Arrow Connector 398"/>
          <p:cNvCxnSpPr/>
          <p:nvPr/>
        </p:nvCxnSpPr>
        <p:spPr>
          <a:xfrm rot="5400000" flipH="1" flipV="1">
            <a:off x="7042150" y="4743450"/>
            <a:ext cx="173038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Arrow Connector 399"/>
          <p:cNvCxnSpPr/>
          <p:nvPr/>
        </p:nvCxnSpPr>
        <p:spPr>
          <a:xfrm rot="5400000" flipH="1" flipV="1">
            <a:off x="7108031" y="4612482"/>
            <a:ext cx="174625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/>
          <p:cNvCxnSpPr/>
          <p:nvPr/>
        </p:nvCxnSpPr>
        <p:spPr>
          <a:xfrm rot="5400000" flipH="1" flipV="1">
            <a:off x="6992938" y="4840288"/>
            <a:ext cx="173037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/>
          <p:cNvCxnSpPr/>
          <p:nvPr/>
        </p:nvCxnSpPr>
        <p:spPr>
          <a:xfrm rot="5400000" flipH="1" flipV="1">
            <a:off x="7049294" y="4544219"/>
            <a:ext cx="174625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/>
          <p:cNvCxnSpPr/>
          <p:nvPr/>
        </p:nvCxnSpPr>
        <p:spPr>
          <a:xfrm rot="5400000" flipH="1" flipV="1">
            <a:off x="7189788" y="4968875"/>
            <a:ext cx="173038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/>
          <p:cNvCxnSpPr/>
          <p:nvPr/>
        </p:nvCxnSpPr>
        <p:spPr>
          <a:xfrm rot="5400000" flipH="1" flipV="1">
            <a:off x="7284244" y="4598194"/>
            <a:ext cx="174625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/>
          <p:cNvCxnSpPr/>
          <p:nvPr/>
        </p:nvCxnSpPr>
        <p:spPr>
          <a:xfrm rot="5400000" flipH="1" flipV="1">
            <a:off x="7482681" y="4633119"/>
            <a:ext cx="174625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Arrow Connector 405"/>
          <p:cNvCxnSpPr/>
          <p:nvPr/>
        </p:nvCxnSpPr>
        <p:spPr>
          <a:xfrm rot="5400000" flipH="1" flipV="1">
            <a:off x="7073900" y="4891088"/>
            <a:ext cx="173037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/>
          <p:cNvCxnSpPr/>
          <p:nvPr/>
        </p:nvCxnSpPr>
        <p:spPr>
          <a:xfrm rot="5400000" flipH="1" flipV="1">
            <a:off x="7375525" y="4984750"/>
            <a:ext cx="173038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Arrow Connector 407"/>
          <p:cNvCxnSpPr/>
          <p:nvPr/>
        </p:nvCxnSpPr>
        <p:spPr>
          <a:xfrm rot="5400000" flipH="1" flipV="1">
            <a:off x="7339806" y="4945857"/>
            <a:ext cx="174625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Arrow Connector 408"/>
          <p:cNvCxnSpPr/>
          <p:nvPr/>
        </p:nvCxnSpPr>
        <p:spPr>
          <a:xfrm rot="5400000" flipH="1" flipV="1">
            <a:off x="7393781" y="4583907"/>
            <a:ext cx="174625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Arrow Connector 409"/>
          <p:cNvCxnSpPr/>
          <p:nvPr/>
        </p:nvCxnSpPr>
        <p:spPr>
          <a:xfrm rot="5400000" flipH="1" flipV="1">
            <a:off x="6958013" y="4902200"/>
            <a:ext cx="173038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Arrow Connector 410"/>
          <p:cNvCxnSpPr/>
          <p:nvPr/>
        </p:nvCxnSpPr>
        <p:spPr>
          <a:xfrm rot="5400000" flipH="1" flipV="1">
            <a:off x="6970713" y="4686300"/>
            <a:ext cx="173038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Arrow Connector 411"/>
          <p:cNvCxnSpPr/>
          <p:nvPr/>
        </p:nvCxnSpPr>
        <p:spPr>
          <a:xfrm rot="5400000" flipH="1" flipV="1">
            <a:off x="7673975" y="4816475"/>
            <a:ext cx="173038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Arrow Connector 412"/>
          <p:cNvCxnSpPr/>
          <p:nvPr/>
        </p:nvCxnSpPr>
        <p:spPr>
          <a:xfrm rot="5400000" flipH="1" flipV="1">
            <a:off x="7472363" y="4902200"/>
            <a:ext cx="173038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Arrow Connector 413"/>
          <p:cNvCxnSpPr/>
          <p:nvPr/>
        </p:nvCxnSpPr>
        <p:spPr>
          <a:xfrm rot="5400000" flipH="1" flipV="1">
            <a:off x="6938963" y="4673600"/>
            <a:ext cx="173038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Arrow Connector 414"/>
          <p:cNvCxnSpPr/>
          <p:nvPr/>
        </p:nvCxnSpPr>
        <p:spPr>
          <a:xfrm rot="5400000" flipH="1" flipV="1">
            <a:off x="7046913" y="4837113"/>
            <a:ext cx="173037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Arrow Connector 415"/>
          <p:cNvCxnSpPr/>
          <p:nvPr/>
        </p:nvCxnSpPr>
        <p:spPr>
          <a:xfrm rot="5400000" flipH="1" flipV="1">
            <a:off x="7613650" y="4627563"/>
            <a:ext cx="173037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Arrow Connector 416"/>
          <p:cNvCxnSpPr/>
          <p:nvPr/>
        </p:nvCxnSpPr>
        <p:spPr>
          <a:xfrm rot="5400000" flipH="1" flipV="1">
            <a:off x="7539831" y="4655344"/>
            <a:ext cx="174625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Arrow Connector 417"/>
          <p:cNvCxnSpPr/>
          <p:nvPr/>
        </p:nvCxnSpPr>
        <p:spPr>
          <a:xfrm rot="5400000" flipH="1" flipV="1">
            <a:off x="7615238" y="4860925"/>
            <a:ext cx="173038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Arrow Connector 418"/>
          <p:cNvCxnSpPr/>
          <p:nvPr/>
        </p:nvCxnSpPr>
        <p:spPr>
          <a:xfrm rot="5400000" flipH="1" flipV="1">
            <a:off x="7142163" y="4972050"/>
            <a:ext cx="173038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Arrow Connector 419"/>
          <p:cNvCxnSpPr/>
          <p:nvPr/>
        </p:nvCxnSpPr>
        <p:spPr>
          <a:xfrm rot="5400000" flipH="1" flipV="1">
            <a:off x="7527925" y="4908550"/>
            <a:ext cx="173038" cy="1588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Arrow Connector 420"/>
          <p:cNvCxnSpPr/>
          <p:nvPr/>
        </p:nvCxnSpPr>
        <p:spPr>
          <a:xfrm rot="5400000" flipH="1" flipV="1">
            <a:off x="7408863" y="4953000"/>
            <a:ext cx="173038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Arrow Connector 421"/>
          <p:cNvCxnSpPr/>
          <p:nvPr/>
        </p:nvCxnSpPr>
        <p:spPr>
          <a:xfrm rot="5400000" flipH="1" flipV="1">
            <a:off x="7716044" y="4739482"/>
            <a:ext cx="174625" cy="1587"/>
          </a:xfrm>
          <a:prstGeom prst="straightConnector1">
            <a:avLst/>
          </a:pr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181516" y="2056858"/>
            <a:ext cx="3703363" cy="2191547"/>
          </a:xfrm>
          <a:prstGeom prst="rect">
            <a:avLst/>
          </a:prstGeom>
          <a:solidFill>
            <a:schemeClr val="accent1">
              <a:alpha val="14000"/>
            </a:schemeClr>
          </a:solidFill>
          <a:scene3d>
            <a:camera prst="isometricOffAxis2Top">
              <a:rot lat="17273325" lon="19529639" rev="2117143"/>
            </a:camera>
            <a:lightRig rig="threePt" dir="t"/>
          </a:scene3d>
          <a:sp3d extrusionH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 dirty="0">
              <a:cs typeface="Arial" pitchFamily="34" charset="0"/>
            </a:endParaRPr>
          </a:p>
        </p:txBody>
      </p:sp>
      <p:sp>
        <p:nvSpPr>
          <p:cNvPr id="363" name="Donut 362"/>
          <p:cNvSpPr/>
          <p:nvPr/>
        </p:nvSpPr>
        <p:spPr>
          <a:xfrm>
            <a:off x="7235034" y="5534501"/>
            <a:ext cx="148590" cy="148590"/>
          </a:xfrm>
          <a:prstGeom prst="donut">
            <a:avLst/>
          </a:prstGeom>
          <a:solidFill>
            <a:srgbClr val="FF0000"/>
          </a:solidFill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4586288" y="3152775"/>
            <a:ext cx="595312" cy="1711325"/>
            <a:chOff x="4965647" y="3152632"/>
            <a:chExt cx="595870" cy="1711037"/>
          </a:xfrm>
        </p:grpSpPr>
        <p:sp>
          <p:nvSpPr>
            <p:cNvPr id="48180" name="TextBox 61"/>
            <p:cNvSpPr txBox="1">
              <a:spLocks noChangeArrowheads="1"/>
            </p:cNvSpPr>
            <p:nvPr/>
          </p:nvSpPr>
          <p:spPr bwMode="auto">
            <a:xfrm>
              <a:off x="4965647" y="3911597"/>
              <a:ext cx="5565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3200" b="1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US" sz="2000">
                  <a:cs typeface="Arial" pitchFamily="34" charset="0"/>
                </a:rPr>
                <a:t>AC</a:t>
              </a:r>
              <a:endParaRPr lang="en-US">
                <a:cs typeface="Arial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4968825" y="3860538"/>
              <a:ext cx="483052" cy="48251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4" name="Shape 63"/>
            <p:cNvCxnSpPr>
              <a:stCxn id="63" idx="0"/>
            </p:cNvCxnSpPr>
            <p:nvPr/>
          </p:nvCxnSpPr>
          <p:spPr>
            <a:xfrm rot="5400000" flipH="1" flipV="1">
              <a:off x="5031981" y="3331002"/>
              <a:ext cx="707906" cy="351166"/>
            </a:xfrm>
            <a:prstGeom prst="bentConnector2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hape 64"/>
            <p:cNvCxnSpPr>
              <a:stCxn id="63" idx="4"/>
            </p:cNvCxnSpPr>
            <p:nvPr/>
          </p:nvCxnSpPr>
          <p:spPr>
            <a:xfrm rot="16200000" flipH="1">
              <a:off x="5125628" y="4427779"/>
              <a:ext cx="520612" cy="351166"/>
            </a:xfrm>
            <a:prstGeom prst="bentConnector2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16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20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28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32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36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40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44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48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56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60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64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3.7037E-7 L 3.61111E-6 -0.20509 " pathEditMode="relative" rAng="0" ptsTypes="AA">
                                      <p:cBhvr>
                                        <p:cTn id="164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0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29" presetClass="pat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5E-6 -2.22222E-6 C 0.00139 -0.00301 0.00295 -0.00648 0.00451 -0.01088 C 0.0085 -0.02315 0.00955 -0.03518 0.00659 -0.03703 C 0.00364 -0.03912 -0.00226 -0.03055 -0.00625 -0.01828 C -0.00834 -0.0118 -0.00972 -0.00555 -0.01007 -0.00092 C -0.01077 0.00278 -0.01094 0.00648 -0.01094 0.01088 C -0.01094 0.02477 -0.00816 0.03634 -0.00486 0.03634 C -0.00174 0.03634 0.00104 0.02477 0.00104 0.01088 C 0.00104 0.0044 0.00034 -0.00185 -0.0007 -0.00602 C -0.00104 -0.00972 -0.00226 -0.01389 -0.00347 -0.01782 C -0.00781 -0.03055 -0.01354 -0.03912 -0.0165 -0.03703 C -0.01945 -0.03495 -0.01841 -0.02315 -0.01424 -0.01041 C -0.0125 -0.00463 -0.01007 0.00047 -0.00781 0.00371 C -0.00608 0.00695 -0.00417 0.00972 -0.00156 0.0125 C 0.00607 0.0213 0.01389 0.02547 0.01597 0.02176 C 0.01788 0.01806 0.01371 0.00787 0.0059 -0.00092 C 0.00278 -0.00463 -0.0007 -0.00741 -0.00347 -0.00926 C -0.00608 -0.01111 -0.0092 -0.0125 -0.01268 -0.01342 C -0.02205 -0.01666 -0.03021 -0.01574 -0.03091 -0.01088 C -0.0316 -0.00602 -0.02466 -2.22222E-6 -0.01528 0.00324 C -0.01094 0.0044 -0.00695 0.00509 -0.00365 0.00463 C -0.00087 0.00463 0.00208 0.00417 0.00538 0.00324 C 0.01475 -2.22222E-6 0.02187 -0.00648 0.02083 -0.01111 C 0.02031 -0.01574 0.01215 -0.0169 0.00278 -0.01389 C -0.00174 -0.01227 -0.00591 -0.01018 -0.00851 -0.00764 C -0.01094 -0.00578 -0.01337 -0.0037 -0.0158 -0.00092 C -0.02344 0.0081 -0.02778 0.01806 -0.0257 0.02176 C -0.02379 0.02547 -0.0158 0.0213 -0.00834 0.01273 C -0.00469 0.00834 -0.00174 0.00417 2.5E-6 -2.22222E-6 Z " pathEditMode="relative" rAng="0" ptsTypes="fffffffffffffffffffffffffffff">
                                      <p:cBhvr>
                                        <p:cTn id="16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-10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does this work?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44"/>
          <a:stretch>
            <a:fillRect/>
          </a:stretch>
        </p:blipFill>
        <p:spPr bwMode="auto">
          <a:xfrm>
            <a:off x="1882775" y="2000250"/>
            <a:ext cx="4903788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5" descr="pico proj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565" b="26260"/>
          <a:stretch>
            <a:fillRect/>
          </a:stretch>
        </p:blipFill>
        <p:spPr bwMode="auto">
          <a:xfrm>
            <a:off x="1744663" y="4111625"/>
            <a:ext cx="3081337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Up Arrow 24"/>
          <p:cNvSpPr/>
          <p:nvPr/>
        </p:nvSpPr>
        <p:spPr>
          <a:xfrm rot="19813187">
            <a:off x="2924175" y="3549650"/>
            <a:ext cx="581025" cy="9985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74888" y="2843213"/>
            <a:ext cx="3638550" cy="422275"/>
            <a:chOff x="4297053" y="2679580"/>
            <a:chExt cx="3638352" cy="422751"/>
          </a:xfrm>
        </p:grpSpPr>
        <p:sp>
          <p:nvSpPr>
            <p:cNvPr id="27" name="Oval 26"/>
            <p:cNvSpPr/>
            <p:nvPr/>
          </p:nvSpPr>
          <p:spPr>
            <a:xfrm>
              <a:off x="7577590" y="2679580"/>
              <a:ext cx="357815" cy="35781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  <a:scene3d>
              <a:camera prst="orthographicFront">
                <a:rot lat="0" lon="15599976" rev="0"/>
              </a:camera>
              <a:lightRig rig="threePt" dir="t"/>
            </a:scene3d>
            <a:sp3d>
              <a:bevelT w="120650" h="12192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297053" y="2744516"/>
              <a:ext cx="357815" cy="35781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  <a:scene3d>
              <a:camera prst="orthographicFront">
                <a:rot lat="563478" lon="16816963" rev="11007071"/>
              </a:camera>
              <a:lightRig rig="threePt" dir="t"/>
            </a:scene3d>
            <a:sp3d>
              <a:bevelT w="260350" h="17208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5524116" y="4687302"/>
            <a:ext cx="691448" cy="604286"/>
          </a:xfrm>
          <a:prstGeom prst="rect">
            <a:avLst/>
          </a:prstGeom>
          <a:solidFill>
            <a:schemeClr val="accent1">
              <a:alpha val="14000"/>
            </a:schemeClr>
          </a:solidFill>
          <a:scene3d>
            <a:camera prst="isometricOffAxis2Top">
              <a:rot lat="18315863" lon="18884268" rev="2780521"/>
            </a:camera>
            <a:lightRig rig="threePt" dir="t"/>
          </a:scene3d>
          <a:sp3d extrusionH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 dirty="0"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24116" y="4647541"/>
            <a:ext cx="691448" cy="604286"/>
          </a:xfrm>
          <a:prstGeom prst="rect">
            <a:avLst/>
          </a:prstGeom>
          <a:solidFill>
            <a:schemeClr val="accent1">
              <a:alpha val="14000"/>
            </a:schemeClr>
          </a:solidFill>
          <a:scene3d>
            <a:camera prst="isometricOffAxis2Top">
              <a:rot lat="18315863" lon="18884268" rev="2780521"/>
            </a:camera>
            <a:lightRig rig="threePt" dir="t"/>
          </a:scene3d>
          <a:sp3d extrusionH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 dirty="0">
              <a:cs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770602" y="5269031"/>
            <a:ext cx="127216" cy="127216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>
              <a:rot lat="0" lon="15599976" rev="16200000"/>
            </a:camera>
            <a:lightRig rig="threePt" dir="t"/>
          </a:scene3d>
          <a:sp3d>
            <a:bevelT w="260350" h="539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en-US"/>
          </a:p>
        </p:txBody>
      </p:sp>
      <p:grpSp>
        <p:nvGrpSpPr>
          <p:cNvPr id="3" name="Group 36"/>
          <p:cNvGrpSpPr/>
          <p:nvPr/>
        </p:nvGrpSpPr>
        <p:grpSpPr>
          <a:xfrm flipH="1">
            <a:off x="4751137" y="4553048"/>
            <a:ext cx="2465018" cy="947789"/>
            <a:chOff x="6558138" y="4445700"/>
            <a:chExt cx="2465018" cy="947789"/>
          </a:xfrm>
          <a:solidFill>
            <a:schemeClr val="accent1"/>
          </a:solidFill>
          <a:scene3d>
            <a:camera prst="isometricTopUp">
              <a:rot lat="18973575" lon="19209776" rev="2522916"/>
            </a:camera>
            <a:lightRig rig="threePt" dir="t"/>
          </a:scene3d>
        </p:grpSpPr>
        <p:sp>
          <p:nvSpPr>
            <p:cNvPr id="38" name="Bent Arrow 37"/>
            <p:cNvSpPr/>
            <p:nvPr/>
          </p:nvSpPr>
          <p:spPr>
            <a:xfrm rot="10800000" flipV="1">
              <a:off x="8209340" y="4445700"/>
              <a:ext cx="813816" cy="868680"/>
            </a:xfrm>
            <a:prstGeom prst="bentArrow">
              <a:avLst/>
            </a:prstGeom>
            <a:grpFill/>
            <a:ln>
              <a:solidFill>
                <a:srgbClr val="00B050"/>
              </a:solidFill>
            </a:ln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Bent Arrow 38"/>
            <p:cNvSpPr/>
            <p:nvPr/>
          </p:nvSpPr>
          <p:spPr>
            <a:xfrm rot="5400000" flipV="1">
              <a:off x="6585570" y="4552241"/>
              <a:ext cx="813816" cy="868680"/>
            </a:xfrm>
            <a:prstGeom prst="bentArrow">
              <a:avLst/>
            </a:prstGeom>
            <a:grpFill/>
            <a:ln>
              <a:solidFill>
                <a:srgbClr val="00B050"/>
              </a:solidFill>
            </a:ln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 bwMode="auto">
          <a:xfrm>
            <a:off x="4784725" y="5541963"/>
            <a:ext cx="920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Cells</a:t>
            </a:r>
          </a:p>
        </p:txBody>
      </p:sp>
      <p:sp>
        <p:nvSpPr>
          <p:cNvPr id="49164" name="TextBox 40"/>
          <p:cNvSpPr txBox="1">
            <a:spLocks noChangeArrowheads="1"/>
          </p:cNvSpPr>
          <p:nvPr/>
        </p:nvSpPr>
        <p:spPr bwMode="auto">
          <a:xfrm>
            <a:off x="6016625" y="5673725"/>
            <a:ext cx="815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cs typeface="Arial" pitchFamily="34" charset="0"/>
              </a:rPr>
              <a:t>OET</a:t>
            </a:r>
          </a:p>
        </p:txBody>
      </p:sp>
      <p:cxnSp>
        <p:nvCxnSpPr>
          <p:cNvPr id="42" name="Straight Arrow Connector 41"/>
          <p:cNvCxnSpPr>
            <a:stCxn id="49164" idx="0"/>
          </p:cNvCxnSpPr>
          <p:nvPr/>
        </p:nvCxnSpPr>
        <p:spPr>
          <a:xfrm rot="16200000" flipV="1">
            <a:off x="5981700" y="5230813"/>
            <a:ext cx="549275" cy="336550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Optical manipulation of cells</a:t>
            </a:r>
            <a:br>
              <a:rPr lang="en-US" dirty="0" smtClean="0"/>
            </a:br>
            <a:r>
              <a:rPr lang="en-US" sz="4000" dirty="0" smtClean="0"/>
              <a:t>preliminary data with beads</a:t>
            </a:r>
            <a:endParaRPr lang="en-US" dirty="0" smtClean="0"/>
          </a:p>
        </p:txBody>
      </p:sp>
      <p:pic>
        <p:nvPicPr>
          <p:cNvPr id="10" name="Alan beads movie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152400" y="1828800"/>
            <a:ext cx="4572000" cy="3429000"/>
          </a:xfrm>
          <a:prstGeom prst="rect">
            <a:avLst/>
          </a:prstGeom>
        </p:spPr>
      </p:pic>
      <p:pic>
        <p:nvPicPr>
          <p:cNvPr id="11" name="oetbeadgood6c3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4800600" y="1828800"/>
            <a:ext cx="4286250" cy="3429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0"/>
          <p:cNvGrpSpPr/>
          <p:nvPr/>
        </p:nvGrpSpPr>
        <p:grpSpPr>
          <a:xfrm>
            <a:off x="5007661" y="3001382"/>
            <a:ext cx="3555426" cy="3511475"/>
            <a:chOff x="5007661" y="3001382"/>
            <a:chExt cx="3555426" cy="3511475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5007661" y="3001382"/>
              <a:ext cx="3555426" cy="351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Connector 29"/>
            <p:cNvCxnSpPr/>
            <p:nvPr/>
          </p:nvCxnSpPr>
          <p:spPr bwMode="auto">
            <a:xfrm rot="16200000" flipV="1">
              <a:off x="4879994" y="4731609"/>
              <a:ext cx="3408197" cy="549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 rot="16200000" flipV="1">
              <a:off x="4991101" y="4725150"/>
              <a:ext cx="3408197" cy="549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9243" name="Picture 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2972" y="1205060"/>
            <a:ext cx="3862083" cy="154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0"/>
          <p:cNvGrpSpPr/>
          <p:nvPr/>
        </p:nvGrpSpPr>
        <p:grpSpPr>
          <a:xfrm>
            <a:off x="6410286" y="4429131"/>
            <a:ext cx="445247" cy="439743"/>
            <a:chOff x="3594049" y="3252187"/>
            <a:chExt cx="610723" cy="610723"/>
          </a:xfrm>
        </p:grpSpPr>
        <p:sp>
          <p:nvSpPr>
            <p:cNvPr id="32" name="Oval 31"/>
            <p:cNvSpPr/>
            <p:nvPr/>
          </p:nvSpPr>
          <p:spPr bwMode="auto">
            <a:xfrm>
              <a:off x="3768087" y="3431089"/>
              <a:ext cx="262647" cy="252920"/>
            </a:xfrm>
            <a:prstGeom prst="ellips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</a:endParaRPr>
            </a:p>
          </p:txBody>
        </p:sp>
        <p:grpSp>
          <p:nvGrpSpPr>
            <p:cNvPr id="6" name="Group 19"/>
            <p:cNvGrpSpPr/>
            <p:nvPr/>
          </p:nvGrpSpPr>
          <p:grpSpPr>
            <a:xfrm>
              <a:off x="3594049" y="3557549"/>
              <a:ext cx="610723" cy="0"/>
              <a:chOff x="3594049" y="3555460"/>
              <a:chExt cx="610723" cy="0"/>
            </a:xfrm>
          </p:grpSpPr>
          <p:sp>
            <p:nvSpPr>
              <p:cNvPr id="37" name="Freeform 36"/>
              <p:cNvSpPr/>
              <p:nvPr/>
            </p:nvSpPr>
            <p:spPr bwMode="auto">
              <a:xfrm>
                <a:off x="3594049" y="3555460"/>
                <a:ext cx="278783" cy="0"/>
              </a:xfrm>
              <a:custGeom>
                <a:avLst/>
                <a:gdLst>
                  <a:gd name="connsiteX0" fmla="*/ 0 w 262647"/>
                  <a:gd name="connsiteY0" fmla="*/ 126460 h 252920"/>
                  <a:gd name="connsiteX1" fmla="*/ 40232 w 262647"/>
                  <a:gd name="connsiteY1" fmla="*/ 35368 h 252920"/>
                  <a:gd name="connsiteX2" fmla="*/ 131324 w 262647"/>
                  <a:gd name="connsiteY2" fmla="*/ 0 h 252920"/>
                  <a:gd name="connsiteX3" fmla="*/ 222416 w 262647"/>
                  <a:gd name="connsiteY3" fmla="*/ 35368 h 252920"/>
                  <a:gd name="connsiteX4" fmla="*/ 262648 w 262647"/>
                  <a:gd name="connsiteY4" fmla="*/ 126460 h 252920"/>
                  <a:gd name="connsiteX5" fmla="*/ 222416 w 262647"/>
                  <a:gd name="connsiteY5" fmla="*/ 217552 h 252920"/>
                  <a:gd name="connsiteX6" fmla="*/ 131324 w 262647"/>
                  <a:gd name="connsiteY6" fmla="*/ 252920 h 252920"/>
                  <a:gd name="connsiteX7" fmla="*/ 40232 w 262647"/>
                  <a:gd name="connsiteY7" fmla="*/ 217552 h 252920"/>
                  <a:gd name="connsiteX8" fmla="*/ 0 w 262647"/>
                  <a:gd name="connsiteY8" fmla="*/ 126460 h 252920"/>
                  <a:gd name="connsiteX0" fmla="*/ 0 w 262648"/>
                  <a:gd name="connsiteY0" fmla="*/ 141642 h 268102"/>
                  <a:gd name="connsiteX1" fmla="*/ 40232 w 262648"/>
                  <a:gd name="connsiteY1" fmla="*/ 50550 h 268102"/>
                  <a:gd name="connsiteX2" fmla="*/ 131324 w 262648"/>
                  <a:gd name="connsiteY2" fmla="*/ 15182 h 268102"/>
                  <a:gd name="connsiteX3" fmla="*/ 262648 w 262648"/>
                  <a:gd name="connsiteY3" fmla="*/ 141642 h 268102"/>
                  <a:gd name="connsiteX4" fmla="*/ 222416 w 262648"/>
                  <a:gd name="connsiteY4" fmla="*/ 232734 h 268102"/>
                  <a:gd name="connsiteX5" fmla="*/ 131324 w 262648"/>
                  <a:gd name="connsiteY5" fmla="*/ 268102 h 268102"/>
                  <a:gd name="connsiteX6" fmla="*/ 40232 w 262648"/>
                  <a:gd name="connsiteY6" fmla="*/ 232734 h 268102"/>
                  <a:gd name="connsiteX7" fmla="*/ 0 w 262648"/>
                  <a:gd name="connsiteY7" fmla="*/ 141642 h 268102"/>
                  <a:gd name="connsiteX0" fmla="*/ 0 w 262648"/>
                  <a:gd name="connsiteY0" fmla="*/ 91092 h 217552"/>
                  <a:gd name="connsiteX1" fmla="*/ 40232 w 262648"/>
                  <a:gd name="connsiteY1" fmla="*/ 0 h 217552"/>
                  <a:gd name="connsiteX2" fmla="*/ 262648 w 262648"/>
                  <a:gd name="connsiteY2" fmla="*/ 91092 h 217552"/>
                  <a:gd name="connsiteX3" fmla="*/ 222416 w 262648"/>
                  <a:gd name="connsiteY3" fmla="*/ 182184 h 217552"/>
                  <a:gd name="connsiteX4" fmla="*/ 131324 w 262648"/>
                  <a:gd name="connsiteY4" fmla="*/ 217552 h 217552"/>
                  <a:gd name="connsiteX5" fmla="*/ 40232 w 262648"/>
                  <a:gd name="connsiteY5" fmla="*/ 182184 h 217552"/>
                  <a:gd name="connsiteX6" fmla="*/ 0 w 262648"/>
                  <a:gd name="connsiteY6" fmla="*/ 91092 h 217552"/>
                  <a:gd name="connsiteX0" fmla="*/ 40232 w 262648"/>
                  <a:gd name="connsiteY0" fmla="*/ 0 h 217552"/>
                  <a:gd name="connsiteX1" fmla="*/ 262648 w 262648"/>
                  <a:gd name="connsiteY1" fmla="*/ 91092 h 217552"/>
                  <a:gd name="connsiteX2" fmla="*/ 222416 w 262648"/>
                  <a:gd name="connsiteY2" fmla="*/ 182184 h 217552"/>
                  <a:gd name="connsiteX3" fmla="*/ 131324 w 262648"/>
                  <a:gd name="connsiteY3" fmla="*/ 217552 h 217552"/>
                  <a:gd name="connsiteX4" fmla="*/ 40232 w 262648"/>
                  <a:gd name="connsiteY4" fmla="*/ 182184 h 217552"/>
                  <a:gd name="connsiteX5" fmla="*/ 0 w 262648"/>
                  <a:gd name="connsiteY5" fmla="*/ 91092 h 217552"/>
                  <a:gd name="connsiteX6" fmla="*/ 131672 w 262648"/>
                  <a:gd name="connsiteY6" fmla="*/ 91440 h 217552"/>
                  <a:gd name="connsiteX0" fmla="*/ 40232 w 262648"/>
                  <a:gd name="connsiteY0" fmla="*/ 0 h 217552"/>
                  <a:gd name="connsiteX1" fmla="*/ 262648 w 262648"/>
                  <a:gd name="connsiteY1" fmla="*/ 91092 h 217552"/>
                  <a:gd name="connsiteX2" fmla="*/ 222416 w 262648"/>
                  <a:gd name="connsiteY2" fmla="*/ 182184 h 217552"/>
                  <a:gd name="connsiteX3" fmla="*/ 131324 w 262648"/>
                  <a:gd name="connsiteY3" fmla="*/ 217552 h 217552"/>
                  <a:gd name="connsiteX4" fmla="*/ 40232 w 262648"/>
                  <a:gd name="connsiteY4" fmla="*/ 182184 h 217552"/>
                  <a:gd name="connsiteX5" fmla="*/ 0 w 262648"/>
                  <a:gd name="connsiteY5" fmla="*/ 91092 h 217552"/>
                  <a:gd name="connsiteX0" fmla="*/ 40232 w 277830"/>
                  <a:gd name="connsiteY0" fmla="*/ 0 h 217552"/>
                  <a:gd name="connsiteX1" fmla="*/ 262648 w 277830"/>
                  <a:gd name="connsiteY1" fmla="*/ 91092 h 217552"/>
                  <a:gd name="connsiteX2" fmla="*/ 131324 w 277830"/>
                  <a:gd name="connsiteY2" fmla="*/ 217552 h 217552"/>
                  <a:gd name="connsiteX3" fmla="*/ 40232 w 277830"/>
                  <a:gd name="connsiteY3" fmla="*/ 182184 h 217552"/>
                  <a:gd name="connsiteX4" fmla="*/ 0 w 277830"/>
                  <a:gd name="connsiteY4" fmla="*/ 91092 h 217552"/>
                  <a:gd name="connsiteX0" fmla="*/ 40232 w 262648"/>
                  <a:gd name="connsiteY0" fmla="*/ 0 h 182184"/>
                  <a:gd name="connsiteX1" fmla="*/ 262648 w 262648"/>
                  <a:gd name="connsiteY1" fmla="*/ 91092 h 182184"/>
                  <a:gd name="connsiteX2" fmla="*/ 40232 w 262648"/>
                  <a:gd name="connsiteY2" fmla="*/ 182184 h 182184"/>
                  <a:gd name="connsiteX3" fmla="*/ 0 w 262648"/>
                  <a:gd name="connsiteY3" fmla="*/ 91092 h 182184"/>
                  <a:gd name="connsiteX0" fmla="*/ 40232 w 262648"/>
                  <a:gd name="connsiteY0" fmla="*/ 0 h 106274"/>
                  <a:gd name="connsiteX1" fmla="*/ 262648 w 262648"/>
                  <a:gd name="connsiteY1" fmla="*/ 91092 h 106274"/>
                  <a:gd name="connsiteX2" fmla="*/ 0 w 262648"/>
                  <a:gd name="connsiteY2" fmla="*/ 91092 h 106274"/>
                  <a:gd name="connsiteX0" fmla="*/ 0 w 222416"/>
                  <a:gd name="connsiteY0" fmla="*/ 0 h 91092"/>
                  <a:gd name="connsiteX1" fmla="*/ 222416 w 222416"/>
                  <a:gd name="connsiteY1" fmla="*/ 91092 h 91092"/>
                  <a:gd name="connsiteX0" fmla="*/ 0 w 222416"/>
                  <a:gd name="connsiteY0" fmla="*/ 0 h 91092"/>
                  <a:gd name="connsiteX1" fmla="*/ 222416 w 222416"/>
                  <a:gd name="connsiteY1" fmla="*/ 91092 h 91092"/>
                  <a:gd name="connsiteX0" fmla="*/ 0 w 1102369"/>
                  <a:gd name="connsiteY0" fmla="*/ 0 h 87960"/>
                  <a:gd name="connsiteX1" fmla="*/ 1102369 w 1102369"/>
                  <a:gd name="connsiteY1" fmla="*/ 87960 h 87960"/>
                  <a:gd name="connsiteX0" fmla="*/ 0 w 278783"/>
                  <a:gd name="connsiteY0" fmla="*/ 0 h 6541"/>
                  <a:gd name="connsiteX1" fmla="*/ 278783 w 278783"/>
                  <a:gd name="connsiteY1" fmla="*/ 6541 h 6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8783" h="6541">
                    <a:moveTo>
                      <a:pt x="0" y="0"/>
                    </a:moveTo>
                    <a:lnTo>
                      <a:pt x="278783" y="6541"/>
                    </a:lnTo>
                  </a:path>
                </a:pathLst>
              </a:custGeom>
              <a:noFill/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 bwMode="auto">
              <a:xfrm>
                <a:off x="3925989" y="3555460"/>
                <a:ext cx="278783" cy="0"/>
              </a:xfrm>
              <a:custGeom>
                <a:avLst/>
                <a:gdLst>
                  <a:gd name="connsiteX0" fmla="*/ 0 w 262647"/>
                  <a:gd name="connsiteY0" fmla="*/ 126460 h 252920"/>
                  <a:gd name="connsiteX1" fmla="*/ 40232 w 262647"/>
                  <a:gd name="connsiteY1" fmla="*/ 35368 h 252920"/>
                  <a:gd name="connsiteX2" fmla="*/ 131324 w 262647"/>
                  <a:gd name="connsiteY2" fmla="*/ 0 h 252920"/>
                  <a:gd name="connsiteX3" fmla="*/ 222416 w 262647"/>
                  <a:gd name="connsiteY3" fmla="*/ 35368 h 252920"/>
                  <a:gd name="connsiteX4" fmla="*/ 262648 w 262647"/>
                  <a:gd name="connsiteY4" fmla="*/ 126460 h 252920"/>
                  <a:gd name="connsiteX5" fmla="*/ 222416 w 262647"/>
                  <a:gd name="connsiteY5" fmla="*/ 217552 h 252920"/>
                  <a:gd name="connsiteX6" fmla="*/ 131324 w 262647"/>
                  <a:gd name="connsiteY6" fmla="*/ 252920 h 252920"/>
                  <a:gd name="connsiteX7" fmla="*/ 40232 w 262647"/>
                  <a:gd name="connsiteY7" fmla="*/ 217552 h 252920"/>
                  <a:gd name="connsiteX8" fmla="*/ 0 w 262647"/>
                  <a:gd name="connsiteY8" fmla="*/ 126460 h 252920"/>
                  <a:gd name="connsiteX0" fmla="*/ 0 w 262648"/>
                  <a:gd name="connsiteY0" fmla="*/ 141642 h 268102"/>
                  <a:gd name="connsiteX1" fmla="*/ 40232 w 262648"/>
                  <a:gd name="connsiteY1" fmla="*/ 50550 h 268102"/>
                  <a:gd name="connsiteX2" fmla="*/ 131324 w 262648"/>
                  <a:gd name="connsiteY2" fmla="*/ 15182 h 268102"/>
                  <a:gd name="connsiteX3" fmla="*/ 262648 w 262648"/>
                  <a:gd name="connsiteY3" fmla="*/ 141642 h 268102"/>
                  <a:gd name="connsiteX4" fmla="*/ 222416 w 262648"/>
                  <a:gd name="connsiteY4" fmla="*/ 232734 h 268102"/>
                  <a:gd name="connsiteX5" fmla="*/ 131324 w 262648"/>
                  <a:gd name="connsiteY5" fmla="*/ 268102 h 268102"/>
                  <a:gd name="connsiteX6" fmla="*/ 40232 w 262648"/>
                  <a:gd name="connsiteY6" fmla="*/ 232734 h 268102"/>
                  <a:gd name="connsiteX7" fmla="*/ 0 w 262648"/>
                  <a:gd name="connsiteY7" fmla="*/ 141642 h 268102"/>
                  <a:gd name="connsiteX0" fmla="*/ 0 w 262648"/>
                  <a:gd name="connsiteY0" fmla="*/ 91092 h 217552"/>
                  <a:gd name="connsiteX1" fmla="*/ 40232 w 262648"/>
                  <a:gd name="connsiteY1" fmla="*/ 0 h 217552"/>
                  <a:gd name="connsiteX2" fmla="*/ 262648 w 262648"/>
                  <a:gd name="connsiteY2" fmla="*/ 91092 h 217552"/>
                  <a:gd name="connsiteX3" fmla="*/ 222416 w 262648"/>
                  <a:gd name="connsiteY3" fmla="*/ 182184 h 217552"/>
                  <a:gd name="connsiteX4" fmla="*/ 131324 w 262648"/>
                  <a:gd name="connsiteY4" fmla="*/ 217552 h 217552"/>
                  <a:gd name="connsiteX5" fmla="*/ 40232 w 262648"/>
                  <a:gd name="connsiteY5" fmla="*/ 182184 h 217552"/>
                  <a:gd name="connsiteX6" fmla="*/ 0 w 262648"/>
                  <a:gd name="connsiteY6" fmla="*/ 91092 h 217552"/>
                  <a:gd name="connsiteX0" fmla="*/ 40232 w 262648"/>
                  <a:gd name="connsiteY0" fmla="*/ 0 h 217552"/>
                  <a:gd name="connsiteX1" fmla="*/ 262648 w 262648"/>
                  <a:gd name="connsiteY1" fmla="*/ 91092 h 217552"/>
                  <a:gd name="connsiteX2" fmla="*/ 222416 w 262648"/>
                  <a:gd name="connsiteY2" fmla="*/ 182184 h 217552"/>
                  <a:gd name="connsiteX3" fmla="*/ 131324 w 262648"/>
                  <a:gd name="connsiteY3" fmla="*/ 217552 h 217552"/>
                  <a:gd name="connsiteX4" fmla="*/ 40232 w 262648"/>
                  <a:gd name="connsiteY4" fmla="*/ 182184 h 217552"/>
                  <a:gd name="connsiteX5" fmla="*/ 0 w 262648"/>
                  <a:gd name="connsiteY5" fmla="*/ 91092 h 217552"/>
                  <a:gd name="connsiteX6" fmla="*/ 131672 w 262648"/>
                  <a:gd name="connsiteY6" fmla="*/ 91440 h 217552"/>
                  <a:gd name="connsiteX0" fmla="*/ 40232 w 262648"/>
                  <a:gd name="connsiteY0" fmla="*/ 0 h 217552"/>
                  <a:gd name="connsiteX1" fmla="*/ 262648 w 262648"/>
                  <a:gd name="connsiteY1" fmla="*/ 91092 h 217552"/>
                  <a:gd name="connsiteX2" fmla="*/ 222416 w 262648"/>
                  <a:gd name="connsiteY2" fmla="*/ 182184 h 217552"/>
                  <a:gd name="connsiteX3" fmla="*/ 131324 w 262648"/>
                  <a:gd name="connsiteY3" fmla="*/ 217552 h 217552"/>
                  <a:gd name="connsiteX4" fmla="*/ 40232 w 262648"/>
                  <a:gd name="connsiteY4" fmla="*/ 182184 h 217552"/>
                  <a:gd name="connsiteX5" fmla="*/ 0 w 262648"/>
                  <a:gd name="connsiteY5" fmla="*/ 91092 h 217552"/>
                  <a:gd name="connsiteX0" fmla="*/ 40232 w 277830"/>
                  <a:gd name="connsiteY0" fmla="*/ 0 h 217552"/>
                  <a:gd name="connsiteX1" fmla="*/ 262648 w 277830"/>
                  <a:gd name="connsiteY1" fmla="*/ 91092 h 217552"/>
                  <a:gd name="connsiteX2" fmla="*/ 131324 w 277830"/>
                  <a:gd name="connsiteY2" fmla="*/ 217552 h 217552"/>
                  <a:gd name="connsiteX3" fmla="*/ 40232 w 277830"/>
                  <a:gd name="connsiteY3" fmla="*/ 182184 h 217552"/>
                  <a:gd name="connsiteX4" fmla="*/ 0 w 277830"/>
                  <a:gd name="connsiteY4" fmla="*/ 91092 h 217552"/>
                  <a:gd name="connsiteX0" fmla="*/ 40232 w 262648"/>
                  <a:gd name="connsiteY0" fmla="*/ 0 h 182184"/>
                  <a:gd name="connsiteX1" fmla="*/ 262648 w 262648"/>
                  <a:gd name="connsiteY1" fmla="*/ 91092 h 182184"/>
                  <a:gd name="connsiteX2" fmla="*/ 40232 w 262648"/>
                  <a:gd name="connsiteY2" fmla="*/ 182184 h 182184"/>
                  <a:gd name="connsiteX3" fmla="*/ 0 w 262648"/>
                  <a:gd name="connsiteY3" fmla="*/ 91092 h 182184"/>
                  <a:gd name="connsiteX0" fmla="*/ 40232 w 262648"/>
                  <a:gd name="connsiteY0" fmla="*/ 0 h 106274"/>
                  <a:gd name="connsiteX1" fmla="*/ 262648 w 262648"/>
                  <a:gd name="connsiteY1" fmla="*/ 91092 h 106274"/>
                  <a:gd name="connsiteX2" fmla="*/ 0 w 262648"/>
                  <a:gd name="connsiteY2" fmla="*/ 91092 h 106274"/>
                  <a:gd name="connsiteX0" fmla="*/ 0 w 222416"/>
                  <a:gd name="connsiteY0" fmla="*/ 0 h 91092"/>
                  <a:gd name="connsiteX1" fmla="*/ 222416 w 222416"/>
                  <a:gd name="connsiteY1" fmla="*/ 91092 h 91092"/>
                  <a:gd name="connsiteX0" fmla="*/ 0 w 222416"/>
                  <a:gd name="connsiteY0" fmla="*/ 0 h 91092"/>
                  <a:gd name="connsiteX1" fmla="*/ 222416 w 222416"/>
                  <a:gd name="connsiteY1" fmla="*/ 91092 h 91092"/>
                  <a:gd name="connsiteX0" fmla="*/ 0 w 1102369"/>
                  <a:gd name="connsiteY0" fmla="*/ 0 h 87960"/>
                  <a:gd name="connsiteX1" fmla="*/ 1102369 w 1102369"/>
                  <a:gd name="connsiteY1" fmla="*/ 87960 h 87960"/>
                  <a:gd name="connsiteX0" fmla="*/ 0 w 278783"/>
                  <a:gd name="connsiteY0" fmla="*/ 0 h 6541"/>
                  <a:gd name="connsiteX1" fmla="*/ 278783 w 278783"/>
                  <a:gd name="connsiteY1" fmla="*/ 6541 h 6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8783" h="6541">
                    <a:moveTo>
                      <a:pt x="0" y="0"/>
                    </a:moveTo>
                    <a:lnTo>
                      <a:pt x="278783" y="6541"/>
                    </a:lnTo>
                  </a:path>
                </a:pathLst>
              </a:custGeom>
              <a:noFill/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</p:grpSp>
        <p:grpSp>
          <p:nvGrpSpPr>
            <p:cNvPr id="7" name="Group 18"/>
            <p:cNvGrpSpPr/>
            <p:nvPr/>
          </p:nvGrpSpPr>
          <p:grpSpPr>
            <a:xfrm rot="5400000">
              <a:off x="3594049" y="3557549"/>
              <a:ext cx="610723" cy="0"/>
              <a:chOff x="3746449" y="3707860"/>
              <a:chExt cx="610723" cy="0"/>
            </a:xfrm>
          </p:grpSpPr>
          <p:sp>
            <p:nvSpPr>
              <p:cNvPr id="35" name="Freeform 34"/>
              <p:cNvSpPr/>
              <p:nvPr/>
            </p:nvSpPr>
            <p:spPr bwMode="auto">
              <a:xfrm>
                <a:off x="3746449" y="3707860"/>
                <a:ext cx="278783" cy="0"/>
              </a:xfrm>
              <a:custGeom>
                <a:avLst/>
                <a:gdLst>
                  <a:gd name="connsiteX0" fmla="*/ 0 w 262647"/>
                  <a:gd name="connsiteY0" fmla="*/ 126460 h 252920"/>
                  <a:gd name="connsiteX1" fmla="*/ 40232 w 262647"/>
                  <a:gd name="connsiteY1" fmla="*/ 35368 h 252920"/>
                  <a:gd name="connsiteX2" fmla="*/ 131324 w 262647"/>
                  <a:gd name="connsiteY2" fmla="*/ 0 h 252920"/>
                  <a:gd name="connsiteX3" fmla="*/ 222416 w 262647"/>
                  <a:gd name="connsiteY3" fmla="*/ 35368 h 252920"/>
                  <a:gd name="connsiteX4" fmla="*/ 262648 w 262647"/>
                  <a:gd name="connsiteY4" fmla="*/ 126460 h 252920"/>
                  <a:gd name="connsiteX5" fmla="*/ 222416 w 262647"/>
                  <a:gd name="connsiteY5" fmla="*/ 217552 h 252920"/>
                  <a:gd name="connsiteX6" fmla="*/ 131324 w 262647"/>
                  <a:gd name="connsiteY6" fmla="*/ 252920 h 252920"/>
                  <a:gd name="connsiteX7" fmla="*/ 40232 w 262647"/>
                  <a:gd name="connsiteY7" fmla="*/ 217552 h 252920"/>
                  <a:gd name="connsiteX8" fmla="*/ 0 w 262647"/>
                  <a:gd name="connsiteY8" fmla="*/ 126460 h 252920"/>
                  <a:gd name="connsiteX0" fmla="*/ 0 w 262648"/>
                  <a:gd name="connsiteY0" fmla="*/ 141642 h 268102"/>
                  <a:gd name="connsiteX1" fmla="*/ 40232 w 262648"/>
                  <a:gd name="connsiteY1" fmla="*/ 50550 h 268102"/>
                  <a:gd name="connsiteX2" fmla="*/ 131324 w 262648"/>
                  <a:gd name="connsiteY2" fmla="*/ 15182 h 268102"/>
                  <a:gd name="connsiteX3" fmla="*/ 262648 w 262648"/>
                  <a:gd name="connsiteY3" fmla="*/ 141642 h 268102"/>
                  <a:gd name="connsiteX4" fmla="*/ 222416 w 262648"/>
                  <a:gd name="connsiteY4" fmla="*/ 232734 h 268102"/>
                  <a:gd name="connsiteX5" fmla="*/ 131324 w 262648"/>
                  <a:gd name="connsiteY5" fmla="*/ 268102 h 268102"/>
                  <a:gd name="connsiteX6" fmla="*/ 40232 w 262648"/>
                  <a:gd name="connsiteY6" fmla="*/ 232734 h 268102"/>
                  <a:gd name="connsiteX7" fmla="*/ 0 w 262648"/>
                  <a:gd name="connsiteY7" fmla="*/ 141642 h 268102"/>
                  <a:gd name="connsiteX0" fmla="*/ 0 w 262648"/>
                  <a:gd name="connsiteY0" fmla="*/ 91092 h 217552"/>
                  <a:gd name="connsiteX1" fmla="*/ 40232 w 262648"/>
                  <a:gd name="connsiteY1" fmla="*/ 0 h 217552"/>
                  <a:gd name="connsiteX2" fmla="*/ 262648 w 262648"/>
                  <a:gd name="connsiteY2" fmla="*/ 91092 h 217552"/>
                  <a:gd name="connsiteX3" fmla="*/ 222416 w 262648"/>
                  <a:gd name="connsiteY3" fmla="*/ 182184 h 217552"/>
                  <a:gd name="connsiteX4" fmla="*/ 131324 w 262648"/>
                  <a:gd name="connsiteY4" fmla="*/ 217552 h 217552"/>
                  <a:gd name="connsiteX5" fmla="*/ 40232 w 262648"/>
                  <a:gd name="connsiteY5" fmla="*/ 182184 h 217552"/>
                  <a:gd name="connsiteX6" fmla="*/ 0 w 262648"/>
                  <a:gd name="connsiteY6" fmla="*/ 91092 h 217552"/>
                  <a:gd name="connsiteX0" fmla="*/ 40232 w 262648"/>
                  <a:gd name="connsiteY0" fmla="*/ 0 h 217552"/>
                  <a:gd name="connsiteX1" fmla="*/ 262648 w 262648"/>
                  <a:gd name="connsiteY1" fmla="*/ 91092 h 217552"/>
                  <a:gd name="connsiteX2" fmla="*/ 222416 w 262648"/>
                  <a:gd name="connsiteY2" fmla="*/ 182184 h 217552"/>
                  <a:gd name="connsiteX3" fmla="*/ 131324 w 262648"/>
                  <a:gd name="connsiteY3" fmla="*/ 217552 h 217552"/>
                  <a:gd name="connsiteX4" fmla="*/ 40232 w 262648"/>
                  <a:gd name="connsiteY4" fmla="*/ 182184 h 217552"/>
                  <a:gd name="connsiteX5" fmla="*/ 0 w 262648"/>
                  <a:gd name="connsiteY5" fmla="*/ 91092 h 217552"/>
                  <a:gd name="connsiteX6" fmla="*/ 131672 w 262648"/>
                  <a:gd name="connsiteY6" fmla="*/ 91440 h 217552"/>
                  <a:gd name="connsiteX0" fmla="*/ 40232 w 262648"/>
                  <a:gd name="connsiteY0" fmla="*/ 0 h 217552"/>
                  <a:gd name="connsiteX1" fmla="*/ 262648 w 262648"/>
                  <a:gd name="connsiteY1" fmla="*/ 91092 h 217552"/>
                  <a:gd name="connsiteX2" fmla="*/ 222416 w 262648"/>
                  <a:gd name="connsiteY2" fmla="*/ 182184 h 217552"/>
                  <a:gd name="connsiteX3" fmla="*/ 131324 w 262648"/>
                  <a:gd name="connsiteY3" fmla="*/ 217552 h 217552"/>
                  <a:gd name="connsiteX4" fmla="*/ 40232 w 262648"/>
                  <a:gd name="connsiteY4" fmla="*/ 182184 h 217552"/>
                  <a:gd name="connsiteX5" fmla="*/ 0 w 262648"/>
                  <a:gd name="connsiteY5" fmla="*/ 91092 h 217552"/>
                  <a:gd name="connsiteX0" fmla="*/ 40232 w 277830"/>
                  <a:gd name="connsiteY0" fmla="*/ 0 h 217552"/>
                  <a:gd name="connsiteX1" fmla="*/ 262648 w 277830"/>
                  <a:gd name="connsiteY1" fmla="*/ 91092 h 217552"/>
                  <a:gd name="connsiteX2" fmla="*/ 131324 w 277830"/>
                  <a:gd name="connsiteY2" fmla="*/ 217552 h 217552"/>
                  <a:gd name="connsiteX3" fmla="*/ 40232 w 277830"/>
                  <a:gd name="connsiteY3" fmla="*/ 182184 h 217552"/>
                  <a:gd name="connsiteX4" fmla="*/ 0 w 277830"/>
                  <a:gd name="connsiteY4" fmla="*/ 91092 h 217552"/>
                  <a:gd name="connsiteX0" fmla="*/ 40232 w 262648"/>
                  <a:gd name="connsiteY0" fmla="*/ 0 h 182184"/>
                  <a:gd name="connsiteX1" fmla="*/ 262648 w 262648"/>
                  <a:gd name="connsiteY1" fmla="*/ 91092 h 182184"/>
                  <a:gd name="connsiteX2" fmla="*/ 40232 w 262648"/>
                  <a:gd name="connsiteY2" fmla="*/ 182184 h 182184"/>
                  <a:gd name="connsiteX3" fmla="*/ 0 w 262648"/>
                  <a:gd name="connsiteY3" fmla="*/ 91092 h 182184"/>
                  <a:gd name="connsiteX0" fmla="*/ 40232 w 262648"/>
                  <a:gd name="connsiteY0" fmla="*/ 0 h 106274"/>
                  <a:gd name="connsiteX1" fmla="*/ 262648 w 262648"/>
                  <a:gd name="connsiteY1" fmla="*/ 91092 h 106274"/>
                  <a:gd name="connsiteX2" fmla="*/ 0 w 262648"/>
                  <a:gd name="connsiteY2" fmla="*/ 91092 h 106274"/>
                  <a:gd name="connsiteX0" fmla="*/ 0 w 222416"/>
                  <a:gd name="connsiteY0" fmla="*/ 0 h 91092"/>
                  <a:gd name="connsiteX1" fmla="*/ 222416 w 222416"/>
                  <a:gd name="connsiteY1" fmla="*/ 91092 h 91092"/>
                  <a:gd name="connsiteX0" fmla="*/ 0 w 222416"/>
                  <a:gd name="connsiteY0" fmla="*/ 0 h 91092"/>
                  <a:gd name="connsiteX1" fmla="*/ 222416 w 222416"/>
                  <a:gd name="connsiteY1" fmla="*/ 91092 h 91092"/>
                  <a:gd name="connsiteX0" fmla="*/ 0 w 1102369"/>
                  <a:gd name="connsiteY0" fmla="*/ 0 h 87960"/>
                  <a:gd name="connsiteX1" fmla="*/ 1102369 w 1102369"/>
                  <a:gd name="connsiteY1" fmla="*/ 87960 h 87960"/>
                  <a:gd name="connsiteX0" fmla="*/ 0 w 278783"/>
                  <a:gd name="connsiteY0" fmla="*/ 0 h 6541"/>
                  <a:gd name="connsiteX1" fmla="*/ 278783 w 278783"/>
                  <a:gd name="connsiteY1" fmla="*/ 6541 h 6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8783" h="6541">
                    <a:moveTo>
                      <a:pt x="0" y="0"/>
                    </a:moveTo>
                    <a:lnTo>
                      <a:pt x="278783" y="6541"/>
                    </a:lnTo>
                  </a:path>
                </a:pathLst>
              </a:custGeom>
              <a:noFill/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36" name="Freeform 35"/>
              <p:cNvSpPr/>
              <p:nvPr/>
            </p:nvSpPr>
            <p:spPr bwMode="auto">
              <a:xfrm>
                <a:off x="4078389" y="3707860"/>
                <a:ext cx="278783" cy="0"/>
              </a:xfrm>
              <a:custGeom>
                <a:avLst/>
                <a:gdLst>
                  <a:gd name="connsiteX0" fmla="*/ 0 w 262647"/>
                  <a:gd name="connsiteY0" fmla="*/ 126460 h 252920"/>
                  <a:gd name="connsiteX1" fmla="*/ 40232 w 262647"/>
                  <a:gd name="connsiteY1" fmla="*/ 35368 h 252920"/>
                  <a:gd name="connsiteX2" fmla="*/ 131324 w 262647"/>
                  <a:gd name="connsiteY2" fmla="*/ 0 h 252920"/>
                  <a:gd name="connsiteX3" fmla="*/ 222416 w 262647"/>
                  <a:gd name="connsiteY3" fmla="*/ 35368 h 252920"/>
                  <a:gd name="connsiteX4" fmla="*/ 262648 w 262647"/>
                  <a:gd name="connsiteY4" fmla="*/ 126460 h 252920"/>
                  <a:gd name="connsiteX5" fmla="*/ 222416 w 262647"/>
                  <a:gd name="connsiteY5" fmla="*/ 217552 h 252920"/>
                  <a:gd name="connsiteX6" fmla="*/ 131324 w 262647"/>
                  <a:gd name="connsiteY6" fmla="*/ 252920 h 252920"/>
                  <a:gd name="connsiteX7" fmla="*/ 40232 w 262647"/>
                  <a:gd name="connsiteY7" fmla="*/ 217552 h 252920"/>
                  <a:gd name="connsiteX8" fmla="*/ 0 w 262647"/>
                  <a:gd name="connsiteY8" fmla="*/ 126460 h 252920"/>
                  <a:gd name="connsiteX0" fmla="*/ 0 w 262648"/>
                  <a:gd name="connsiteY0" fmla="*/ 141642 h 268102"/>
                  <a:gd name="connsiteX1" fmla="*/ 40232 w 262648"/>
                  <a:gd name="connsiteY1" fmla="*/ 50550 h 268102"/>
                  <a:gd name="connsiteX2" fmla="*/ 131324 w 262648"/>
                  <a:gd name="connsiteY2" fmla="*/ 15182 h 268102"/>
                  <a:gd name="connsiteX3" fmla="*/ 262648 w 262648"/>
                  <a:gd name="connsiteY3" fmla="*/ 141642 h 268102"/>
                  <a:gd name="connsiteX4" fmla="*/ 222416 w 262648"/>
                  <a:gd name="connsiteY4" fmla="*/ 232734 h 268102"/>
                  <a:gd name="connsiteX5" fmla="*/ 131324 w 262648"/>
                  <a:gd name="connsiteY5" fmla="*/ 268102 h 268102"/>
                  <a:gd name="connsiteX6" fmla="*/ 40232 w 262648"/>
                  <a:gd name="connsiteY6" fmla="*/ 232734 h 268102"/>
                  <a:gd name="connsiteX7" fmla="*/ 0 w 262648"/>
                  <a:gd name="connsiteY7" fmla="*/ 141642 h 268102"/>
                  <a:gd name="connsiteX0" fmla="*/ 0 w 262648"/>
                  <a:gd name="connsiteY0" fmla="*/ 91092 h 217552"/>
                  <a:gd name="connsiteX1" fmla="*/ 40232 w 262648"/>
                  <a:gd name="connsiteY1" fmla="*/ 0 h 217552"/>
                  <a:gd name="connsiteX2" fmla="*/ 262648 w 262648"/>
                  <a:gd name="connsiteY2" fmla="*/ 91092 h 217552"/>
                  <a:gd name="connsiteX3" fmla="*/ 222416 w 262648"/>
                  <a:gd name="connsiteY3" fmla="*/ 182184 h 217552"/>
                  <a:gd name="connsiteX4" fmla="*/ 131324 w 262648"/>
                  <a:gd name="connsiteY4" fmla="*/ 217552 h 217552"/>
                  <a:gd name="connsiteX5" fmla="*/ 40232 w 262648"/>
                  <a:gd name="connsiteY5" fmla="*/ 182184 h 217552"/>
                  <a:gd name="connsiteX6" fmla="*/ 0 w 262648"/>
                  <a:gd name="connsiteY6" fmla="*/ 91092 h 217552"/>
                  <a:gd name="connsiteX0" fmla="*/ 40232 w 262648"/>
                  <a:gd name="connsiteY0" fmla="*/ 0 h 217552"/>
                  <a:gd name="connsiteX1" fmla="*/ 262648 w 262648"/>
                  <a:gd name="connsiteY1" fmla="*/ 91092 h 217552"/>
                  <a:gd name="connsiteX2" fmla="*/ 222416 w 262648"/>
                  <a:gd name="connsiteY2" fmla="*/ 182184 h 217552"/>
                  <a:gd name="connsiteX3" fmla="*/ 131324 w 262648"/>
                  <a:gd name="connsiteY3" fmla="*/ 217552 h 217552"/>
                  <a:gd name="connsiteX4" fmla="*/ 40232 w 262648"/>
                  <a:gd name="connsiteY4" fmla="*/ 182184 h 217552"/>
                  <a:gd name="connsiteX5" fmla="*/ 0 w 262648"/>
                  <a:gd name="connsiteY5" fmla="*/ 91092 h 217552"/>
                  <a:gd name="connsiteX6" fmla="*/ 131672 w 262648"/>
                  <a:gd name="connsiteY6" fmla="*/ 91440 h 217552"/>
                  <a:gd name="connsiteX0" fmla="*/ 40232 w 262648"/>
                  <a:gd name="connsiteY0" fmla="*/ 0 h 217552"/>
                  <a:gd name="connsiteX1" fmla="*/ 262648 w 262648"/>
                  <a:gd name="connsiteY1" fmla="*/ 91092 h 217552"/>
                  <a:gd name="connsiteX2" fmla="*/ 222416 w 262648"/>
                  <a:gd name="connsiteY2" fmla="*/ 182184 h 217552"/>
                  <a:gd name="connsiteX3" fmla="*/ 131324 w 262648"/>
                  <a:gd name="connsiteY3" fmla="*/ 217552 h 217552"/>
                  <a:gd name="connsiteX4" fmla="*/ 40232 w 262648"/>
                  <a:gd name="connsiteY4" fmla="*/ 182184 h 217552"/>
                  <a:gd name="connsiteX5" fmla="*/ 0 w 262648"/>
                  <a:gd name="connsiteY5" fmla="*/ 91092 h 217552"/>
                  <a:gd name="connsiteX0" fmla="*/ 40232 w 277830"/>
                  <a:gd name="connsiteY0" fmla="*/ 0 h 217552"/>
                  <a:gd name="connsiteX1" fmla="*/ 262648 w 277830"/>
                  <a:gd name="connsiteY1" fmla="*/ 91092 h 217552"/>
                  <a:gd name="connsiteX2" fmla="*/ 131324 w 277830"/>
                  <a:gd name="connsiteY2" fmla="*/ 217552 h 217552"/>
                  <a:gd name="connsiteX3" fmla="*/ 40232 w 277830"/>
                  <a:gd name="connsiteY3" fmla="*/ 182184 h 217552"/>
                  <a:gd name="connsiteX4" fmla="*/ 0 w 277830"/>
                  <a:gd name="connsiteY4" fmla="*/ 91092 h 217552"/>
                  <a:gd name="connsiteX0" fmla="*/ 40232 w 262648"/>
                  <a:gd name="connsiteY0" fmla="*/ 0 h 182184"/>
                  <a:gd name="connsiteX1" fmla="*/ 262648 w 262648"/>
                  <a:gd name="connsiteY1" fmla="*/ 91092 h 182184"/>
                  <a:gd name="connsiteX2" fmla="*/ 40232 w 262648"/>
                  <a:gd name="connsiteY2" fmla="*/ 182184 h 182184"/>
                  <a:gd name="connsiteX3" fmla="*/ 0 w 262648"/>
                  <a:gd name="connsiteY3" fmla="*/ 91092 h 182184"/>
                  <a:gd name="connsiteX0" fmla="*/ 40232 w 262648"/>
                  <a:gd name="connsiteY0" fmla="*/ 0 h 106274"/>
                  <a:gd name="connsiteX1" fmla="*/ 262648 w 262648"/>
                  <a:gd name="connsiteY1" fmla="*/ 91092 h 106274"/>
                  <a:gd name="connsiteX2" fmla="*/ 0 w 262648"/>
                  <a:gd name="connsiteY2" fmla="*/ 91092 h 106274"/>
                  <a:gd name="connsiteX0" fmla="*/ 0 w 222416"/>
                  <a:gd name="connsiteY0" fmla="*/ 0 h 91092"/>
                  <a:gd name="connsiteX1" fmla="*/ 222416 w 222416"/>
                  <a:gd name="connsiteY1" fmla="*/ 91092 h 91092"/>
                  <a:gd name="connsiteX0" fmla="*/ 0 w 222416"/>
                  <a:gd name="connsiteY0" fmla="*/ 0 h 91092"/>
                  <a:gd name="connsiteX1" fmla="*/ 222416 w 222416"/>
                  <a:gd name="connsiteY1" fmla="*/ 91092 h 91092"/>
                  <a:gd name="connsiteX0" fmla="*/ 0 w 1102369"/>
                  <a:gd name="connsiteY0" fmla="*/ 0 h 87960"/>
                  <a:gd name="connsiteX1" fmla="*/ 1102369 w 1102369"/>
                  <a:gd name="connsiteY1" fmla="*/ 87960 h 87960"/>
                  <a:gd name="connsiteX0" fmla="*/ 0 w 278783"/>
                  <a:gd name="connsiteY0" fmla="*/ 0 h 6541"/>
                  <a:gd name="connsiteX1" fmla="*/ 278783 w 278783"/>
                  <a:gd name="connsiteY1" fmla="*/ 6541 h 6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8783" h="6541">
                    <a:moveTo>
                      <a:pt x="0" y="0"/>
                    </a:moveTo>
                    <a:lnTo>
                      <a:pt x="278783" y="6541"/>
                    </a:lnTo>
                  </a:path>
                </a:pathLst>
              </a:custGeom>
              <a:noFill/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263" y="184468"/>
            <a:ext cx="8534400" cy="758952"/>
          </a:xfrm>
        </p:spPr>
        <p:txBody>
          <a:bodyPr/>
          <a:lstStyle/>
          <a:p>
            <a:r>
              <a:rPr lang="en-US" dirty="0" smtClean="0"/>
              <a:t>Microfluidic irradiation of worms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4346" y="1536210"/>
            <a:ext cx="4613468" cy="4572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We </a:t>
            </a:r>
            <a:r>
              <a:rPr lang="en-US" dirty="0"/>
              <a:t>have:</a:t>
            </a:r>
          </a:p>
          <a:p>
            <a:endParaRPr lang="en-US" dirty="0"/>
          </a:p>
          <a:p>
            <a:pPr lvl="1"/>
            <a:r>
              <a:rPr lang="en-US" dirty="0"/>
              <a:t>Built worm clamps with thin (~10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m) bottoms,  to allow </a:t>
            </a:r>
            <a:r>
              <a:rPr lang="en-US" dirty="0" err="1"/>
              <a:t>microbeam</a:t>
            </a:r>
            <a:r>
              <a:rPr lang="en-US" dirty="0"/>
              <a:t> </a:t>
            </a:r>
            <a:r>
              <a:rPr lang="en-US" dirty="0" smtClean="0"/>
              <a:t>penetration</a:t>
            </a:r>
            <a:endParaRPr lang="en-US" dirty="0"/>
          </a:p>
          <a:p>
            <a:pPr lvl="1"/>
            <a:r>
              <a:rPr lang="en-US" dirty="0"/>
              <a:t>4 channels/clamp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Worm irradiations now routinely performed in clamps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62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57400"/>
            <a:ext cx="8229600" cy="1143000"/>
          </a:xfrm>
        </p:spPr>
        <p:txBody>
          <a:bodyPr/>
          <a:lstStyle/>
          <a:p>
            <a:r>
              <a:rPr lang="en-US" dirty="0" smtClean="0"/>
              <a:t>Where are we going?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5100"/>
            <a:ext cx="9144000" cy="823913"/>
          </a:xfrm>
        </p:spPr>
        <p:txBody>
          <a:bodyPr/>
          <a:lstStyle/>
          <a:p>
            <a:r>
              <a:rPr lang="en-US" sz="4100" smtClean="0"/>
              <a:t>Aiming at still smaller targets</a:t>
            </a:r>
          </a:p>
        </p:txBody>
      </p:sp>
      <p:sp>
        <p:nvSpPr>
          <p:cNvPr id="3737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7150" y="1673225"/>
            <a:ext cx="9029700" cy="4878388"/>
          </a:xfrm>
        </p:spPr>
        <p:txBody>
          <a:bodyPr>
            <a:normAutofit/>
          </a:bodyPr>
          <a:lstStyle/>
          <a:p>
            <a:pPr marL="457200" indent="-457200">
              <a:spcAft>
                <a:spcPct val="15000"/>
              </a:spcAft>
            </a:pPr>
            <a:r>
              <a:rPr lang="en-US" sz="2800" b="1" dirty="0" smtClean="0"/>
              <a:t>At present our imaging capabilities and our </a:t>
            </a:r>
            <a:r>
              <a:rPr lang="en-US" sz="2800" b="1" dirty="0" err="1" smtClean="0"/>
              <a:t>microbeam</a:t>
            </a:r>
            <a:r>
              <a:rPr lang="en-US" sz="2800" b="1" dirty="0" smtClean="0"/>
              <a:t> targeting capabilities roughly match (as they should) </a:t>
            </a:r>
          </a:p>
          <a:p>
            <a:pPr marL="457200" indent="-457200"/>
            <a:r>
              <a:rPr lang="en-US" sz="2800" b="1" dirty="0" smtClean="0"/>
              <a:t>Both are around 300 - 400 nm</a:t>
            </a:r>
          </a:p>
          <a:p>
            <a:pPr marL="457200" indent="-457200"/>
            <a:endParaRPr lang="en-US" sz="2800" b="1" dirty="0" smtClean="0">
              <a:solidFill>
                <a:srgbClr val="FFFFCC"/>
              </a:solidFill>
            </a:endParaRPr>
          </a:p>
          <a:p>
            <a:pPr marL="457200" indent="-457200">
              <a:spcAft>
                <a:spcPct val="15000"/>
              </a:spcAft>
              <a:buClr>
                <a:srgbClr val="FF3399"/>
              </a:buClr>
            </a:pPr>
            <a:r>
              <a:rPr lang="en-US" sz="2800" b="1" dirty="0" smtClean="0"/>
              <a:t>Imaging limits are because of the Abbe diffraction limit</a:t>
            </a:r>
          </a:p>
          <a:p>
            <a:pPr marL="457200" indent="-457200">
              <a:buClr>
                <a:srgbClr val="FF3399"/>
              </a:buClr>
            </a:pPr>
            <a:r>
              <a:rPr lang="en-US" sz="2800" b="1" dirty="0" err="1" smtClean="0"/>
              <a:t>Microbeam</a:t>
            </a:r>
            <a:r>
              <a:rPr lang="en-US" sz="2800" b="1" dirty="0" smtClean="0"/>
              <a:t> diameter limits are because of inherent spherical and chromatic aberrations from our electrostatic focusing lenses</a:t>
            </a:r>
          </a:p>
        </p:txBody>
      </p:sp>
    </p:spTree>
    <p:extLst>
      <p:ext uri="{BB962C8B-B14F-4D97-AF65-F5344CB8AC3E}">
        <p14:creationId xmlns="" xmlns:p14="http://schemas.microsoft.com/office/powerpoint/2010/main" val="177909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590675"/>
            <a:ext cx="5437187" cy="516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11" y="34448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</a:t>
            </a:r>
            <a:r>
              <a:rPr lang="en-US" dirty="0"/>
              <a:t>want to target </a:t>
            </a:r>
            <a:r>
              <a:rPr lang="en-US" dirty="0" smtClean="0"/>
              <a:t>specific areas </a:t>
            </a:r>
            <a:br>
              <a:rPr lang="en-US" dirty="0" smtClean="0"/>
            </a:br>
            <a:r>
              <a:rPr lang="en-US" dirty="0" smtClean="0"/>
              <a:t>on a single chromosome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4714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9" name="Text Box 4"/>
          <p:cNvSpPr txBox="1">
            <a:spLocks noChangeArrowheads="1"/>
          </p:cNvSpPr>
          <p:nvPr/>
        </p:nvSpPr>
        <p:spPr bwMode="auto">
          <a:xfrm>
            <a:off x="5634038" y="6084888"/>
            <a:ext cx="321627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Tx/>
              <a:buNone/>
            </a:pPr>
            <a:r>
              <a:rPr lang="en-GB" sz="1400">
                <a:solidFill>
                  <a:schemeClr val="tx1"/>
                </a:solidFill>
                <a:latin typeface="Times New Roman" pitchFamily="18" charset="0"/>
                <a:ea typeface="msgothic"/>
                <a:cs typeface="msgothic"/>
              </a:rPr>
              <a:t>Solovjeva L et al. Mol. Biol. Cell 2005</a:t>
            </a:r>
          </a:p>
        </p:txBody>
      </p:sp>
      <p:pic>
        <p:nvPicPr>
          <p:cNvPr id="35226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31" t="4240" r="1192"/>
          <a:stretch>
            <a:fillRect/>
          </a:stretch>
        </p:blipFill>
        <p:spPr bwMode="auto">
          <a:xfrm>
            <a:off x="1384300" y="1835150"/>
            <a:ext cx="5692775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/>
          <a:lstStyle/>
          <a:p>
            <a:r>
              <a:rPr lang="en-US" dirty="0" smtClean="0"/>
              <a:t>We </a:t>
            </a:r>
            <a:r>
              <a:rPr lang="en-US" dirty="0"/>
              <a:t>want to target transcription sites</a:t>
            </a:r>
          </a:p>
        </p:txBody>
      </p:sp>
    </p:spTree>
    <p:extLst>
      <p:ext uri="{BB962C8B-B14F-4D97-AF65-F5344CB8AC3E}">
        <p14:creationId xmlns="" xmlns:p14="http://schemas.microsoft.com/office/powerpoint/2010/main" val="3996153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RARAF </a:t>
            </a:r>
            <a:r>
              <a:rPr lang="en-US" sz="4000" dirty="0" smtClean="0"/>
              <a:t>Accelerator</a:t>
            </a:r>
            <a:endParaRPr lang="en-US" sz="4000" dirty="0"/>
          </a:p>
        </p:txBody>
      </p:sp>
      <p:pic>
        <p:nvPicPr>
          <p:cNvPr id="205829" name="Picture 5" descr="vdg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6000"/>
          </a:blip>
          <a:srcRect/>
          <a:stretch>
            <a:fillRect/>
          </a:stretch>
        </p:blipFill>
        <p:spPr>
          <a:xfrm>
            <a:off x="1828800" y="1639887"/>
            <a:ext cx="5410200" cy="3717925"/>
          </a:xfrm>
          <a:noFill/>
          <a:ln/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2193925" y="1066800"/>
            <a:ext cx="45910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Van de Graaff at BNL before move to Nevis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5638800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RARAF moved out of Brookhaven in 1980 to make space for the ISABELLE p-p collider …..which was never completed.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165100"/>
            <a:ext cx="8180388" cy="823913"/>
          </a:xfrm>
        </p:spPr>
        <p:txBody>
          <a:bodyPr/>
          <a:lstStyle/>
          <a:p>
            <a:r>
              <a:rPr lang="en-US" sz="3600" dirty="0" smtClean="0"/>
              <a:t>We want to target mitochondria</a:t>
            </a:r>
          </a:p>
        </p:txBody>
      </p:sp>
      <p:sp>
        <p:nvSpPr>
          <p:cNvPr id="121859" name="Line 5"/>
          <p:cNvSpPr>
            <a:spLocks noChangeShapeType="1"/>
          </p:cNvSpPr>
          <p:nvPr/>
        </p:nvSpPr>
        <p:spPr bwMode="auto">
          <a:xfrm>
            <a:off x="3205163" y="2327275"/>
            <a:ext cx="531812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63" tIns="46038" rIns="93663" bIns="46038"/>
          <a:lstStyle/>
          <a:p>
            <a:endParaRPr lang="en-US"/>
          </a:p>
        </p:txBody>
      </p:sp>
      <p:sp>
        <p:nvSpPr>
          <p:cNvPr id="121860" name="Text Box 6"/>
          <p:cNvSpPr txBox="1">
            <a:spLocks noChangeArrowheads="1"/>
          </p:cNvSpPr>
          <p:nvPr/>
        </p:nvSpPr>
        <p:spPr bwMode="auto">
          <a:xfrm>
            <a:off x="3054350" y="1835150"/>
            <a:ext cx="1517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63" tIns="46038" rIns="93663" bIns="46038">
            <a:spAutoFit/>
          </a:bodyPr>
          <a:lstStyle>
            <a:lvl1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tx1"/>
                </a:solidFill>
              </a:rPr>
              <a:t>5 </a:t>
            </a:r>
            <a:r>
              <a:rPr lang="en-US" sz="200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2000">
                <a:solidFill>
                  <a:schemeClr val="tx1"/>
                </a:solidFill>
              </a:rPr>
              <a:t>m</a:t>
            </a:r>
          </a:p>
        </p:txBody>
      </p:sp>
      <p:pic>
        <p:nvPicPr>
          <p:cNvPr id="12186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758950"/>
            <a:ext cx="5391150" cy="470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4876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3" descr="endstati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259" t="42941" r="26881" b="16547"/>
          <a:stretch>
            <a:fillRect/>
          </a:stretch>
        </p:blipFill>
        <p:spPr bwMode="auto">
          <a:xfrm>
            <a:off x="495300" y="1608138"/>
            <a:ext cx="350520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19" name="Picture 4" descr="threecolo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162" t="16611" r="8253" b="40361"/>
          <a:stretch>
            <a:fillRect/>
          </a:stretch>
        </p:blipFill>
        <p:spPr bwMode="auto">
          <a:xfrm>
            <a:off x="4305300" y="2047875"/>
            <a:ext cx="473551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Rot="1" noChangeArrowheads="1"/>
          </p:cNvSpPr>
          <p:nvPr/>
        </p:nvSpPr>
        <p:spPr bwMode="auto">
          <a:xfrm>
            <a:off x="228600" y="231775"/>
            <a:ext cx="891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3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7962900" y="5438775"/>
            <a:ext cx="685800" cy="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2022" name="Text Box 16"/>
          <p:cNvSpPr txBox="1">
            <a:spLocks noChangeArrowheads="1"/>
          </p:cNvSpPr>
          <p:nvPr/>
        </p:nvSpPr>
        <p:spPr bwMode="auto">
          <a:xfrm>
            <a:off x="7886700" y="5057775"/>
            <a:ext cx="719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5 </a:t>
            </a:r>
            <a:r>
              <a:rPr lang="el-GR" sz="2000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Arial" pitchFamily="34" charset="0"/>
              </a:rPr>
              <a:t>μ</a:t>
            </a:r>
            <a:r>
              <a:rPr lang="en-US" sz="2000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Arial" pitchFamily="34" charset="0"/>
              </a:rPr>
              <a:t>m</a:t>
            </a:r>
            <a:endParaRPr lang="el-GR" sz="2000" b="0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317875" y="6048375"/>
            <a:ext cx="411163" cy="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2024" name="Text Box 16"/>
          <p:cNvSpPr txBox="1">
            <a:spLocks noChangeArrowheads="1"/>
          </p:cNvSpPr>
          <p:nvPr/>
        </p:nvSpPr>
        <p:spPr bwMode="auto">
          <a:xfrm>
            <a:off x="3162300" y="5667375"/>
            <a:ext cx="719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5 </a:t>
            </a:r>
            <a:r>
              <a:rPr lang="el-GR" sz="2000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Arial" pitchFamily="34" charset="0"/>
              </a:rPr>
              <a:t>μ</a:t>
            </a:r>
            <a:r>
              <a:rPr lang="en-US" sz="2000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Arial" pitchFamily="34" charset="0"/>
              </a:rPr>
              <a:t>m</a:t>
            </a:r>
            <a:endParaRPr lang="el-GR" sz="2000" b="0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42025" name="TextBox 8"/>
          <p:cNvSpPr txBox="1">
            <a:spLocks noChangeArrowheads="1"/>
          </p:cNvSpPr>
          <p:nvPr/>
        </p:nvSpPr>
        <p:spPr bwMode="auto">
          <a:xfrm>
            <a:off x="554038" y="6224588"/>
            <a:ext cx="33147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600">
                <a:solidFill>
                  <a:schemeClr val="tx1"/>
                </a:solidFill>
              </a:rPr>
              <a:t>Resolution ~400 nm</a:t>
            </a:r>
          </a:p>
        </p:txBody>
      </p:sp>
      <p:sp>
        <p:nvSpPr>
          <p:cNvPr id="342026" name="Rectangle 9"/>
          <p:cNvSpPr>
            <a:spLocks noChangeArrowheads="1"/>
          </p:cNvSpPr>
          <p:nvPr/>
        </p:nvSpPr>
        <p:spPr bwMode="auto">
          <a:xfrm>
            <a:off x="5073650" y="5894388"/>
            <a:ext cx="33147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600">
                <a:solidFill>
                  <a:schemeClr val="tx1"/>
                </a:solidFill>
              </a:rPr>
              <a:t>Resolution ~250 nm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47599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imaging on the </a:t>
            </a:r>
            <a:r>
              <a:rPr lang="en-US" dirty="0" err="1" smtClean="0"/>
              <a:t>Microbeam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8436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5715000" y="1981200"/>
            <a:ext cx="3276600" cy="27432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3200"/>
            <a:ext cx="9144000" cy="825500"/>
          </a:xfrm>
        </p:spPr>
        <p:txBody>
          <a:bodyPr/>
          <a:lstStyle/>
          <a:p>
            <a:r>
              <a:rPr lang="en-US" sz="4000" dirty="0"/>
              <a:t>The Abbe </a:t>
            </a:r>
            <a:r>
              <a:rPr lang="en-US" sz="4000" dirty="0" smtClean="0"/>
              <a:t>diffraction </a:t>
            </a:r>
            <a:r>
              <a:rPr lang="en-US" sz="4000" dirty="0"/>
              <a:t>limit d</a:t>
            </a:r>
            <a:r>
              <a:rPr lang="en-US" sz="4000" baseline="-25000" dirty="0"/>
              <a:t>min</a:t>
            </a:r>
            <a:r>
              <a:rPr lang="en-US" sz="4000" dirty="0"/>
              <a:t>~200 nm</a:t>
            </a:r>
          </a:p>
        </p:txBody>
      </p:sp>
      <p:pic>
        <p:nvPicPr>
          <p:cNvPr id="12288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34" y="1645220"/>
            <a:ext cx="341312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77246" y="2185809"/>
            <a:ext cx="2249718" cy="791307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en-US"/>
              <a:t> </a:t>
            </a:r>
          </a:p>
        </p:txBody>
      </p:sp>
      <p:sp>
        <p:nvSpPr>
          <p:cNvPr id="3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87230" y="3316391"/>
            <a:ext cx="2539733" cy="461665"/>
          </a:xfrm>
          <a:prstGeom prst="rect">
            <a:avLst/>
          </a:prstGeom>
          <a:blipFill rotWithShape="1">
            <a:blip r:embed="rId5" cstate="print"/>
            <a:stretch>
              <a:fillRect b="-19737"/>
            </a:stretch>
          </a:blipFill>
        </p:spPr>
        <p:txBody>
          <a:bodyPr/>
          <a:lstStyle/>
          <a:p>
            <a:r>
              <a:rPr lang="en-US"/>
              <a:t> </a:t>
            </a:r>
          </a:p>
        </p:txBody>
      </p:sp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56324" y="3860154"/>
            <a:ext cx="3270639" cy="461665"/>
          </a:xfrm>
          <a:prstGeom prst="rect">
            <a:avLst/>
          </a:prstGeom>
          <a:blipFill rotWithShape="1">
            <a:blip r:embed="rId6" cstate="print"/>
            <a:stretch>
              <a:fillRect b="-1316"/>
            </a:stretch>
          </a:blipFill>
        </p:spPr>
        <p:txBody>
          <a:bodyPr/>
          <a:lstStyle/>
          <a:p>
            <a:r>
              <a:rPr lang="en-US"/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45660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r>
              <a:rPr lang="en-US" dirty="0" smtClean="0"/>
              <a:t>The Particle Beam Focusing Limit</a:t>
            </a:r>
            <a:endParaRPr lang="en-US" dirty="0"/>
          </a:p>
        </p:txBody>
      </p:sp>
      <p:pic>
        <p:nvPicPr>
          <p:cNvPr id="4" name="Picture 2" descr="Parchmen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81" t="11476" r="30711" b="8530"/>
          <a:stretch>
            <a:fillRect/>
          </a:stretch>
        </p:blipFill>
        <p:spPr>
          <a:xfrm>
            <a:off x="1063625" y="1500421"/>
            <a:ext cx="7323138" cy="4791075"/>
          </a:xfrm>
          <a:blipFill dpi="0" rotWithShape="1">
            <a:blip r:embed="rId3" cstate="print"/>
            <a:srcRect l="16881" t="11476" r="30711" b="8530"/>
            <a:tile tx="0" ty="0" sx="100000" sy="100000" flip="none" algn="tl"/>
          </a:blipFill>
        </p:spPr>
      </p:pic>
      <p:sp>
        <p:nvSpPr>
          <p:cNvPr id="5" name="Text Box 6" descr="Parchment"/>
          <p:cNvSpPr txBox="1">
            <a:spLocks noChangeArrowheads="1"/>
          </p:cNvSpPr>
          <p:nvPr/>
        </p:nvSpPr>
        <p:spPr bwMode="auto">
          <a:xfrm>
            <a:off x="2219325" y="6239108"/>
            <a:ext cx="6526213" cy="427038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sz="1900" dirty="0" smtClean="0">
                <a:solidFill>
                  <a:srgbClr val="000000"/>
                </a:solidFill>
              </a:rPr>
              <a:t>          Limiting aperture diameter (microns)</a:t>
            </a:r>
          </a:p>
        </p:txBody>
      </p:sp>
      <p:sp>
        <p:nvSpPr>
          <p:cNvPr id="6" name="Text Box 5" descr="Parchment"/>
          <p:cNvSpPr txBox="1">
            <a:spLocks noChangeArrowheads="1"/>
          </p:cNvSpPr>
          <p:nvPr/>
        </p:nvSpPr>
        <p:spPr bwMode="auto">
          <a:xfrm rot="16200000" flipH="1">
            <a:off x="-1117599" y="3433995"/>
            <a:ext cx="4038600" cy="619125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50000"/>
              </a:spcAft>
              <a:buNone/>
            </a:pPr>
            <a:r>
              <a:rPr lang="en-US" sz="2000" dirty="0" err="1" smtClean="0">
                <a:solidFill>
                  <a:srgbClr val="000000"/>
                </a:solidFill>
              </a:rPr>
              <a:t>Microbeam</a:t>
            </a:r>
            <a:r>
              <a:rPr lang="en-US" sz="2000" dirty="0" smtClean="0">
                <a:solidFill>
                  <a:srgbClr val="000000"/>
                </a:solidFill>
              </a:rPr>
              <a:t> Diameter (microns)</a:t>
            </a:r>
          </a:p>
          <a:p>
            <a:pPr fontAlgn="base">
              <a:spcBef>
                <a:spcPct val="50000"/>
              </a:spcBef>
              <a:spcAft>
                <a:spcPct val="50000"/>
              </a:spcAft>
            </a:pPr>
            <a:endParaRPr lang="en-US" sz="300" dirty="0" smtClean="0">
              <a:solidFill>
                <a:srgbClr val="000000"/>
              </a:solidFill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792288" y="1579796"/>
            <a:ext cx="1587" cy="43005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3663" tIns="46038" rIns="93663" bIns="46038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Tx/>
              <a:buChar char="•"/>
            </a:pPr>
            <a:endParaRPr lang="en-US" sz="3200" b="1" smtClean="0">
              <a:solidFill>
                <a:srgbClr val="FAFD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1792288" y="5880333"/>
            <a:ext cx="65547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3663" tIns="46038" rIns="93663" bIns="46038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Tx/>
              <a:buChar char="•"/>
            </a:pPr>
            <a:endParaRPr lang="en-US" sz="3200" b="1" smtClean="0">
              <a:solidFill>
                <a:srgbClr val="FAFD00"/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1798638" y="1614721"/>
            <a:ext cx="65547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3663" tIns="46038" rIns="93663" bIns="46038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Tx/>
              <a:buChar char="•"/>
            </a:pPr>
            <a:endParaRPr lang="en-US" sz="3200" b="1" smtClean="0">
              <a:solidFill>
                <a:srgbClr val="FAFD00"/>
              </a:solidFill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8335963" y="1605196"/>
            <a:ext cx="1587" cy="43005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3663" tIns="46038" rIns="93663" bIns="46038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Tx/>
              <a:buChar char="•"/>
            </a:pPr>
            <a:endParaRPr lang="en-US" sz="3200" b="1" smtClean="0">
              <a:solidFill>
                <a:srgbClr val="FAFD00"/>
              </a:solidFill>
            </a:endParaRP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4951413" y="5223108"/>
            <a:ext cx="2001837" cy="622300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663" tIns="46038" rIns="93663" bIns="46038" anchor="ctr"/>
          <a:lstStyle/>
          <a:p>
            <a:pPr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5011738" y="5218346"/>
            <a:ext cx="1925637" cy="66198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44563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US" sz="2400" b="1" dirty="0" smtClean="0">
                <a:solidFill>
                  <a:srgbClr val="000000"/>
                </a:solidFill>
                <a:latin typeface="Arial Narrow" pitchFamily="34" charset="0"/>
              </a:rPr>
              <a:t>Aberration limit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5330825" y="4540483"/>
            <a:ext cx="2884488" cy="606425"/>
          </a:xfrm>
          <a:prstGeom prst="wedgeEllipseCallout">
            <a:avLst>
              <a:gd name="adj1" fmla="val -96505"/>
              <a:gd name="adj2" fmla="val -40315"/>
            </a:avLst>
          </a:prstGeom>
          <a:solidFill>
            <a:srgbClr val="00FFFF"/>
          </a:solidFill>
          <a:ln w="2857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6038" rIns="0" bIns="46038"/>
          <a:lstStyle/>
          <a:p>
            <a:pPr algn="ctr"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None/>
            </a:pPr>
            <a:r>
              <a:rPr lang="en-US" sz="1800" b="1" dirty="0" smtClean="0">
                <a:solidFill>
                  <a:srgbClr val="1C1C1C"/>
                </a:solidFill>
              </a:rPr>
              <a:t>Where we are now</a:t>
            </a:r>
          </a:p>
        </p:txBody>
      </p:sp>
    </p:spTree>
    <p:extLst>
      <p:ext uri="{BB962C8B-B14F-4D97-AF65-F5344CB8AC3E}">
        <p14:creationId xmlns="" xmlns:p14="http://schemas.microsoft.com/office/powerpoint/2010/main" val="156900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5725"/>
            <a:ext cx="9144000" cy="1141413"/>
          </a:xfrm>
        </p:spPr>
        <p:txBody>
          <a:bodyPr>
            <a:noAutofit/>
          </a:bodyPr>
          <a:lstStyle/>
          <a:p>
            <a:r>
              <a:rPr lang="en-US" sz="3600" dirty="0"/>
              <a:t>Breaking through both the aberration limit </a:t>
            </a:r>
            <a:br>
              <a:rPr lang="en-US" sz="3600" dirty="0"/>
            </a:br>
            <a:r>
              <a:rPr lang="en-US" sz="3600" dirty="0"/>
              <a:t>and the diffraction limit on the </a:t>
            </a:r>
            <a:r>
              <a:rPr lang="en-US" sz="3600" dirty="0" err="1"/>
              <a:t>microbeam</a:t>
            </a:r>
            <a:endParaRPr lang="en-US" sz="3600" dirty="0"/>
          </a:p>
        </p:txBody>
      </p:sp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077"/>
          <a:stretch>
            <a:fillRect/>
          </a:stretch>
        </p:blipFill>
        <p:spPr bwMode="auto">
          <a:xfrm>
            <a:off x="928688" y="1682750"/>
            <a:ext cx="7286625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5315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the limit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Stray magnetic fields can deflect the beam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5416736" y="2181136"/>
            <a:ext cx="3105150" cy="373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grpSp>
        <p:nvGrpSpPr>
          <p:cNvPr id="6" name="Group 7"/>
          <p:cNvGrpSpPr/>
          <p:nvPr/>
        </p:nvGrpSpPr>
        <p:grpSpPr>
          <a:xfrm>
            <a:off x="1600200" y="3179355"/>
            <a:ext cx="3761377" cy="1890063"/>
            <a:chOff x="1600200" y="3179355"/>
            <a:chExt cx="3761377" cy="2900179"/>
          </a:xfrm>
        </p:grpSpPr>
        <p:sp>
          <p:nvSpPr>
            <p:cNvPr id="5" name="TextBox 4"/>
            <p:cNvSpPr txBox="1"/>
            <p:nvPr/>
          </p:nvSpPr>
          <p:spPr>
            <a:xfrm>
              <a:off x="1600200" y="5433202"/>
              <a:ext cx="3114507" cy="646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Opening/closing the door</a:t>
              </a:r>
            </a:p>
            <a:p>
              <a:pPr>
                <a:buNone/>
              </a:pPr>
              <a:r>
                <a:rPr lang="en-US" dirty="0" smtClean="0"/>
                <a:t>Moved beam by several microns!</a:t>
              </a:r>
              <a:endParaRPr lang="en-US" dirty="0"/>
            </a:p>
          </p:txBody>
        </p:sp>
        <p:sp>
          <p:nvSpPr>
            <p:cNvPr id="7" name="Bent Arrow 6"/>
            <p:cNvSpPr/>
            <p:nvPr/>
          </p:nvSpPr>
          <p:spPr>
            <a:xfrm>
              <a:off x="4547761" y="3179355"/>
              <a:ext cx="813816" cy="2136923"/>
            </a:xfrm>
            <a:prstGeom prst="bentArrow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94847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Super </a:t>
            </a:r>
            <a:r>
              <a:rPr lang="en-US" dirty="0" err="1"/>
              <a:t>Microbeam</a:t>
            </a:r>
            <a:endParaRPr lang="en-US" dirty="0"/>
          </a:p>
        </p:txBody>
      </p:sp>
      <p:sp>
        <p:nvSpPr>
          <p:cNvPr id="323588" name="Text Box 4"/>
          <p:cNvSpPr txBox="1">
            <a:spLocks noChangeArrowheads="1"/>
          </p:cNvSpPr>
          <p:nvPr/>
        </p:nvSpPr>
        <p:spPr bwMode="auto">
          <a:xfrm>
            <a:off x="381000" y="1608138"/>
            <a:ext cx="9144000" cy="475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63" tIns="46038" rIns="93663" bIns="46038">
            <a:spAutoFit/>
          </a:bodyPr>
          <a:lstStyle>
            <a:lvl1pPr marL="339725" indent="-339725"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defTabSz="944563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defTabSz="944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7030A0"/>
              </a:buClr>
              <a:buSzPct val="150000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We currently use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quadrupole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electrostatic lenses to provide the strong fields necessary for focusing</a:t>
            </a:r>
          </a:p>
          <a:p>
            <a:pPr>
              <a:spcBef>
                <a:spcPct val="50000"/>
              </a:spcBef>
              <a:buClr>
                <a:srgbClr val="7030A0"/>
              </a:buClr>
              <a:buSzPct val="150000"/>
            </a:pP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50000"/>
              </a:spcBef>
              <a:buClr>
                <a:srgbClr val="7030A0"/>
              </a:buClr>
              <a:buSzPct val="150000"/>
            </a:pP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30000"/>
              </a:spcBef>
              <a:buClr>
                <a:srgbClr val="7030A0"/>
              </a:buClr>
              <a:buSzPct val="150000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These electrostatic lenses provide a lower limit on</a:t>
            </a:r>
            <a:br>
              <a:rPr lang="en-US" sz="2400" dirty="0">
                <a:solidFill>
                  <a:schemeClr val="tx1"/>
                </a:solidFill>
                <a:latin typeface="+mn-lt"/>
              </a:rPr>
            </a:br>
            <a:r>
              <a:rPr lang="en-US" sz="2400" dirty="0">
                <a:solidFill>
                  <a:schemeClr val="tx1"/>
                </a:solidFill>
                <a:latin typeface="+mn-lt"/>
              </a:rPr>
              <a:t>how small a diameter we can make the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microbeam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, </a:t>
            </a:r>
            <a:br>
              <a:rPr lang="en-US" sz="2400" dirty="0">
                <a:solidFill>
                  <a:schemeClr val="tx1"/>
                </a:solidFill>
                <a:latin typeface="+mn-lt"/>
              </a:rPr>
            </a:br>
            <a:r>
              <a:rPr lang="en-US" sz="2400" dirty="0">
                <a:solidFill>
                  <a:schemeClr val="tx1"/>
                </a:solidFill>
                <a:latin typeface="+mn-lt"/>
              </a:rPr>
              <a:t>due to their intrinsic spherical and chromatic aberrations </a:t>
            </a:r>
          </a:p>
          <a:p>
            <a:pPr>
              <a:spcBef>
                <a:spcPct val="100000"/>
              </a:spcBef>
              <a:spcAft>
                <a:spcPct val="30000"/>
              </a:spcAft>
              <a:buClr>
                <a:srgbClr val="7030A0"/>
              </a:buClr>
              <a:buSzPct val="150000"/>
            </a:pPr>
            <a:r>
              <a:rPr lang="en-US" sz="2600" i="1" dirty="0">
                <a:solidFill>
                  <a:srgbClr val="FFFF00"/>
                </a:solidFill>
                <a:latin typeface="+mn-lt"/>
              </a:rPr>
              <a:t>In principle </a:t>
            </a:r>
            <a:r>
              <a:rPr lang="en-US" sz="2600" i="1" u="sng" dirty="0">
                <a:solidFill>
                  <a:srgbClr val="FFFF00"/>
                </a:solidFill>
                <a:latin typeface="+mn-lt"/>
              </a:rPr>
              <a:t>solenoid lenses</a:t>
            </a:r>
            <a:r>
              <a:rPr lang="en-US" sz="2600" i="1" dirty="0">
                <a:solidFill>
                  <a:srgbClr val="FFFF00"/>
                </a:solidFill>
                <a:latin typeface="+mn-lt"/>
              </a:rPr>
              <a:t> can provide lower spherical and chromatic aberrations, </a:t>
            </a:r>
            <a:r>
              <a:rPr lang="en-US" sz="2600" i="1" dirty="0" smtClean="0">
                <a:solidFill>
                  <a:srgbClr val="FFFF00"/>
                </a:solidFill>
                <a:latin typeface="+mn-lt"/>
              </a:rPr>
              <a:t>and </a:t>
            </a:r>
            <a:r>
              <a:rPr lang="en-US" sz="2600" i="1" dirty="0">
                <a:solidFill>
                  <a:srgbClr val="FFFF00"/>
                </a:solidFill>
                <a:latin typeface="+mn-lt"/>
              </a:rPr>
              <a:t>consequently superior spatial resolution</a:t>
            </a:r>
          </a:p>
        </p:txBody>
      </p:sp>
      <p:pic>
        <p:nvPicPr>
          <p:cNvPr id="323589" name="Content Placeholder 3" descr="newstriplet-1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944" b="28131"/>
          <a:stretch>
            <a:fillRect/>
          </a:stretch>
        </p:blipFill>
        <p:spPr bwMode="auto">
          <a:xfrm>
            <a:off x="2233613" y="2517775"/>
            <a:ext cx="38893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6222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20" name="Rectangle 16"/>
          <p:cNvSpPr>
            <a:spLocks noChangeArrowheads="1"/>
          </p:cNvSpPr>
          <p:nvPr/>
        </p:nvSpPr>
        <p:spPr bwMode="auto">
          <a:xfrm>
            <a:off x="0" y="1303338"/>
            <a:ext cx="9144000" cy="55546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lIns="93663" tIns="46038" rIns="93663" bIns="46038" anchor="ctr"/>
          <a:lstStyle/>
          <a:p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2750" y="1330325"/>
            <a:ext cx="3825875" cy="1587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600" dirty="0">
                <a:solidFill>
                  <a:srgbClr val="0000FF"/>
                </a:solidFill>
              </a:rPr>
              <a:t>The field is strong and uniform in the center and weak and divergent on the outside</a:t>
            </a:r>
          </a:p>
        </p:txBody>
      </p:sp>
      <p:pic>
        <p:nvPicPr>
          <p:cNvPr id="379907" name="Picture 4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1978025"/>
            <a:ext cx="3490912" cy="27352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49"/>
          <a:stretch>
            <a:fillRect/>
          </a:stretch>
        </p:blipFill>
        <p:spPr bwMode="auto">
          <a:xfrm>
            <a:off x="838200" y="3930650"/>
            <a:ext cx="2455863" cy="24907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95300" y="1498600"/>
            <a:ext cx="3886200" cy="1482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Ins="0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rgbClr val="000000"/>
                </a:solidFill>
              </a:rPr>
              <a:t>Ions entering a solenoid spiral around the field lines and are periodically refocused onto the axis</a:t>
            </a:r>
          </a:p>
        </p:txBody>
      </p:sp>
      <p:pic>
        <p:nvPicPr>
          <p:cNvPr id="2" name="Picture 1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38475"/>
            <a:ext cx="5708650" cy="3175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352800" y="5943600"/>
            <a:ext cx="1905000" cy="396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dirty="0">
                <a:solidFill>
                  <a:srgbClr val="000000"/>
                </a:solidFill>
              </a:rPr>
              <a:t>Head-on view</a:t>
            </a:r>
          </a:p>
        </p:txBody>
      </p:sp>
      <p:sp>
        <p:nvSpPr>
          <p:cNvPr id="379913" name="Rectangle 9"/>
          <p:cNvSpPr>
            <a:spLocks noChangeArrowheads="1"/>
          </p:cNvSpPr>
          <p:nvPr/>
        </p:nvSpPr>
        <p:spPr bwMode="auto">
          <a:xfrm>
            <a:off x="2736850" y="3036888"/>
            <a:ext cx="7543800" cy="4048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28600" y="228600"/>
            <a:ext cx="9753600" cy="758952"/>
          </a:xfrm>
        </p:spPr>
        <p:txBody>
          <a:bodyPr>
            <a:noAutofit/>
          </a:bodyPr>
          <a:lstStyle/>
          <a:p>
            <a:r>
              <a:rPr lang="en-US" sz="3200" dirty="0"/>
              <a:t> A solenoid has many coils of wire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carrying </a:t>
            </a:r>
            <a:r>
              <a:rPr lang="en-US" sz="3200" dirty="0"/>
              <a:t>DC current</a:t>
            </a:r>
          </a:p>
        </p:txBody>
      </p:sp>
    </p:spTree>
    <p:extLst>
      <p:ext uri="{BB962C8B-B14F-4D97-AF65-F5344CB8AC3E}">
        <p14:creationId xmlns="" xmlns:p14="http://schemas.microsoft.com/office/powerpoint/2010/main" val="381758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63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2.22222E-6 L 1.34583 -2.22222E-6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3799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0" grpId="0" animBg="1"/>
      <p:bldP spid="379913" grpId="0" animBg="1"/>
      <p:bldP spid="379913" grpId="1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TextBox 1"/>
          <p:cNvSpPr txBox="1">
            <a:spLocks noChangeArrowheads="1"/>
          </p:cNvSpPr>
          <p:nvPr/>
        </p:nvSpPr>
        <p:spPr bwMode="auto">
          <a:xfrm>
            <a:off x="292100" y="85725"/>
            <a:ext cx="868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chemeClr val="tx2"/>
                </a:solidFill>
              </a:rPr>
              <a:t>When the field strength and the length of the solenoid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are selected appropriately, the ions make one partial turn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and then focus beyond the far end of the solenoid</a:t>
            </a:r>
          </a:p>
        </p:txBody>
      </p:sp>
      <p:pic>
        <p:nvPicPr>
          <p:cNvPr id="3819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891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4834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7" name="TextBox 1"/>
          <p:cNvSpPr txBox="1">
            <a:spLocks noChangeArrowheads="1"/>
          </p:cNvSpPr>
          <p:nvPr/>
        </p:nvSpPr>
        <p:spPr bwMode="auto">
          <a:xfrm>
            <a:off x="0" y="198438"/>
            <a:ext cx="91440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1225">
              <a:defRPr sz="3200" b="1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defTabSz="911225">
              <a:defRPr sz="3200" b="1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defTabSz="911225">
              <a:defRPr sz="3200" b="1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defTabSz="911225">
              <a:defRPr sz="3200" b="1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defTabSz="911225">
              <a:defRPr sz="3200" b="1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en-US" sz="2700" dirty="0">
                <a:solidFill>
                  <a:schemeClr val="tx2"/>
                </a:solidFill>
              </a:rPr>
              <a:t>Double superconducting magnet solenoid lens design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en-US" sz="2700" dirty="0">
                <a:solidFill>
                  <a:schemeClr val="tx1"/>
                </a:solidFill>
              </a:rPr>
              <a:t>Predicted beam spot: </a:t>
            </a:r>
            <a:r>
              <a:rPr lang="en-US" sz="2700" dirty="0" smtClean="0">
                <a:solidFill>
                  <a:schemeClr val="tx1"/>
                </a:solidFill>
              </a:rPr>
              <a:t>75 </a:t>
            </a:r>
            <a:r>
              <a:rPr lang="en-US" sz="2700" dirty="0">
                <a:solidFill>
                  <a:schemeClr val="tx1"/>
                </a:solidFill>
              </a:rPr>
              <a:t>nm</a:t>
            </a:r>
          </a:p>
        </p:txBody>
      </p:sp>
      <p:pic>
        <p:nvPicPr>
          <p:cNvPr id="3338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2084"/>
          <a:stretch>
            <a:fillRect/>
          </a:stretch>
        </p:blipFill>
        <p:spPr bwMode="auto">
          <a:xfrm>
            <a:off x="322263" y="1560513"/>
            <a:ext cx="8575675" cy="505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0360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274638"/>
            <a:ext cx="9906000" cy="952500"/>
          </a:xfrm>
        </p:spPr>
        <p:txBody>
          <a:bodyPr/>
          <a:lstStyle/>
          <a:p>
            <a:r>
              <a:rPr lang="en-US" sz="4000" dirty="0"/>
              <a:t>RARAF Accelerator </a:t>
            </a:r>
            <a:r>
              <a:rPr lang="en-US" sz="4000" dirty="0" smtClean="0"/>
              <a:t>Move </a:t>
            </a:r>
            <a:br>
              <a:rPr lang="en-US" sz="4000" dirty="0" smtClean="0"/>
            </a:br>
            <a:r>
              <a:rPr lang="en-US" sz="4000" dirty="0" smtClean="0"/>
              <a:t>from Brookhaven</a:t>
            </a:r>
            <a:endParaRPr lang="en-US" sz="4000" dirty="0"/>
          </a:p>
        </p:txBody>
      </p:sp>
      <p:pic>
        <p:nvPicPr>
          <p:cNvPr id="107527" name="Picture 7" descr="scan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905000"/>
            <a:ext cx="2871788" cy="4316413"/>
          </a:xfrm>
          <a:noFill/>
          <a:ln/>
        </p:spPr>
      </p:pic>
      <p:pic>
        <p:nvPicPr>
          <p:cNvPr id="107528" name="Picture 8" descr="scan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62400" y="2362200"/>
            <a:ext cx="4354513" cy="3186113"/>
          </a:xfrm>
          <a:noFill/>
          <a:ln/>
        </p:spPr>
      </p:pic>
      <p:sp>
        <p:nvSpPr>
          <p:cNvPr id="107529" name="Text Box 9"/>
          <p:cNvSpPr txBox="1">
            <a:spLocks noChangeArrowheads="1"/>
          </p:cNvSpPr>
          <p:nvPr/>
        </p:nvSpPr>
        <p:spPr bwMode="auto">
          <a:xfrm>
            <a:off x="1066800" y="1447800"/>
            <a:ext cx="716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Nevis 200 MeV cyclotron partially disassembled and being entombed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Resolution Microscopy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Super Resolution microscopy is need for targeting at the 70 nm resolution for the super microbeam</a:t>
            </a:r>
          </a:p>
          <a:p>
            <a:endParaRPr lang="en-US" dirty="0" smtClean="0"/>
          </a:p>
          <a:p>
            <a:r>
              <a:rPr lang="en-US" dirty="0" smtClean="0"/>
              <a:t>We have chosen to use </a:t>
            </a:r>
            <a:r>
              <a:rPr lang="en-US" dirty="0" err="1" smtClean="0">
                <a:solidFill>
                  <a:srgbClr val="FFFF00"/>
                </a:solidFill>
              </a:rPr>
              <a:t>ST</a:t>
            </a:r>
            <a:r>
              <a:rPr lang="en-US" dirty="0" err="1" smtClean="0"/>
              <a:t>imulated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dirty="0" smtClean="0"/>
              <a:t>mission </a:t>
            </a:r>
            <a:r>
              <a:rPr lang="en-US" dirty="0" smtClean="0">
                <a:solidFill>
                  <a:srgbClr val="FFFF00"/>
                </a:solidFill>
              </a:rPr>
              <a:t>D</a:t>
            </a:r>
            <a:r>
              <a:rPr lang="en-US" dirty="0" smtClean="0"/>
              <a:t>epletion </a:t>
            </a:r>
            <a:r>
              <a:rPr lang="en-US" dirty="0" smtClean="0">
                <a:solidFill>
                  <a:srgbClr val="FFFF00"/>
                </a:solidFill>
              </a:rPr>
              <a:t>(STED)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52399" y="1350764"/>
            <a:ext cx="4543425" cy="3394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itchFamily="34" charset="0"/>
              </a:rPr>
              <a:t>Fluorescence limited to  the sub-diffraction spot by a depletion ‘donut’ surrounding the excitation focus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itchFamily="34" charset="0"/>
              </a:rPr>
              <a:t>Depletion happens by de-exciting the fluorophores stimulating them to emit at a longer wavelength –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itchFamily="34" charset="0"/>
              </a:rPr>
              <a:t>ST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itchFamily="34" charset="0"/>
              </a:rPr>
              <a:t>imulated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itchFamily="34" charset="0"/>
              </a:rPr>
              <a:t>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itchFamily="34" charset="0"/>
              </a:rPr>
              <a:t>E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itchFamily="34" charset="0"/>
              </a:rPr>
              <a:t>mission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itchFamily="34" charset="0"/>
              </a:rPr>
              <a:t>D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itchFamily="34" charset="0"/>
              </a:rPr>
              <a:t>epletion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itchFamily="34" charset="0"/>
              </a:rPr>
              <a:t>Requires STED intensity &gt;&gt; Fluorophore saturation intensity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Arial" pitchFamily="34" charset="0"/>
            </a:endParaRPr>
          </a:p>
        </p:txBody>
      </p:sp>
      <p:grpSp>
        <p:nvGrpSpPr>
          <p:cNvPr id="3" name="Group 43"/>
          <p:cNvGrpSpPr/>
          <p:nvPr/>
        </p:nvGrpSpPr>
        <p:grpSpPr>
          <a:xfrm>
            <a:off x="5410200" y="3124200"/>
            <a:ext cx="3200400" cy="2819400"/>
            <a:chOff x="5867400" y="1962150"/>
            <a:chExt cx="3151704" cy="3048000"/>
          </a:xfrm>
        </p:grpSpPr>
        <p:sp>
          <p:nvSpPr>
            <p:cNvPr id="4" name="Rectangle 3"/>
            <p:cNvSpPr/>
            <p:nvPr/>
          </p:nvSpPr>
          <p:spPr bwMode="auto">
            <a:xfrm>
              <a:off x="5867400" y="1962150"/>
              <a:ext cx="3151704" cy="3048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6400800" y="4418012"/>
              <a:ext cx="1524000" cy="244475"/>
              <a:chOff x="4495800" y="1871330"/>
              <a:chExt cx="1295400" cy="244549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4495800" y="1980901"/>
                <a:ext cx="1295400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495800" y="1904678"/>
                <a:ext cx="1295400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4495800" y="2115879"/>
                <a:ext cx="1295400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4495800" y="1871330"/>
                <a:ext cx="1295400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5312569" y="3655218"/>
              <a:ext cx="2438400" cy="1588"/>
            </a:xfrm>
            <a:prstGeom prst="straightConnector1">
              <a:avLst/>
            </a:prstGeom>
            <a:ln w="76200">
              <a:solidFill>
                <a:srgbClr val="1C03B5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6607175" y="2471737"/>
              <a:ext cx="403225" cy="392113"/>
            </a:xfrm>
            <a:custGeom>
              <a:avLst/>
              <a:gdLst>
                <a:gd name="connsiteX0" fmla="*/ 0 w 403761"/>
                <a:gd name="connsiteY0" fmla="*/ 0 h 391886"/>
                <a:gd name="connsiteX1" fmla="*/ 47502 w 403761"/>
                <a:gd name="connsiteY1" fmla="*/ 11875 h 391886"/>
                <a:gd name="connsiteX2" fmla="*/ 59377 w 403761"/>
                <a:gd name="connsiteY2" fmla="*/ 59377 h 391886"/>
                <a:gd name="connsiteX3" fmla="*/ 71252 w 403761"/>
                <a:gd name="connsiteY3" fmla="*/ 95003 h 391886"/>
                <a:gd name="connsiteX4" fmla="*/ 118753 w 403761"/>
                <a:gd name="connsiteY4" fmla="*/ 106878 h 391886"/>
                <a:gd name="connsiteX5" fmla="*/ 154379 w 403761"/>
                <a:gd name="connsiteY5" fmla="*/ 142504 h 391886"/>
                <a:gd name="connsiteX6" fmla="*/ 225631 w 403761"/>
                <a:gd name="connsiteY6" fmla="*/ 190005 h 391886"/>
                <a:gd name="connsiteX7" fmla="*/ 237507 w 403761"/>
                <a:gd name="connsiteY7" fmla="*/ 225631 h 391886"/>
                <a:gd name="connsiteX8" fmla="*/ 273133 w 403761"/>
                <a:gd name="connsiteY8" fmla="*/ 261257 h 391886"/>
                <a:gd name="connsiteX9" fmla="*/ 285008 w 403761"/>
                <a:gd name="connsiteY9" fmla="*/ 332509 h 391886"/>
                <a:gd name="connsiteX10" fmla="*/ 332509 w 403761"/>
                <a:gd name="connsiteY10" fmla="*/ 344384 h 391886"/>
                <a:gd name="connsiteX11" fmla="*/ 368135 w 403761"/>
                <a:gd name="connsiteY11" fmla="*/ 356260 h 391886"/>
                <a:gd name="connsiteX12" fmla="*/ 403761 w 403761"/>
                <a:gd name="connsiteY12" fmla="*/ 391886 h 391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3761" h="391886">
                  <a:moveTo>
                    <a:pt x="0" y="0"/>
                  </a:moveTo>
                  <a:cubicBezTo>
                    <a:pt x="15834" y="3958"/>
                    <a:pt x="35961" y="334"/>
                    <a:pt x="47502" y="11875"/>
                  </a:cubicBezTo>
                  <a:cubicBezTo>
                    <a:pt x="59043" y="23416"/>
                    <a:pt x="54893" y="43684"/>
                    <a:pt x="59377" y="59377"/>
                  </a:cubicBezTo>
                  <a:cubicBezTo>
                    <a:pt x="62816" y="71413"/>
                    <a:pt x="61477" y="87183"/>
                    <a:pt x="71252" y="95003"/>
                  </a:cubicBezTo>
                  <a:cubicBezTo>
                    <a:pt x="83996" y="105199"/>
                    <a:pt x="102919" y="102920"/>
                    <a:pt x="118753" y="106878"/>
                  </a:cubicBezTo>
                  <a:cubicBezTo>
                    <a:pt x="130628" y="118753"/>
                    <a:pt x="141122" y="132193"/>
                    <a:pt x="154379" y="142504"/>
                  </a:cubicBezTo>
                  <a:cubicBezTo>
                    <a:pt x="176911" y="160029"/>
                    <a:pt x="225631" y="190005"/>
                    <a:pt x="225631" y="190005"/>
                  </a:cubicBezTo>
                  <a:cubicBezTo>
                    <a:pt x="229590" y="201880"/>
                    <a:pt x="230563" y="215216"/>
                    <a:pt x="237507" y="225631"/>
                  </a:cubicBezTo>
                  <a:cubicBezTo>
                    <a:pt x="246823" y="239605"/>
                    <a:pt x="266312" y="245910"/>
                    <a:pt x="273133" y="261257"/>
                  </a:cubicBezTo>
                  <a:cubicBezTo>
                    <a:pt x="282912" y="283260"/>
                    <a:pt x="271013" y="312916"/>
                    <a:pt x="285008" y="332509"/>
                  </a:cubicBezTo>
                  <a:cubicBezTo>
                    <a:pt x="294494" y="345790"/>
                    <a:pt x="316816" y="339900"/>
                    <a:pt x="332509" y="344384"/>
                  </a:cubicBezTo>
                  <a:cubicBezTo>
                    <a:pt x="344545" y="347823"/>
                    <a:pt x="356260" y="352301"/>
                    <a:pt x="368135" y="356260"/>
                  </a:cubicBezTo>
                  <a:lnTo>
                    <a:pt x="403761" y="391886"/>
                  </a:lnTo>
                </a:path>
              </a:pathLst>
            </a:custGeom>
            <a:ln>
              <a:solidFill>
                <a:srgbClr val="1111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u="sng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rot="5400000">
              <a:off x="6112669" y="3771106"/>
              <a:ext cx="1752600" cy="1588"/>
            </a:xfrm>
            <a:prstGeom prst="straightConnector1">
              <a:avLst/>
            </a:prstGeom>
            <a:ln w="76200">
              <a:solidFill>
                <a:srgbClr val="02F80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5400000">
              <a:off x="7085013" y="3656012"/>
              <a:ext cx="1525588" cy="1587"/>
            </a:xfrm>
            <a:prstGeom prst="straightConnector1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7010402" y="3668712"/>
              <a:ext cx="402862" cy="332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 u="sng" dirty="0">
                  <a:solidFill>
                    <a:schemeClr val="bg2"/>
                  </a:solidFill>
                  <a:cs typeface="Times New Roman" pitchFamily="18" charset="0"/>
                </a:rPr>
                <a:t>h</a:t>
              </a:r>
              <a:r>
                <a:rPr lang="en-US" sz="1400" i="1" u="sng" dirty="0" smtClean="0">
                  <a:solidFill>
                    <a:schemeClr val="bg2"/>
                  </a:solidFill>
                  <a:sym typeface="Symbol" pitchFamily="18" charset="2"/>
                </a:rPr>
                <a:t></a:t>
              </a:r>
              <a:r>
                <a:rPr lang="en-US" sz="1400" i="1" baseline="-25000" dirty="0" smtClean="0">
                  <a:solidFill>
                    <a:schemeClr val="bg2"/>
                  </a:solidFill>
                  <a:sym typeface="Symbol" pitchFamily="18" charset="2"/>
                </a:rPr>
                <a:t>1</a:t>
              </a:r>
              <a:endParaRPr lang="en-US" sz="1400" i="1" dirty="0">
                <a:solidFill>
                  <a:schemeClr val="bg2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7848600" y="3429000"/>
              <a:ext cx="457200" cy="22860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7848600" y="3352800"/>
              <a:ext cx="457200" cy="21590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8304215" y="3200400"/>
              <a:ext cx="486529" cy="332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u="sng" dirty="0">
                  <a:solidFill>
                    <a:schemeClr val="bg2"/>
                  </a:solidFill>
                  <a:cs typeface="Times New Roman" pitchFamily="18" charset="0"/>
                </a:rPr>
                <a:t>2</a:t>
              </a:r>
              <a:r>
                <a:rPr lang="en-US" sz="1400" i="1" u="sng" dirty="0">
                  <a:solidFill>
                    <a:schemeClr val="bg2"/>
                  </a:solidFill>
                  <a:cs typeface="Times New Roman" pitchFamily="18" charset="0"/>
                </a:rPr>
                <a:t>h</a:t>
              </a:r>
              <a:r>
                <a:rPr lang="en-US" sz="1400" i="1" u="sng" dirty="0" smtClean="0">
                  <a:solidFill>
                    <a:schemeClr val="bg2"/>
                  </a:solidFill>
                  <a:sym typeface="Symbol" pitchFamily="18" charset="2"/>
                </a:rPr>
                <a:t></a:t>
              </a:r>
              <a:r>
                <a:rPr lang="en-US" sz="1400" i="1" baseline="-25000" dirty="0" smtClean="0">
                  <a:solidFill>
                    <a:schemeClr val="bg2"/>
                  </a:solidFill>
                  <a:sym typeface="Symbol" pitchFamily="18" charset="2"/>
                </a:rPr>
                <a:t>2</a:t>
              </a:r>
              <a:endParaRPr lang="en-US" sz="1400" i="1" baseline="-25000" dirty="0">
                <a:solidFill>
                  <a:schemeClr val="bg2"/>
                </a:solidFill>
              </a:endParaRPr>
            </a:p>
          </p:txBody>
        </p: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 rot="16200000">
              <a:off x="5717433" y="3558439"/>
              <a:ext cx="974626" cy="303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u="sng" dirty="0">
                  <a:solidFill>
                    <a:schemeClr val="bg2"/>
                  </a:solidFill>
                </a:rPr>
                <a:t>Excitation</a:t>
              </a:r>
            </a:p>
          </p:txBody>
        </p: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 rot="16200000">
              <a:off x="6143563" y="3559234"/>
              <a:ext cx="1189169" cy="303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u="sng" dirty="0">
                  <a:solidFill>
                    <a:schemeClr val="bg2"/>
                  </a:solidFill>
                </a:rPr>
                <a:t>Fluorescence</a:t>
              </a: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 rot="16200000">
              <a:off x="7184581" y="3404453"/>
              <a:ext cx="1850334" cy="303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u="sng" dirty="0">
                  <a:solidFill>
                    <a:schemeClr val="bg2"/>
                  </a:solidFill>
                </a:rPr>
                <a:t>Stimulated</a:t>
              </a:r>
              <a:r>
                <a:rPr lang="en-US" sz="1400" u="sng" dirty="0"/>
                <a:t>   </a:t>
              </a:r>
              <a:r>
                <a:rPr lang="en-US" sz="1400" u="sng" dirty="0">
                  <a:solidFill>
                    <a:schemeClr val="bg2"/>
                  </a:solidFill>
                </a:rPr>
                <a:t>Emission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5943600" y="2894012"/>
              <a:ext cx="2057400" cy="0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943600" y="4875212"/>
              <a:ext cx="2057400" cy="0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34"/>
            <p:cNvGrpSpPr>
              <a:grpSpLocks/>
            </p:cNvGrpSpPr>
            <p:nvPr/>
          </p:nvGrpSpPr>
          <p:grpSpPr bwMode="auto">
            <a:xfrm>
              <a:off x="6400800" y="2479675"/>
              <a:ext cx="1524000" cy="244475"/>
              <a:chOff x="4495800" y="1871330"/>
              <a:chExt cx="1295400" cy="244549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4495800" y="1980900"/>
                <a:ext cx="1295400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495800" y="1904677"/>
                <a:ext cx="1295400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495800" y="2115879"/>
                <a:ext cx="1295400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495800" y="1871330"/>
                <a:ext cx="1295400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Arrow Connector 19"/>
            <p:cNvCxnSpPr/>
            <p:nvPr/>
          </p:nvCxnSpPr>
          <p:spPr>
            <a:xfrm>
              <a:off x="7086600" y="2286000"/>
              <a:ext cx="381000" cy="60960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477003" y="1988125"/>
              <a:ext cx="1359501" cy="332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2"/>
                  </a:solidFill>
                </a:rPr>
                <a:t>STED Photon in</a:t>
              </a:r>
              <a:endParaRPr lang="en-US" sz="14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30" name="Picture 29" descr="STED_Mikroskop_PSF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4864" y="1446026"/>
            <a:ext cx="4319586" cy="139118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581525" y="1143000"/>
            <a:ext cx="120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cs typeface="Arial" pitchFamily="34" charset="0"/>
              </a:rPr>
              <a:t>Excitation</a:t>
            </a:r>
            <a:endParaRPr lang="en-US" b="1" dirty="0"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29325" y="114300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cs typeface="Arial" pitchFamily="34" charset="0"/>
              </a:rPr>
              <a:t>STED Donut</a:t>
            </a:r>
            <a:endParaRPr lang="en-US" b="1" dirty="0"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02257" y="1143000"/>
            <a:ext cx="1056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cs typeface="Arial" pitchFamily="34" charset="0"/>
              </a:rPr>
              <a:t>Effective</a:t>
            </a:r>
            <a:endParaRPr lang="en-US" b="1" dirty="0"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9600" y="4648200"/>
            <a:ext cx="1123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cs typeface="Arial" pitchFamily="34" charset="0"/>
              </a:rPr>
              <a:t>STED</a:t>
            </a:r>
          </a:p>
          <a:p>
            <a:r>
              <a:rPr lang="en-US" sz="1600" b="1" dirty="0" smtClean="0">
                <a:cs typeface="Arial" pitchFamily="34" charset="0"/>
              </a:rPr>
              <a:t>Resolution</a:t>
            </a:r>
            <a:endParaRPr lang="en-US" sz="1600" b="1" dirty="0">
              <a:cs typeface="Arial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752600" y="4419597"/>
            <a:ext cx="2895114" cy="1006474"/>
            <a:chOff x="1752600" y="3943347"/>
            <a:chExt cx="2895114" cy="1006474"/>
          </a:xfrm>
        </p:grpSpPr>
        <p:grpSp>
          <p:nvGrpSpPr>
            <p:cNvPr id="36" name="Group 35"/>
            <p:cNvGrpSpPr/>
            <p:nvPr/>
          </p:nvGrpSpPr>
          <p:grpSpPr>
            <a:xfrm>
              <a:off x="1752600" y="3943347"/>
              <a:ext cx="2895114" cy="1006474"/>
              <a:chOff x="5486399" y="3867147"/>
              <a:chExt cx="2670953" cy="1006474"/>
            </a:xfrm>
          </p:grpSpPr>
          <p:sp>
            <p:nvSpPr>
              <p:cNvPr id="38" name="Rectangle 37"/>
              <p:cNvSpPr/>
              <p:nvPr/>
            </p:nvSpPr>
            <p:spPr bwMode="auto">
              <a:xfrm>
                <a:off x="5486400" y="3879025"/>
                <a:ext cx="2666999" cy="99190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grpSp>
            <p:nvGrpSpPr>
              <p:cNvPr id="39" name="Group 12"/>
              <p:cNvGrpSpPr>
                <a:grpSpLocks noChangeAspect="1"/>
              </p:cNvGrpSpPr>
              <p:nvPr/>
            </p:nvGrpSpPr>
            <p:grpSpPr bwMode="auto">
              <a:xfrm>
                <a:off x="5486399" y="3867147"/>
                <a:ext cx="2670953" cy="1006474"/>
                <a:chOff x="3648" y="2198"/>
                <a:chExt cx="1616" cy="586"/>
              </a:xfrm>
            </p:grpSpPr>
            <p:sp>
              <p:nvSpPr>
                <p:cNvPr id="40" name="AutoShape 11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648" y="2208"/>
                  <a:ext cx="1616" cy="576"/>
                </a:xfrm>
                <a:prstGeom prst="rect">
                  <a:avLst/>
                </a:prstGeom>
                <a:noFill/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1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4009" y="2645"/>
                  <a:ext cx="25" cy="14"/>
                </a:xfrm>
                <a:prstGeom prst="line">
                  <a:avLst/>
                </a:prstGeom>
                <a:noFill/>
                <a:ln w="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Line 14"/>
                <p:cNvSpPr>
                  <a:spLocks noChangeShapeType="1"/>
                </p:cNvSpPr>
                <p:nvPr/>
              </p:nvSpPr>
              <p:spPr bwMode="auto">
                <a:xfrm>
                  <a:off x="4034" y="2649"/>
                  <a:ext cx="35" cy="84"/>
                </a:xfrm>
                <a:prstGeom prst="line">
                  <a:avLst/>
                </a:prstGeom>
                <a:noFill/>
                <a:ln w="16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4073" y="2492"/>
                  <a:ext cx="47" cy="241"/>
                </a:xfrm>
                <a:prstGeom prst="line">
                  <a:avLst/>
                </a:prstGeom>
                <a:noFill/>
                <a:ln w="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Line 16"/>
                <p:cNvSpPr>
                  <a:spLocks noChangeShapeType="1"/>
                </p:cNvSpPr>
                <p:nvPr/>
              </p:nvSpPr>
              <p:spPr bwMode="auto">
                <a:xfrm>
                  <a:off x="4120" y="2492"/>
                  <a:ext cx="612" cy="1"/>
                </a:xfrm>
                <a:prstGeom prst="line">
                  <a:avLst/>
                </a:prstGeom>
                <a:noFill/>
                <a:ln w="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Line 17"/>
                <p:cNvSpPr>
                  <a:spLocks noChangeShapeType="1"/>
                </p:cNvSpPr>
                <p:nvPr/>
              </p:nvSpPr>
              <p:spPr bwMode="auto">
                <a:xfrm>
                  <a:off x="3989" y="2464"/>
                  <a:ext cx="759" cy="1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Line 18"/>
                <p:cNvSpPr>
                  <a:spLocks noChangeShapeType="1"/>
                </p:cNvSpPr>
                <p:nvPr/>
              </p:nvSpPr>
              <p:spPr bwMode="auto">
                <a:xfrm>
                  <a:off x="4853" y="2464"/>
                  <a:ext cx="371" cy="1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Rectangle 19"/>
                <p:cNvSpPr>
                  <a:spLocks noChangeArrowheads="1"/>
                </p:cNvSpPr>
                <p:nvPr/>
              </p:nvSpPr>
              <p:spPr bwMode="auto">
                <a:xfrm>
                  <a:off x="4974" y="2490"/>
                  <a:ext cx="261" cy="2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1" dirty="0">
                      <a:solidFill>
                        <a:srgbClr val="000000"/>
                      </a:solidFill>
                      <a:cs typeface="Arial" pitchFamily="34" charset="0"/>
                    </a:rPr>
                    <a:t>NA</a:t>
                  </a:r>
                  <a:endParaRPr lang="en-US" dirty="0">
                    <a:cs typeface="Arial" pitchFamily="34" charset="0"/>
                  </a:endParaRPr>
                </a:p>
              </p:txBody>
            </p:sp>
            <p:sp>
              <p:nvSpPr>
                <p:cNvPr id="48" name="Rectangle 20"/>
                <p:cNvSpPr>
                  <a:spLocks noChangeArrowheads="1"/>
                </p:cNvSpPr>
                <p:nvPr/>
              </p:nvSpPr>
              <p:spPr bwMode="auto">
                <a:xfrm>
                  <a:off x="4561" y="2503"/>
                  <a:ext cx="55" cy="2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1" dirty="0">
                      <a:solidFill>
                        <a:srgbClr val="FF0000"/>
                      </a:solidFill>
                      <a:cs typeface="Arial" pitchFamily="34" charset="0"/>
                    </a:rPr>
                    <a:t>I</a:t>
                  </a:r>
                  <a:endParaRPr lang="en-US" dirty="0">
                    <a:solidFill>
                      <a:srgbClr val="FF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9" name="Rectangle 21"/>
                <p:cNvSpPr>
                  <a:spLocks noChangeArrowheads="1"/>
                </p:cNvSpPr>
                <p:nvPr/>
              </p:nvSpPr>
              <p:spPr bwMode="auto">
                <a:xfrm>
                  <a:off x="4300" y="2503"/>
                  <a:ext cx="55" cy="2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1" dirty="0" smtClean="0">
                      <a:solidFill>
                        <a:srgbClr val="FF0000"/>
                      </a:solidFill>
                      <a:cs typeface="Arial" pitchFamily="34" charset="0"/>
                    </a:rPr>
                    <a:t>I</a:t>
                  </a:r>
                  <a:endParaRPr lang="en-US" dirty="0">
                    <a:solidFill>
                      <a:srgbClr val="FF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0" name="Rectangle 22"/>
                <p:cNvSpPr>
                  <a:spLocks noChangeArrowheads="1"/>
                </p:cNvSpPr>
                <p:nvPr/>
              </p:nvSpPr>
              <p:spPr bwMode="auto">
                <a:xfrm>
                  <a:off x="3677" y="2340"/>
                  <a:ext cx="70" cy="2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1">
                      <a:solidFill>
                        <a:srgbClr val="000000"/>
                      </a:solidFill>
                      <a:cs typeface="Arial" pitchFamily="34" charset="0"/>
                    </a:rPr>
                    <a:t>d</a:t>
                  </a:r>
                  <a:endParaRPr lang="en-US">
                    <a:cs typeface="Arial" pitchFamily="34" charset="0"/>
                  </a:endParaRPr>
                </a:p>
              </p:txBody>
            </p:sp>
            <p:sp>
              <p:nvSpPr>
                <p:cNvPr id="51" name="Rectangle 23"/>
                <p:cNvSpPr>
                  <a:spLocks noChangeArrowheads="1"/>
                </p:cNvSpPr>
                <p:nvPr/>
              </p:nvSpPr>
              <p:spPr bwMode="auto">
                <a:xfrm>
                  <a:off x="4613" y="2642"/>
                  <a:ext cx="183" cy="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100" i="1" dirty="0" err="1" smtClean="0">
                      <a:solidFill>
                        <a:srgbClr val="FF0000"/>
                      </a:solidFill>
                      <a:cs typeface="Arial" pitchFamily="34" charset="0"/>
                    </a:rPr>
                    <a:t>Fsat</a:t>
                  </a:r>
                  <a:endParaRPr lang="en-US" sz="1400" dirty="0">
                    <a:solidFill>
                      <a:srgbClr val="FF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2" name="Rectangle 24"/>
                <p:cNvSpPr>
                  <a:spLocks noChangeArrowheads="1"/>
                </p:cNvSpPr>
                <p:nvPr/>
              </p:nvSpPr>
              <p:spPr bwMode="auto">
                <a:xfrm>
                  <a:off x="4866" y="2490"/>
                  <a:ext cx="81" cy="2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000000"/>
                      </a:solidFill>
                      <a:cs typeface="Arial" pitchFamily="34" charset="0"/>
                    </a:rPr>
                    <a:t>2</a:t>
                  </a:r>
                  <a:endParaRPr lang="en-US" dirty="0">
                    <a:cs typeface="Arial" pitchFamily="34" charset="0"/>
                  </a:endParaRPr>
                </a:p>
              </p:txBody>
            </p:sp>
            <p:sp>
              <p:nvSpPr>
                <p:cNvPr id="53" name="Rectangle 25"/>
                <p:cNvSpPr>
                  <a:spLocks noChangeArrowheads="1"/>
                </p:cNvSpPr>
                <p:nvPr/>
              </p:nvSpPr>
              <p:spPr bwMode="auto">
                <a:xfrm>
                  <a:off x="4516" y="2503"/>
                  <a:ext cx="86" cy="2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FF0000"/>
                      </a:solidFill>
                      <a:cs typeface="Arial" pitchFamily="34" charset="0"/>
                    </a:rPr>
                    <a:t>/</a:t>
                  </a:r>
                  <a:endParaRPr lang="en-US" dirty="0">
                    <a:solidFill>
                      <a:srgbClr val="FF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4" name="Rectangle 26"/>
                <p:cNvSpPr>
                  <a:spLocks noChangeArrowheads="1"/>
                </p:cNvSpPr>
                <p:nvPr/>
              </p:nvSpPr>
              <p:spPr bwMode="auto">
                <a:xfrm>
                  <a:off x="4111" y="2503"/>
                  <a:ext cx="81" cy="2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FF0000"/>
                      </a:solidFill>
                      <a:cs typeface="Arial" pitchFamily="34" charset="0"/>
                    </a:rPr>
                    <a:t>1</a:t>
                  </a:r>
                  <a:endParaRPr lang="en-US" dirty="0">
                    <a:solidFill>
                      <a:srgbClr val="FF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5" name="Rectangle 27"/>
                <p:cNvSpPr>
                  <a:spLocks noChangeArrowheads="1"/>
                </p:cNvSpPr>
                <p:nvPr/>
              </p:nvSpPr>
              <p:spPr bwMode="auto">
                <a:xfrm>
                  <a:off x="4320" y="2219"/>
                  <a:ext cx="81" cy="2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00000"/>
                      </a:solidFill>
                      <a:cs typeface="Arial" pitchFamily="34" charset="0"/>
                    </a:rPr>
                    <a:t>1</a:t>
                  </a:r>
                  <a:endParaRPr lang="en-US">
                    <a:cs typeface="Arial" pitchFamily="34" charset="0"/>
                  </a:endParaRPr>
                </a:p>
              </p:txBody>
            </p:sp>
            <p:sp>
              <p:nvSpPr>
                <p:cNvPr id="56" name="Rectangle 28"/>
                <p:cNvSpPr>
                  <a:spLocks noChangeArrowheads="1"/>
                </p:cNvSpPr>
                <p:nvPr/>
              </p:nvSpPr>
              <p:spPr bwMode="auto">
                <a:xfrm>
                  <a:off x="4980" y="2198"/>
                  <a:ext cx="94" cy="2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1" dirty="0">
                      <a:solidFill>
                        <a:srgbClr val="000000"/>
                      </a:solidFill>
                      <a:latin typeface="Symbol" pitchFamily="18" charset="2"/>
                      <a:cs typeface="Arial" pitchFamily="34" charset="0"/>
                    </a:rPr>
                    <a:t>l</a:t>
                  </a:r>
                  <a:endParaRPr lang="en-US" dirty="0">
                    <a:latin typeface="Symbol" pitchFamily="18" charset="2"/>
                    <a:cs typeface="Arial" pitchFamily="34" charset="0"/>
                  </a:endParaRPr>
                </a:p>
              </p:txBody>
            </p:sp>
            <p:sp>
              <p:nvSpPr>
                <p:cNvPr id="57" name="Rectangle 29"/>
                <p:cNvSpPr>
                  <a:spLocks noChangeArrowheads="1"/>
                </p:cNvSpPr>
                <p:nvPr/>
              </p:nvSpPr>
              <p:spPr bwMode="auto">
                <a:xfrm>
                  <a:off x="4778" y="2428"/>
                  <a:ext cx="26" cy="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  <a:cs typeface="Arial" pitchFamily="34" charset="0"/>
                    </a:rPr>
                    <a:t>·</a:t>
                  </a:r>
                  <a:endParaRPr lang="en-US" sz="1000">
                    <a:cs typeface="Arial" pitchFamily="34" charset="0"/>
                  </a:endParaRPr>
                </a:p>
              </p:txBody>
            </p:sp>
            <p:sp>
              <p:nvSpPr>
                <p:cNvPr id="58" name="Rectangle 30"/>
                <p:cNvSpPr>
                  <a:spLocks noChangeArrowheads="1"/>
                </p:cNvSpPr>
                <p:nvPr/>
              </p:nvSpPr>
              <p:spPr bwMode="auto">
                <a:xfrm>
                  <a:off x="4201" y="2482"/>
                  <a:ext cx="115" cy="2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FF0000"/>
                      </a:solidFill>
                      <a:cs typeface="Arial" pitchFamily="34" charset="0"/>
                    </a:rPr>
                    <a:t>+</a:t>
                  </a:r>
                  <a:endParaRPr lang="en-US" dirty="0">
                    <a:solidFill>
                      <a:srgbClr val="FF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9" name="Rectangle 31"/>
                <p:cNvSpPr>
                  <a:spLocks noChangeArrowheads="1"/>
                </p:cNvSpPr>
                <p:nvPr/>
              </p:nvSpPr>
              <p:spPr bwMode="auto">
                <a:xfrm>
                  <a:off x="3836" y="2319"/>
                  <a:ext cx="115" cy="2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00000"/>
                      </a:solidFill>
                      <a:cs typeface="Arial" pitchFamily="34" charset="0"/>
                    </a:rPr>
                    <a:t>=</a:t>
                  </a:r>
                  <a:endParaRPr lang="en-US"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3000375" y="4733925"/>
              <a:ext cx="499188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1000" i="1" dirty="0" smtClean="0">
                  <a:solidFill>
                    <a:srgbClr val="FF0000"/>
                  </a:solidFill>
                  <a:cs typeface="Arial" pitchFamily="34" charset="0"/>
                </a:rPr>
                <a:t>STED</a:t>
              </a:r>
              <a:endParaRPr lang="en-US" sz="1100" dirty="0">
                <a:solidFill>
                  <a:srgbClr val="FF0000"/>
                </a:solidFill>
                <a:cs typeface="Arial" pitchFamily="34" charset="0"/>
              </a:endParaRPr>
            </a:p>
          </p:txBody>
        </p:sp>
      </p:grpSp>
      <p:sp>
        <p:nvSpPr>
          <p:cNvPr id="60" name="Rectangle 59"/>
          <p:cNvSpPr/>
          <p:nvPr/>
        </p:nvSpPr>
        <p:spPr bwMode="auto">
          <a:xfrm>
            <a:off x="3838575" y="4343400"/>
            <a:ext cx="914400" cy="1143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2286000" y="4343400"/>
            <a:ext cx="1524000" cy="11430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6029325" y="1152526"/>
            <a:ext cx="2952750" cy="172402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7505700" y="1152526"/>
            <a:ext cx="1609724" cy="172402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828800" y="304800"/>
            <a:ext cx="5312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does STED work?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60" grpId="0" animBg="1"/>
      <p:bldP spid="61" grpId="0" animBg="1"/>
      <p:bldP spid="62" grpId="0" animBg="1"/>
      <p:bldP spid="62" grpId="1" animBg="1"/>
      <p:bldP spid="63" grpId="0" animBg="1"/>
      <p:bldP spid="63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1584.JPG"/>
          <p:cNvPicPr>
            <a:picLocks noChangeAspect="1"/>
          </p:cNvPicPr>
          <p:nvPr/>
        </p:nvPicPr>
        <p:blipFill>
          <a:blip r:embed="rId2" cstate="print"/>
          <a:srcRect l="9174" t="21694" r="14220" b="2694"/>
          <a:stretch>
            <a:fillRect/>
          </a:stretch>
        </p:blipFill>
        <p:spPr>
          <a:xfrm>
            <a:off x="5410200" y="1667470"/>
            <a:ext cx="2927037" cy="418120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209550"/>
            <a:ext cx="8382000" cy="8572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Arial" pitchFamily="34" charset="0"/>
              </a:rPr>
              <a:t>Super Resolution STED at RARAF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200150"/>
            <a:ext cx="4495800" cy="428625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itchFamily="34" charset="0"/>
              </a:rPr>
              <a:t>Excitation laser – existing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itchFamily="34" charset="0"/>
              </a:rPr>
              <a:t>multiphoton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itchFamily="34" charset="0"/>
              </a:rPr>
              <a:t> system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itchFamily="34" charset="0"/>
              </a:rPr>
              <a:t>Provides laser path, introduction, and detection capabilities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itchFamily="34" charset="0"/>
              </a:rPr>
              <a:t>Broad range of excitation wavelengths for multi-color STED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itchFamily="34" charset="0"/>
              </a:rPr>
              <a:t>STED laser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itchFamily="34" charset="0"/>
              </a:rPr>
              <a:t>Coupled on optical bench just before laser scan head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4724400" y="3115270"/>
            <a:ext cx="1143000" cy="914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C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6019800" y="4715470"/>
            <a:ext cx="1828800" cy="304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5943600" y="3115270"/>
            <a:ext cx="0" cy="1905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5943600" y="1953220"/>
            <a:ext cx="1600200" cy="11620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7543800" y="1972270"/>
            <a:ext cx="28575" cy="1295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5867400" y="1896072"/>
            <a:ext cx="1676400" cy="121919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C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7581900" y="1972270"/>
            <a:ext cx="38100" cy="13144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C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4572000" y="4105870"/>
            <a:ext cx="800219" cy="646331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cs typeface="Arial" pitchFamily="34" charset="0"/>
              </a:rPr>
              <a:t>STED</a:t>
            </a:r>
          </a:p>
          <a:p>
            <a:r>
              <a:rPr lang="en-US" b="1" dirty="0" smtClean="0">
                <a:solidFill>
                  <a:srgbClr val="FFFF00"/>
                </a:solidFill>
                <a:cs typeface="Arial" pitchFamily="34" charset="0"/>
              </a:rPr>
              <a:t>Laser</a:t>
            </a:r>
            <a:endParaRPr lang="en-US" b="1" dirty="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43800" y="5020270"/>
            <a:ext cx="1476686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cs typeface="Arial" pitchFamily="34" charset="0"/>
              </a:rPr>
              <a:t>Existing </a:t>
            </a:r>
          </a:p>
          <a:p>
            <a:r>
              <a:rPr lang="en-US" b="1" dirty="0" err="1" smtClean="0">
                <a:solidFill>
                  <a:srgbClr val="FF0000"/>
                </a:solidFill>
                <a:cs typeface="Arial" pitchFamily="34" charset="0"/>
              </a:rPr>
              <a:t>Multiphoton</a:t>
            </a:r>
            <a:r>
              <a:rPr lang="en-US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  <a:cs typeface="Arial" pitchFamily="34" charset="0"/>
              </a:rPr>
              <a:t>Laser</a:t>
            </a:r>
            <a:endParaRPr lang="en-US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9616" y="1308944"/>
            <a:ext cx="321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cs typeface="Arial" pitchFamily="34" charset="0"/>
              </a:rPr>
              <a:t>Current microbeam </a:t>
            </a:r>
            <a:r>
              <a:rPr lang="en-US" b="1" dirty="0" err="1" smtClean="0">
                <a:cs typeface="Arial" pitchFamily="34" charset="0"/>
              </a:rPr>
              <a:t>endstation</a:t>
            </a:r>
            <a:endParaRPr lang="en-US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focal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373868"/>
            <a:ext cx="4187952" cy="2749296"/>
          </a:xfrm>
          <a:prstGeom prst="rect">
            <a:avLst/>
          </a:prstGeom>
        </p:spPr>
      </p:pic>
      <p:pic>
        <p:nvPicPr>
          <p:cNvPr id="3" name="Picture 2" descr="STED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2297668"/>
            <a:ext cx="4218432" cy="2761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5117068"/>
            <a:ext cx="1309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STED - Off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51170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STED - 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8509" y="5498068"/>
            <a:ext cx="7363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GFP-tagged mitochondria imaged at Mechanical Engineering STED Laboratory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0668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cells require media immersion ultimate resolution ~70 nm 	– right on par with Super Microbeam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pPr eaLnBrk="1" hangingPunct="1"/>
            <a:r>
              <a:rPr lang="en-US" sz="3600" dirty="0" smtClean="0"/>
              <a:t>Continuing Microfluidics:</a:t>
            </a:r>
            <a:br>
              <a:rPr lang="en-US" sz="3600" dirty="0" smtClean="0"/>
            </a:br>
            <a:r>
              <a:rPr lang="en-US" sz="3600" dirty="0" smtClean="0"/>
              <a:t>Single-cell microfluidics-based </a:t>
            </a:r>
            <a:r>
              <a:rPr lang="en-US" sz="3600" dirty="0" err="1" smtClean="0"/>
              <a:t>qRT</a:t>
            </a:r>
            <a:r>
              <a:rPr lang="en-US" sz="3600" dirty="0" smtClean="0"/>
              <a:t>-PCR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600200"/>
            <a:ext cx="8686800" cy="4525963"/>
          </a:xfrm>
        </p:spPr>
        <p:txBody>
          <a:bodyPr lIns="91440" tIns="45720" rIns="91440" bIns="45720">
            <a:normAutofit/>
          </a:bodyPr>
          <a:lstStyle/>
          <a:p>
            <a:pPr lvl="1" eaLnBrk="1" hangingPunct="1">
              <a:spcAft>
                <a:spcPct val="30000"/>
              </a:spcAft>
            </a:pPr>
            <a:endParaRPr lang="en-US" sz="1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Aft>
                <a:spcPct val="30000"/>
              </a:spcAft>
            </a:pPr>
            <a:r>
              <a:rPr lang="en-US" sz="2400" b="1" dirty="0" smtClean="0"/>
              <a:t>Microfluidic handling to enable near-simultaneous </a:t>
            </a:r>
            <a:r>
              <a:rPr lang="en-US" sz="2400" b="1" dirty="0" err="1" smtClean="0"/>
              <a:t>qRT</a:t>
            </a:r>
            <a:r>
              <a:rPr lang="en-US" sz="2400" b="1" dirty="0" smtClean="0"/>
              <a:t>-PCR analysis by </a:t>
            </a:r>
            <a:r>
              <a:rPr lang="en-US" sz="2400" b="1" i="1" dirty="0" smtClean="0"/>
              <a:t>parallel processing</a:t>
            </a:r>
            <a:endParaRPr lang="en-US" sz="2400" b="1" dirty="0" smtClean="0"/>
          </a:p>
        </p:txBody>
      </p:sp>
      <p:pic>
        <p:nvPicPr>
          <p:cNvPr id="1065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25" y="2559050"/>
            <a:ext cx="5991225" cy="368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477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RAFho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910" y="0"/>
            <a:ext cx="8056179" cy="68580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 bwMode="auto">
          <a:xfrm>
            <a:off x="1676400" y="1905000"/>
            <a:ext cx="5486400" cy="1828800"/>
          </a:xfrm>
          <a:prstGeom prst="wedgeRectCallout">
            <a:avLst>
              <a:gd name="adj1" fmla="val -65542"/>
              <a:gd name="adj2" fmla="val 220434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Check us out!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RARAF – The People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5930" y="871716"/>
            <a:ext cx="789581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Director: David Brenner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Assoc. Director, Chief Physicist: Gerhard Randers-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Pehrson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Facility Manager: Steve Marino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2209800"/>
            <a:ext cx="19197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Physics:</a:t>
            </a: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Alan Bigelow</a:t>
            </a: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Guy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Garty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Yanping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Xu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Andrew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Harken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Sasha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Lyulko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2209800"/>
            <a:ext cx="45211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Biology:</a:t>
            </a: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Brian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Ponnaiya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Chief Biologist</a:t>
            </a: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Manuela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Buonanno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Charles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Geard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-Emeritus Chief biologist</a:t>
            </a: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r="1912" b="6552"/>
          <a:stretch>
            <a:fillRect/>
          </a:stretch>
        </p:blipFill>
        <p:spPr bwMode="auto">
          <a:xfrm>
            <a:off x="301625" y="4727339"/>
            <a:ext cx="8689975" cy="1978261"/>
          </a:xfrm>
          <a:prstGeom prst="rect">
            <a:avLst/>
          </a:prstGeom>
          <a:solidFill>
            <a:srgbClr val="000000"/>
          </a:solidFill>
          <a:ln w="9525" algn="ctr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 bwMode="auto">
          <a:xfrm>
            <a:off x="292925" y="5991100"/>
            <a:ext cx="868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281050" y="4953000"/>
            <a:ext cx="868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286000" y="4267200"/>
            <a:ext cx="4723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Advisory Committee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 you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46" y="1622188"/>
            <a:ext cx="4784651" cy="4672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5.3|11.2|1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5|4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6.7|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5|1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7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4|23.9"/>
</p:tagLst>
</file>

<file path=ppt/theme/theme1.xml><?xml version="1.0" encoding="utf-8"?>
<a:theme xmlns:a="http://schemas.openxmlformats.org/drawingml/2006/main" name="RARAF Advisory theme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RARAF Advisory theme</Template>
  <TotalTime>1849</TotalTime>
  <Words>2544</Words>
  <Application>Microsoft Office PowerPoint</Application>
  <PresentationFormat>On-screen Show (4:3)</PresentationFormat>
  <Paragraphs>644</Paragraphs>
  <Slides>97</Slides>
  <Notes>51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9" baseType="lpstr">
      <vt:lpstr>RARAF Advisory theme</vt:lpstr>
      <vt:lpstr>Equation</vt:lpstr>
      <vt:lpstr>An overview of RARAF: From broad beams to microbeams, single proteins to small animals,  where we have been to where we are going.</vt:lpstr>
      <vt:lpstr>An overview of RARAF</vt:lpstr>
      <vt:lpstr>The Radiological Research Accelerator Facility</vt:lpstr>
      <vt:lpstr>The Radiological Research Accelerator Facility</vt:lpstr>
      <vt:lpstr>The Center for Radiological Research</vt:lpstr>
      <vt:lpstr>RARAF: History</vt:lpstr>
      <vt:lpstr>RARAF Accelerator</vt:lpstr>
      <vt:lpstr>RARAF Accelerator</vt:lpstr>
      <vt:lpstr>RARAF Accelerator Move  from Brookhaven</vt:lpstr>
      <vt:lpstr>RARAF Accelerator move  from Brookhaven</vt:lpstr>
      <vt:lpstr>RARAF Accelerator Replacement 2005</vt:lpstr>
      <vt:lpstr>RARAF Accelerator Replacement 2005</vt:lpstr>
      <vt:lpstr>RARAF Accelerator Replacement 2005</vt:lpstr>
      <vt:lpstr>Our 5.5 MV Singletron Accelerator from High Voltage Engineering Europa (HVEE)</vt:lpstr>
      <vt:lpstr>Our 5.5 MV Singletron Accelerator</vt:lpstr>
      <vt:lpstr>Our 5.5 MV Singletron Accelerator</vt:lpstr>
      <vt:lpstr>Slide 17</vt:lpstr>
      <vt:lpstr>Beam Lines in RARAF</vt:lpstr>
      <vt:lpstr>RARAF Irradiation Modes</vt:lpstr>
      <vt:lpstr>Broad beams: Where we started</vt:lpstr>
      <vt:lpstr>Monoenergtic Neutrons</vt:lpstr>
      <vt:lpstr>Charged Particle Irradiators: Broad Beam</vt:lpstr>
      <vt:lpstr>Slide 23</vt:lpstr>
      <vt:lpstr>Microbeams: Where We Are</vt:lpstr>
      <vt:lpstr>What is a Single-Cell Microbeam?</vt:lpstr>
      <vt:lpstr>A quantitative example of  inter-cellular damage communication:  Bystander Responses </vt:lpstr>
      <vt:lpstr>Low-dose risk estimation and  the bystander effect</vt:lpstr>
      <vt:lpstr>Microbeams represent the most direct way to study inter-cellular damage response</vt:lpstr>
      <vt:lpstr>Slide 29</vt:lpstr>
      <vt:lpstr>Slide 30</vt:lpstr>
      <vt:lpstr>Painting “NIH” on a cell nucleus with gfp-tagged XRCC1 repair foci, using our 0.6 mm microbeam</vt:lpstr>
      <vt:lpstr>Slide 32</vt:lpstr>
      <vt:lpstr>Quadrupole lens</vt:lpstr>
      <vt:lpstr>Double triplet lens</vt:lpstr>
      <vt:lpstr>How small can we go?</vt:lpstr>
      <vt:lpstr>Endstation</vt:lpstr>
      <vt:lpstr>Other Microbeams</vt:lpstr>
      <vt:lpstr>Slide 38</vt:lpstr>
      <vt:lpstr>Slide 39</vt:lpstr>
      <vt:lpstr>Slide 40</vt:lpstr>
      <vt:lpstr>Soft X-ray microbeam</vt:lpstr>
      <vt:lpstr>Zone Plate</vt:lpstr>
      <vt:lpstr>PIXE Soft X-ray Microbeam:</vt:lpstr>
      <vt:lpstr>Irradiation Results</vt:lpstr>
      <vt:lpstr>Slide 45</vt:lpstr>
      <vt:lpstr>A neutron microbeam?</vt:lpstr>
      <vt:lpstr>Neutron Microbeam</vt:lpstr>
      <vt:lpstr>Imaging</vt:lpstr>
      <vt:lpstr>To target cells or sub-cellular components they must be imaged</vt:lpstr>
      <vt:lpstr>Slide 50</vt:lpstr>
      <vt:lpstr>Slide 51</vt:lpstr>
      <vt:lpstr>Rapid EMCCD image acquisition at the microbeam</vt:lpstr>
      <vt:lpstr>SIMI: Simultaneous Immersion  Mirau Interferometry</vt:lpstr>
      <vt:lpstr>Microbeam-Integrated Multiphoton Imaging System</vt:lpstr>
      <vt:lpstr>Principle of multiphoton imaging</vt:lpstr>
      <vt:lpstr>Slide 56</vt:lpstr>
      <vt:lpstr>Examples of 3-D tissue imaging at the RARAF microbeam</vt:lpstr>
      <vt:lpstr>Animal models for the microbeam </vt:lpstr>
      <vt:lpstr>In vivo microbeam irradiation of worms</vt:lpstr>
      <vt:lpstr>Zebrafish embryos</vt:lpstr>
      <vt:lpstr>Mouse irradiations</vt:lpstr>
      <vt:lpstr>Mouse irradiations</vt:lpstr>
      <vt:lpstr>Slide 63</vt:lpstr>
      <vt:lpstr>Why microfluidics</vt:lpstr>
      <vt:lpstr>FAST (Flow-And-Shoot Technology)</vt:lpstr>
      <vt:lpstr>FAST (Flow-And-Shoot Technology)</vt:lpstr>
      <vt:lpstr>Real time tracking</vt:lpstr>
      <vt:lpstr>With Cells</vt:lpstr>
      <vt:lpstr>Optical manipulation of cells</vt:lpstr>
      <vt:lpstr>Optical manipulation of cells How does it work?</vt:lpstr>
      <vt:lpstr>Optical manipulation of cells How does it work</vt:lpstr>
      <vt:lpstr>Optical manipulation of cells How does it work</vt:lpstr>
      <vt:lpstr>How does this work?</vt:lpstr>
      <vt:lpstr>Optical manipulation of cells preliminary data with beads</vt:lpstr>
      <vt:lpstr>Microfluidic irradiation of worms</vt:lpstr>
      <vt:lpstr>Where are we going?</vt:lpstr>
      <vt:lpstr>Aiming at still smaller targets</vt:lpstr>
      <vt:lpstr>We want to target specific areas  on a single chromosome</vt:lpstr>
      <vt:lpstr>We want to target transcription sites</vt:lpstr>
      <vt:lpstr>We want to target mitochondria</vt:lpstr>
      <vt:lpstr>Current imaging on the Microbeam</vt:lpstr>
      <vt:lpstr>The Abbe diffraction limit dmin~200 nm</vt:lpstr>
      <vt:lpstr>The Particle Beam Focusing Limit</vt:lpstr>
      <vt:lpstr>Breaking through both the aberration limit  and the diffraction limit on the microbeam</vt:lpstr>
      <vt:lpstr>Getting to the limit</vt:lpstr>
      <vt:lpstr>The Super Microbeam</vt:lpstr>
      <vt:lpstr> A solenoid has many coils of wire  carrying DC current</vt:lpstr>
      <vt:lpstr>Slide 88</vt:lpstr>
      <vt:lpstr>Slide 89</vt:lpstr>
      <vt:lpstr>Super Resolution Microscopy</vt:lpstr>
      <vt:lpstr>Slide 91</vt:lpstr>
      <vt:lpstr>Slide 92</vt:lpstr>
      <vt:lpstr>Slide 93</vt:lpstr>
      <vt:lpstr>Continuing Microfluidics: Single-cell microfluidics-based qRT-PCR</vt:lpstr>
      <vt:lpstr>Slide 95</vt:lpstr>
      <vt:lpstr>RARAF – The People</vt:lpstr>
      <vt:lpstr>Thank you</vt:lpstr>
    </vt:vector>
  </TitlesOfParts>
  <Company>Columbia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overview of RARAF: From broad beams to microbeams,  single proteins to small animals,  where we have been to where we are going.</dc:title>
  <dc:creator>Andrew</dc:creator>
  <cp:lastModifiedBy>Andrew</cp:lastModifiedBy>
  <cp:revision>140</cp:revision>
  <dcterms:created xsi:type="dcterms:W3CDTF">2013-03-19T15:05:39Z</dcterms:created>
  <dcterms:modified xsi:type="dcterms:W3CDTF">2013-03-28T19:03:07Z</dcterms:modified>
</cp:coreProperties>
</file>