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42" r:id="rId3"/>
    <p:sldId id="318" r:id="rId4"/>
    <p:sldId id="334" r:id="rId5"/>
    <p:sldId id="323" r:id="rId6"/>
    <p:sldId id="325" r:id="rId7"/>
    <p:sldId id="326" r:id="rId8"/>
    <p:sldId id="327" r:id="rId9"/>
    <p:sldId id="343" r:id="rId10"/>
    <p:sldId id="344" r:id="rId11"/>
    <p:sldId id="350" r:id="rId12"/>
    <p:sldId id="345" r:id="rId13"/>
    <p:sldId id="346" r:id="rId14"/>
    <p:sldId id="347" r:id="rId15"/>
    <p:sldId id="348" r:id="rId16"/>
    <p:sldId id="349" r:id="rId17"/>
    <p:sldId id="321" r:id="rId18"/>
    <p:sldId id="329" r:id="rId19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ro" initials="J" lastIdx="0" clrIdx="0">
    <p:extLst>
      <p:ext uri="{19B8F6BF-5375-455C-9EA6-DF929625EA0E}">
        <p15:presenceInfo xmlns:p15="http://schemas.microsoft.com/office/powerpoint/2012/main" userId="Jar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1AFA"/>
    <a:srgbClr val="012647"/>
    <a:srgbClr val="FFFF66"/>
    <a:srgbClr val="025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82" autoAdjust="0"/>
    <p:restoredTop sz="95398" autoAdjust="0"/>
  </p:normalViewPr>
  <p:slideViewPr>
    <p:cSldViewPr>
      <p:cViewPr varScale="1">
        <p:scale>
          <a:sx n="98" d="100"/>
          <a:sy n="98" d="100"/>
        </p:scale>
        <p:origin x="1603" y="5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1" d="100"/>
          <a:sy n="71" d="100"/>
        </p:scale>
        <p:origin x="3029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1403C-5D78-4A2A-B06C-DD2325F5BCF0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36321-A826-4F8E-9F05-383A49091E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719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40046828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510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434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166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146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58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60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5402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489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674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53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95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65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291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514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65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3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07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Office The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0803011_12-A4-at-144-dpi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8912" y="0"/>
            <a:ext cx="1106312" cy="1836929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50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Title Text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650240" y="1819225"/>
            <a:ext cx="11704320" cy="7468307"/>
          </a:xfrm>
          <a:prstGeom prst="rect">
            <a:avLst/>
          </a:prstGeom>
        </p:spPr>
        <p:txBody>
          <a:bodyPr/>
          <a:lstStyle>
            <a:lvl2pPr marL="861521" indent="-363681">
              <a:spcBef>
                <a:spcPts val="500"/>
              </a:spcBef>
              <a:buClr>
                <a:srgbClr val="000000"/>
              </a:buClr>
              <a:buChar char=""/>
              <a:defRPr sz="2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lvl2pPr>
            <a:lvl3pPr marL="1391458" indent="-436418">
              <a:spcBef>
                <a:spcPts val="500"/>
              </a:spcBef>
              <a:buClr>
                <a:srgbClr val="F17A22"/>
              </a:buClr>
              <a:buFont typeface="Courier New"/>
              <a:buChar char="o"/>
              <a:defRPr sz="2800">
                <a:solidFill>
                  <a:srgbClr val="F17A22"/>
                </a:solidFill>
                <a:uFill>
                  <a:solidFill>
                    <a:srgbClr val="F17A22"/>
                  </a:solidFill>
                </a:uFill>
              </a:defRPr>
            </a:lvl3pPr>
            <a:lvl4pPr marL="1703185" indent="-290945">
              <a:spcBef>
                <a:spcPts val="500"/>
              </a:spcBef>
              <a:buClr>
                <a:srgbClr val="914F5C"/>
              </a:buClr>
              <a:buFont typeface="Arial"/>
              <a:buChar char="–"/>
              <a:defRPr sz="2800">
                <a:solidFill>
                  <a:srgbClr val="914F5C"/>
                </a:solidFill>
                <a:uFill>
                  <a:solidFill>
                    <a:srgbClr val="914F5C"/>
                  </a:solidFill>
                </a:uFill>
              </a:defRPr>
            </a:lvl4pPr>
            <a:lvl5pPr marL="2160385" indent="-290945">
              <a:spcBef>
                <a:spcPts val="500"/>
              </a:spcBef>
              <a:buClr>
                <a:srgbClr val="000000"/>
              </a:buClr>
              <a:buFont typeface="Arial"/>
              <a:buChar char="»"/>
              <a:defRPr sz="2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3200" dirty="0">
                <a:solidFill>
                  <a:srgbClr val="021CA1"/>
                </a:solidFill>
                <a:uFill>
                  <a:solidFill>
                    <a:srgbClr val="021CA1"/>
                  </a:solidFill>
                </a:uFill>
              </a:rPr>
              <a:t>Body Level One</a:t>
            </a:r>
          </a:p>
          <a:p>
            <a:pPr lvl="1">
              <a:defRPr sz="1800">
                <a:uFillTx/>
              </a:defRPr>
            </a:pPr>
            <a:r>
              <a:rPr sz="2800" dirty="0">
                <a:uFill>
                  <a:solidFill/>
                </a:u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800" dirty="0">
                <a:solidFill>
                  <a:srgbClr val="F17A22"/>
                </a:solidFill>
                <a:uFill>
                  <a:solidFill>
                    <a:srgbClr val="F17A22"/>
                  </a:solidFill>
                </a:u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800" dirty="0">
                <a:solidFill>
                  <a:srgbClr val="914F5C"/>
                </a:solidFill>
                <a:uFill>
                  <a:solidFill>
                    <a:srgbClr val="914F5C"/>
                  </a:solidFill>
                </a:uFill>
              </a:rPr>
              <a:t>Body Level Four</a:t>
            </a:r>
          </a:p>
          <a:p>
            <a:pPr lvl="4">
              <a:defRPr sz="1800">
                <a:uFillTx/>
              </a:defRPr>
            </a:pPr>
            <a:r>
              <a:rPr sz="2800" dirty="0">
                <a:uFill>
                  <a:solidFill/>
                </a:uFill>
              </a:rPr>
              <a:t>Body Level Five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xfrm>
            <a:off x="12428005" y="9391903"/>
            <a:ext cx="594790" cy="376986"/>
          </a:xfrm>
          <a:prstGeom prst="rect">
            <a:avLst/>
          </a:prstGeom>
        </p:spPr>
        <p:txBody>
          <a:bodyPr wrap="square" anchor="t"/>
          <a:lstStyle>
            <a:lvl1pPr>
              <a:defRPr sz="17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  <p:sp>
        <p:nvSpPr>
          <p:cNvPr id="38" name="Shape 38"/>
          <p:cNvSpPr/>
          <p:nvPr/>
        </p:nvSpPr>
        <p:spPr>
          <a:xfrm>
            <a:off x="-8583" y="9394973"/>
            <a:ext cx="13021966" cy="1"/>
          </a:xfrm>
          <a:prstGeom prst="line">
            <a:avLst/>
          </a:prstGeom>
          <a:ln w="25400">
            <a:solidFill/>
            <a:miter lim="400000"/>
          </a:ln>
        </p:spPr>
        <p:txBody>
          <a:bodyPr lIns="50800" tIns="50800" rIns="50800" bIns="50800" anchor="ctr"/>
          <a:lstStyle/>
          <a:p>
            <a:pPr lvl="0">
              <a:defRPr sz="2400"/>
            </a:pPr>
            <a:endParaRPr/>
          </a:p>
        </p:txBody>
      </p:sp>
      <p:sp>
        <p:nvSpPr>
          <p:cNvPr id="39" name="Shape 39"/>
          <p:cNvSpPr/>
          <p:nvPr/>
        </p:nvSpPr>
        <p:spPr>
          <a:xfrm>
            <a:off x="7101309" y="9395966"/>
            <a:ext cx="102657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600"/>
            </a:lvl1pPr>
          </a:lstStyle>
          <a:p>
            <a:pPr lvl="0">
              <a:defRPr sz="1800"/>
            </a:pPr>
            <a:endParaRPr sz="1600" dirty="0"/>
          </a:p>
        </p:txBody>
      </p:sp>
      <p:sp>
        <p:nvSpPr>
          <p:cNvPr id="40" name="Shape 40"/>
          <p:cNvSpPr/>
          <p:nvPr/>
        </p:nvSpPr>
        <p:spPr>
          <a:xfrm>
            <a:off x="410494" y="9411717"/>
            <a:ext cx="1287212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600"/>
            </a:lvl1pPr>
          </a:lstStyle>
          <a:p>
            <a:pPr lvl="0">
              <a:defRPr sz="1800"/>
            </a:pPr>
            <a:r>
              <a:rPr lang="sk-SK" sz="1600" dirty="0"/>
              <a:t>Jaroslav</a:t>
            </a:r>
            <a:r>
              <a:rPr lang="sk-SK" sz="1600" baseline="0" dirty="0"/>
              <a:t> Bán</a:t>
            </a:r>
            <a:endParaRPr sz="1600" dirty="0"/>
          </a:p>
        </p:txBody>
      </p:sp>
      <p:sp>
        <p:nvSpPr>
          <p:cNvPr id="10" name="Shape 40"/>
          <p:cNvSpPr/>
          <p:nvPr userDrawn="1"/>
        </p:nvSpPr>
        <p:spPr>
          <a:xfrm>
            <a:off x="5633392" y="9391903"/>
            <a:ext cx="1812997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600"/>
            </a:lvl1pPr>
          </a:lstStyle>
          <a:p>
            <a:pPr lvl="0">
              <a:defRPr sz="1800"/>
            </a:pPr>
            <a:r>
              <a:rPr lang="en-US" sz="1600" dirty="0"/>
              <a:t>Working</a:t>
            </a:r>
            <a:r>
              <a:rPr lang="en-US" sz="1600" baseline="0" dirty="0"/>
              <a:t> document</a:t>
            </a:r>
            <a:endParaRPr sz="1600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360" y="1596249"/>
            <a:ext cx="11054080" cy="3395698"/>
          </a:xfrm>
        </p:spPr>
        <p:txBody>
          <a:bodyPr anchor="b"/>
          <a:lstStyle>
            <a:lvl1pPr algn="ctr">
              <a:defRPr sz="8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98"/>
            <a:ext cx="9753600" cy="2354862"/>
          </a:xfrm>
        </p:spPr>
        <p:txBody>
          <a:bodyPr/>
          <a:lstStyle>
            <a:lvl1pPr marL="0" indent="0" algn="ctr">
              <a:buNone/>
              <a:defRPr sz="3413"/>
            </a:lvl1pPr>
            <a:lvl2pPr marL="650230" indent="0" algn="ctr">
              <a:buNone/>
              <a:defRPr sz="2844"/>
            </a:lvl2pPr>
            <a:lvl3pPr marL="1300460" indent="0" algn="ctr">
              <a:buNone/>
              <a:defRPr sz="2560"/>
            </a:lvl3pPr>
            <a:lvl4pPr marL="1950690" indent="0" algn="ctr">
              <a:buNone/>
              <a:defRPr sz="2276"/>
            </a:lvl4pPr>
            <a:lvl5pPr marL="2600919" indent="0" algn="ctr">
              <a:buNone/>
              <a:defRPr sz="2276"/>
            </a:lvl5pPr>
            <a:lvl6pPr marL="3251149" indent="0" algn="ctr">
              <a:buNone/>
              <a:defRPr sz="2276"/>
            </a:lvl6pPr>
            <a:lvl7pPr marL="3901379" indent="0" algn="ctr">
              <a:buNone/>
              <a:defRPr sz="2276"/>
            </a:lvl7pPr>
            <a:lvl8pPr marL="4551609" indent="0" algn="ctr">
              <a:buNone/>
              <a:defRPr sz="2276"/>
            </a:lvl8pPr>
            <a:lvl9pPr marL="5201839" indent="0" algn="ctr">
              <a:buNone/>
              <a:defRPr sz="22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4080" y="9040144"/>
            <a:ext cx="2926080" cy="519289"/>
          </a:xfrm>
          <a:prstGeom prst="rect">
            <a:avLst/>
          </a:prstGeom>
        </p:spPr>
        <p:txBody>
          <a:bodyPr/>
          <a:lstStyle/>
          <a:p>
            <a:fld id="{68EA7EA1-C8A5-4FED-8203-195C7D279066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307840" y="9040144"/>
            <a:ext cx="4389120" cy="51928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16117" y="9426241"/>
            <a:ext cx="342913" cy="346760"/>
          </a:xfrm>
        </p:spPr>
        <p:txBody>
          <a:bodyPr/>
          <a:lstStyle/>
          <a:p>
            <a:fld id="{51DCBF78-A80B-4CD2-A5A2-0694AB3A1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22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0803011_12-A4-at-144-dpi.jp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38912" y="0"/>
            <a:ext cx="1106312" cy="183692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950720" y="325120"/>
            <a:ext cx="10403840" cy="1186689"/>
          </a:xfrm>
          <a:prstGeom prst="rect">
            <a:avLst/>
          </a:prstGeom>
          <a:solidFill>
            <a:srgbClr val="595F8B"/>
          </a:solidFill>
          <a:ln w="38100">
            <a:solidFill>
              <a:srgbClr val="FFFFFF"/>
            </a:solidFill>
            <a:miter lim="400000"/>
          </a:ln>
          <a:effectLst>
            <a:outerShdw blurRad="38100" dist="25400" dir="5400000" rotWithShape="0">
              <a:srgbClr val="929292">
                <a:alpha val="37998"/>
              </a:srgbClr>
            </a:outerShdw>
          </a:effectLst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65023" tIns="65023" rIns="65023" bIns="65023" anchor="ctr"/>
          <a:lstStyle/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sz="500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650240" y="1625600"/>
            <a:ext cx="11704320" cy="8128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65023" tIns="65023" rIns="65023" bIns="65023"/>
          <a:lstStyle>
            <a:lvl2pPr marL="861521" indent="-363681">
              <a:spcBef>
                <a:spcPts val="500"/>
              </a:spcBef>
              <a:buClr>
                <a:srgbClr val="000000"/>
              </a:buClr>
              <a:buChar char=""/>
              <a:defRPr sz="2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lvl2pPr>
            <a:lvl3pPr marL="1391458" indent="-436418">
              <a:spcBef>
                <a:spcPts val="500"/>
              </a:spcBef>
              <a:buClr>
                <a:srgbClr val="F17A22"/>
              </a:buClr>
              <a:buFont typeface="Courier New"/>
              <a:buChar char="o"/>
              <a:defRPr sz="2800">
                <a:solidFill>
                  <a:srgbClr val="F17A22"/>
                </a:solidFill>
                <a:uFill>
                  <a:solidFill>
                    <a:srgbClr val="F17A22"/>
                  </a:solidFill>
                </a:uFill>
              </a:defRPr>
            </a:lvl3pPr>
            <a:lvl4pPr marL="1703185" indent="-290945">
              <a:spcBef>
                <a:spcPts val="500"/>
              </a:spcBef>
              <a:buClr>
                <a:srgbClr val="914F5C"/>
              </a:buClr>
              <a:buFont typeface="Arial"/>
              <a:buChar char="–"/>
              <a:defRPr sz="2800">
                <a:solidFill>
                  <a:srgbClr val="914F5C"/>
                </a:solidFill>
                <a:uFill>
                  <a:solidFill>
                    <a:srgbClr val="914F5C"/>
                  </a:solidFill>
                </a:uFill>
              </a:defRPr>
            </a:lvl4pPr>
            <a:lvl5pPr marL="2160385" indent="-290945">
              <a:spcBef>
                <a:spcPts val="500"/>
              </a:spcBef>
              <a:buClr>
                <a:srgbClr val="000000"/>
              </a:buClr>
              <a:buFont typeface="Arial"/>
              <a:buChar char="»"/>
              <a:defRPr sz="280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</a:defRPr>
            </a:lvl5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sz="3200">
                <a:solidFill>
                  <a:srgbClr val="021CA1"/>
                </a:solidFill>
                <a:uFill>
                  <a:solidFill>
                    <a:srgbClr val="021CA1"/>
                  </a:solidFill>
                </a:uFill>
              </a:rPr>
              <a:t>Body Level One</a:t>
            </a:r>
          </a:p>
          <a:p>
            <a:pPr lvl="1">
              <a:defRPr sz="1800">
                <a:uFillTx/>
              </a:defRPr>
            </a:pPr>
            <a:r>
              <a:rPr sz="2800">
                <a:uFill>
                  <a:solidFill/>
                </a:u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F17A22"/>
                </a:solidFill>
                <a:uFill>
                  <a:solidFill>
                    <a:srgbClr val="F17A22"/>
                  </a:solidFill>
                </a:u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  <a:uFillTx/>
              </a:defRPr>
            </a:pPr>
            <a:r>
              <a:rPr sz="2800">
                <a:solidFill>
                  <a:srgbClr val="914F5C"/>
                </a:solidFill>
                <a:uFill>
                  <a:solidFill>
                    <a:srgbClr val="914F5C"/>
                  </a:solidFill>
                </a:uFill>
              </a:rPr>
              <a:t>Body Level Four</a:t>
            </a:r>
          </a:p>
          <a:p>
            <a:pPr lvl="4">
              <a:defRPr sz="1800">
                <a:uFillTx/>
              </a:defRPr>
            </a:pPr>
            <a:r>
              <a:rPr sz="2800">
                <a:uFill>
                  <a:solidFill/>
                </a:uFill>
              </a:rPr>
              <a:t>Body Level Five</a:t>
            </a:r>
          </a:p>
        </p:txBody>
      </p:sp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xfrm>
            <a:off x="11326084" y="9426646"/>
            <a:ext cx="322979" cy="345949"/>
          </a:xfrm>
          <a:prstGeom prst="rect">
            <a:avLst/>
          </a:prstGeom>
          <a:ln w="12700">
            <a:miter lim="400000"/>
          </a:ln>
        </p:spPr>
        <p:txBody>
          <a:bodyPr wrap="none" lIns="65023" tIns="65023" rIns="65023" bIns="65023" anchor="ctr">
            <a:spAutoFit/>
          </a:bodyPr>
          <a:lstStyle>
            <a:lvl1pPr defTabSz="647700">
              <a:defRPr sz="1400">
                <a:solidFill>
                  <a:srgbClr val="9B9B9B"/>
                </a:solidFill>
                <a:uFill>
                  <a:solidFill>
                    <a:srgbClr val="9B9B9B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 spd="med"/>
  <p:hf hdr="0" ftr="0" dt="0"/>
  <p:txStyles>
    <p:titleStyle>
      <a:lvl1pPr marL="45155" marR="45155" algn="ctr" defTabSz="1016000">
        <a:defRPr sz="5000" b="1">
          <a:solidFill>
            <a:srgbClr val="FFFFFF"/>
          </a:solidFill>
          <a:uFill>
            <a:solidFill>
              <a:srgbClr val="FFFFFF"/>
            </a:solidFill>
          </a:uFill>
          <a:latin typeface="Calibri"/>
          <a:ea typeface="Calibri"/>
          <a:cs typeface="Calibri"/>
          <a:sym typeface="Calibri"/>
        </a:defRPr>
      </a:lvl1pPr>
      <a:lvl2pPr marL="45155" marR="45155" indent="228600" algn="ctr" defTabSz="1016000">
        <a:defRPr sz="5000" b="1">
          <a:solidFill>
            <a:srgbClr val="FFFFFF"/>
          </a:solidFill>
          <a:uFill>
            <a:solidFill>
              <a:srgbClr val="FFFFFF"/>
            </a:solidFill>
          </a:uFill>
          <a:latin typeface="Calibri"/>
          <a:ea typeface="Calibri"/>
          <a:cs typeface="Calibri"/>
          <a:sym typeface="Calibri"/>
        </a:defRPr>
      </a:lvl2pPr>
      <a:lvl3pPr marL="45155" marR="45155" indent="457200" algn="ctr" defTabSz="1016000">
        <a:defRPr sz="5000" b="1">
          <a:solidFill>
            <a:srgbClr val="FFFFFF"/>
          </a:solidFill>
          <a:uFill>
            <a:solidFill>
              <a:srgbClr val="FFFFFF"/>
            </a:solidFill>
          </a:uFill>
          <a:latin typeface="Calibri"/>
          <a:ea typeface="Calibri"/>
          <a:cs typeface="Calibri"/>
          <a:sym typeface="Calibri"/>
        </a:defRPr>
      </a:lvl3pPr>
      <a:lvl4pPr marL="45155" marR="45155" indent="685800" algn="ctr" defTabSz="1016000">
        <a:defRPr sz="5000" b="1">
          <a:solidFill>
            <a:srgbClr val="FFFFFF"/>
          </a:solidFill>
          <a:uFill>
            <a:solidFill>
              <a:srgbClr val="FFFFFF"/>
            </a:solidFill>
          </a:uFill>
          <a:latin typeface="Calibri"/>
          <a:ea typeface="Calibri"/>
          <a:cs typeface="Calibri"/>
          <a:sym typeface="Calibri"/>
        </a:defRPr>
      </a:lvl4pPr>
      <a:lvl5pPr marL="45155" marR="45155" indent="914400" algn="ctr" defTabSz="1016000">
        <a:defRPr sz="5000" b="1">
          <a:solidFill>
            <a:srgbClr val="FFFFFF"/>
          </a:solidFill>
          <a:uFill>
            <a:solidFill>
              <a:srgbClr val="FFFFFF"/>
            </a:solidFill>
          </a:uFill>
          <a:latin typeface="Calibri"/>
          <a:ea typeface="Calibri"/>
          <a:cs typeface="Calibri"/>
          <a:sym typeface="Calibri"/>
        </a:defRPr>
      </a:lvl5pPr>
      <a:lvl6pPr marL="45155" marR="45155" indent="1143000" algn="ctr" defTabSz="1016000">
        <a:defRPr sz="5000" b="1">
          <a:solidFill>
            <a:srgbClr val="FFFFFF"/>
          </a:solidFill>
          <a:uFill>
            <a:solidFill>
              <a:srgbClr val="FFFFFF"/>
            </a:solidFill>
          </a:uFill>
          <a:latin typeface="Calibri"/>
          <a:ea typeface="Calibri"/>
          <a:cs typeface="Calibri"/>
          <a:sym typeface="Calibri"/>
        </a:defRPr>
      </a:lvl6pPr>
      <a:lvl7pPr marL="45155" marR="45155" indent="1371600" algn="ctr" defTabSz="1016000">
        <a:defRPr sz="5000" b="1">
          <a:solidFill>
            <a:srgbClr val="FFFFFF"/>
          </a:solidFill>
          <a:uFill>
            <a:solidFill>
              <a:srgbClr val="FFFFFF"/>
            </a:solidFill>
          </a:uFill>
          <a:latin typeface="Calibri"/>
          <a:ea typeface="Calibri"/>
          <a:cs typeface="Calibri"/>
          <a:sym typeface="Calibri"/>
        </a:defRPr>
      </a:lvl7pPr>
      <a:lvl8pPr marL="45155" marR="45155" indent="1600200" algn="ctr" defTabSz="1016000">
        <a:defRPr sz="5000" b="1">
          <a:solidFill>
            <a:srgbClr val="FFFFFF"/>
          </a:solidFill>
          <a:uFill>
            <a:solidFill>
              <a:srgbClr val="FFFFFF"/>
            </a:solidFill>
          </a:uFill>
          <a:latin typeface="Calibri"/>
          <a:ea typeface="Calibri"/>
          <a:cs typeface="Calibri"/>
          <a:sym typeface="Calibri"/>
        </a:defRPr>
      </a:lvl8pPr>
      <a:lvl9pPr marL="45155" marR="45155" indent="1828800" algn="ctr" defTabSz="1016000">
        <a:defRPr sz="5000" b="1">
          <a:solidFill>
            <a:srgbClr val="FFFFFF"/>
          </a:solidFill>
          <a:uFill>
            <a:solidFill>
              <a:srgbClr val="FFFFFF"/>
            </a:solidFill>
          </a:uFill>
          <a:latin typeface="Calibri"/>
          <a:ea typeface="Calibri"/>
          <a:cs typeface="Calibri"/>
          <a:sym typeface="Calibri"/>
        </a:defRPr>
      </a:lvl9pPr>
    </p:titleStyle>
    <p:bodyStyle>
      <a:lvl1pPr marL="462670" marR="45155" indent="-422030" defTabSz="1016000">
        <a:spcBef>
          <a:spcPts val="600"/>
        </a:spcBef>
        <a:buClr>
          <a:srgbClr val="021CA1"/>
        </a:buClr>
        <a:buSzPct val="100000"/>
        <a:buFont typeface="Wingdings"/>
        <a:buChar char=""/>
        <a:defRPr sz="3200">
          <a:solidFill>
            <a:srgbClr val="021CA1"/>
          </a:solidFill>
          <a:uFill>
            <a:solidFill>
              <a:srgbClr val="021CA1"/>
            </a:solidFill>
          </a:uFill>
          <a:latin typeface="Calibri"/>
          <a:ea typeface="Calibri"/>
          <a:cs typeface="Calibri"/>
          <a:sym typeface="Calibri"/>
        </a:defRPr>
      </a:lvl1pPr>
      <a:lvl2pPr marL="913476" marR="45155" indent="-415636" defTabSz="1016000">
        <a:spcBef>
          <a:spcPts val="600"/>
        </a:spcBef>
        <a:buClr>
          <a:srgbClr val="021CA1"/>
        </a:buClr>
        <a:buSzPct val="100000"/>
        <a:buFont typeface="Wingdings"/>
        <a:buChar char=""/>
        <a:defRPr sz="3200">
          <a:solidFill>
            <a:srgbClr val="021CA1"/>
          </a:solidFill>
          <a:uFill>
            <a:solidFill>
              <a:srgbClr val="021CA1"/>
            </a:solidFill>
          </a:uFill>
          <a:latin typeface="Calibri"/>
          <a:ea typeface="Calibri"/>
          <a:cs typeface="Calibri"/>
          <a:sym typeface="Calibri"/>
        </a:defRPr>
      </a:lvl2pPr>
      <a:lvl3pPr marL="1453803" marR="45155" indent="-498763" defTabSz="1016000">
        <a:spcBef>
          <a:spcPts val="600"/>
        </a:spcBef>
        <a:buClr>
          <a:srgbClr val="021CA1"/>
        </a:buClr>
        <a:buSzPct val="100000"/>
        <a:buFont typeface="Wingdings"/>
        <a:buChar char=""/>
        <a:defRPr sz="3200">
          <a:solidFill>
            <a:srgbClr val="021CA1"/>
          </a:solidFill>
          <a:uFill>
            <a:solidFill>
              <a:srgbClr val="021CA1"/>
            </a:solidFill>
          </a:uFill>
          <a:latin typeface="Calibri"/>
          <a:ea typeface="Calibri"/>
          <a:cs typeface="Calibri"/>
          <a:sym typeface="Calibri"/>
        </a:defRPr>
      </a:lvl3pPr>
      <a:lvl4pPr marL="1744749" marR="45155" indent="-332509" defTabSz="1016000">
        <a:spcBef>
          <a:spcPts val="600"/>
        </a:spcBef>
        <a:buClr>
          <a:srgbClr val="021CA1"/>
        </a:buClr>
        <a:buSzPct val="100000"/>
        <a:buFont typeface="Wingdings"/>
        <a:buChar char=""/>
        <a:defRPr sz="3200">
          <a:solidFill>
            <a:srgbClr val="021CA1"/>
          </a:solidFill>
          <a:uFill>
            <a:solidFill>
              <a:srgbClr val="021CA1"/>
            </a:solidFill>
          </a:uFill>
          <a:latin typeface="Calibri"/>
          <a:ea typeface="Calibri"/>
          <a:cs typeface="Calibri"/>
          <a:sym typeface="Calibri"/>
        </a:defRPr>
      </a:lvl4pPr>
      <a:lvl5pPr marL="2201949" marR="45155" indent="-332509" defTabSz="1016000">
        <a:spcBef>
          <a:spcPts val="600"/>
        </a:spcBef>
        <a:buClr>
          <a:srgbClr val="021CA1"/>
        </a:buClr>
        <a:buSzPct val="100000"/>
        <a:buFont typeface="Wingdings"/>
        <a:buChar char=""/>
        <a:defRPr sz="3200">
          <a:solidFill>
            <a:srgbClr val="021CA1"/>
          </a:solidFill>
          <a:uFill>
            <a:solidFill>
              <a:srgbClr val="021CA1"/>
            </a:solidFill>
          </a:uFill>
          <a:latin typeface="Calibri"/>
          <a:ea typeface="Calibri"/>
          <a:cs typeface="Calibri"/>
          <a:sym typeface="Calibri"/>
        </a:defRPr>
      </a:lvl5pPr>
      <a:lvl6pPr marL="2201949" marR="45155" indent="-332509" defTabSz="1016000">
        <a:spcBef>
          <a:spcPts val="600"/>
        </a:spcBef>
        <a:buClr>
          <a:srgbClr val="021CA1"/>
        </a:buClr>
        <a:buSzPct val="100000"/>
        <a:buFont typeface="Wingdings"/>
        <a:buChar char=""/>
        <a:defRPr sz="3200">
          <a:solidFill>
            <a:srgbClr val="021CA1"/>
          </a:solidFill>
          <a:uFill>
            <a:solidFill>
              <a:srgbClr val="021CA1"/>
            </a:solidFill>
          </a:uFill>
          <a:latin typeface="Calibri"/>
          <a:ea typeface="Calibri"/>
          <a:cs typeface="Calibri"/>
          <a:sym typeface="Calibri"/>
        </a:defRPr>
      </a:lvl6pPr>
      <a:lvl7pPr marL="2201949" marR="45155" indent="-332509" defTabSz="1016000">
        <a:spcBef>
          <a:spcPts val="600"/>
        </a:spcBef>
        <a:buClr>
          <a:srgbClr val="021CA1"/>
        </a:buClr>
        <a:buSzPct val="100000"/>
        <a:buFont typeface="Wingdings"/>
        <a:buChar char=""/>
        <a:defRPr sz="3200">
          <a:solidFill>
            <a:srgbClr val="021CA1"/>
          </a:solidFill>
          <a:uFill>
            <a:solidFill>
              <a:srgbClr val="021CA1"/>
            </a:solidFill>
          </a:uFill>
          <a:latin typeface="Calibri"/>
          <a:ea typeface="Calibri"/>
          <a:cs typeface="Calibri"/>
          <a:sym typeface="Calibri"/>
        </a:defRPr>
      </a:lvl7pPr>
      <a:lvl8pPr marL="2201949" marR="45155" indent="-332509" defTabSz="1016000">
        <a:spcBef>
          <a:spcPts val="600"/>
        </a:spcBef>
        <a:buClr>
          <a:srgbClr val="021CA1"/>
        </a:buClr>
        <a:buSzPct val="100000"/>
        <a:buFont typeface="Wingdings"/>
        <a:buChar char=""/>
        <a:defRPr sz="3200">
          <a:solidFill>
            <a:srgbClr val="021CA1"/>
          </a:solidFill>
          <a:uFill>
            <a:solidFill>
              <a:srgbClr val="021CA1"/>
            </a:solidFill>
          </a:uFill>
          <a:latin typeface="Calibri"/>
          <a:ea typeface="Calibri"/>
          <a:cs typeface="Calibri"/>
          <a:sym typeface="Calibri"/>
        </a:defRPr>
      </a:lvl8pPr>
      <a:lvl9pPr marL="2201949" marR="45155" indent="-332509" defTabSz="1016000">
        <a:spcBef>
          <a:spcPts val="600"/>
        </a:spcBef>
        <a:buClr>
          <a:srgbClr val="021CA1"/>
        </a:buClr>
        <a:buSzPct val="100000"/>
        <a:buFont typeface="Wingdings"/>
        <a:buChar char=""/>
        <a:defRPr sz="3200">
          <a:solidFill>
            <a:srgbClr val="021CA1"/>
          </a:solidFill>
          <a:uFill>
            <a:solidFill>
              <a:srgbClr val="021CA1"/>
            </a:solidFill>
          </a:uFill>
          <a:latin typeface="Calibri"/>
          <a:ea typeface="Calibri"/>
          <a:cs typeface="Calibri"/>
          <a:sym typeface="Calibri"/>
        </a:defRPr>
      </a:lvl9pPr>
    </p:bodyStyle>
    <p:otherStyle>
      <a:lvl1pPr algn="ctr" defTabSz="647700">
        <a:defRPr sz="1400">
          <a:solidFill>
            <a:schemeClr val="tx1"/>
          </a:solidFill>
          <a:uFill>
            <a:solidFill>
              <a:srgbClr val="9B9B9B"/>
            </a:solidFill>
          </a:uFill>
          <a:latin typeface="+mn-lt"/>
          <a:ea typeface="+mn-ea"/>
          <a:cs typeface="+mn-cs"/>
          <a:sym typeface="Calibri"/>
        </a:defRPr>
      </a:lvl1pPr>
      <a:lvl2pPr indent="228600" algn="ctr" defTabSz="647700">
        <a:defRPr sz="1400">
          <a:solidFill>
            <a:schemeClr val="tx1"/>
          </a:solidFill>
          <a:uFill>
            <a:solidFill>
              <a:srgbClr val="9B9B9B"/>
            </a:solidFill>
          </a:uFill>
          <a:latin typeface="+mn-lt"/>
          <a:ea typeface="+mn-ea"/>
          <a:cs typeface="+mn-cs"/>
          <a:sym typeface="Calibri"/>
        </a:defRPr>
      </a:lvl2pPr>
      <a:lvl3pPr indent="457200" algn="ctr" defTabSz="647700">
        <a:defRPr sz="1400">
          <a:solidFill>
            <a:schemeClr val="tx1"/>
          </a:solidFill>
          <a:uFill>
            <a:solidFill>
              <a:srgbClr val="9B9B9B"/>
            </a:solidFill>
          </a:uFill>
          <a:latin typeface="+mn-lt"/>
          <a:ea typeface="+mn-ea"/>
          <a:cs typeface="+mn-cs"/>
          <a:sym typeface="Calibri"/>
        </a:defRPr>
      </a:lvl3pPr>
      <a:lvl4pPr indent="685800" algn="ctr" defTabSz="647700">
        <a:defRPr sz="1400">
          <a:solidFill>
            <a:schemeClr val="tx1"/>
          </a:solidFill>
          <a:uFill>
            <a:solidFill>
              <a:srgbClr val="9B9B9B"/>
            </a:solidFill>
          </a:uFill>
          <a:latin typeface="+mn-lt"/>
          <a:ea typeface="+mn-ea"/>
          <a:cs typeface="+mn-cs"/>
          <a:sym typeface="Calibri"/>
        </a:defRPr>
      </a:lvl4pPr>
      <a:lvl5pPr indent="914400" algn="ctr" defTabSz="647700">
        <a:defRPr sz="1400">
          <a:solidFill>
            <a:schemeClr val="tx1"/>
          </a:solidFill>
          <a:uFill>
            <a:solidFill>
              <a:srgbClr val="9B9B9B"/>
            </a:solidFill>
          </a:uFill>
          <a:latin typeface="+mn-lt"/>
          <a:ea typeface="+mn-ea"/>
          <a:cs typeface="+mn-cs"/>
          <a:sym typeface="Calibri"/>
        </a:defRPr>
      </a:lvl5pPr>
      <a:lvl6pPr indent="1143000" algn="ctr" defTabSz="647700">
        <a:defRPr sz="1400">
          <a:solidFill>
            <a:schemeClr val="tx1"/>
          </a:solidFill>
          <a:uFill>
            <a:solidFill>
              <a:srgbClr val="9B9B9B"/>
            </a:solidFill>
          </a:uFill>
          <a:latin typeface="+mn-lt"/>
          <a:ea typeface="+mn-ea"/>
          <a:cs typeface="+mn-cs"/>
          <a:sym typeface="Calibri"/>
        </a:defRPr>
      </a:lvl6pPr>
      <a:lvl7pPr indent="1371600" algn="ctr" defTabSz="647700">
        <a:defRPr sz="1400">
          <a:solidFill>
            <a:schemeClr val="tx1"/>
          </a:solidFill>
          <a:uFill>
            <a:solidFill>
              <a:srgbClr val="9B9B9B"/>
            </a:solidFill>
          </a:uFill>
          <a:latin typeface="+mn-lt"/>
          <a:ea typeface="+mn-ea"/>
          <a:cs typeface="+mn-cs"/>
          <a:sym typeface="Calibri"/>
        </a:defRPr>
      </a:lvl7pPr>
      <a:lvl8pPr indent="1600200" algn="ctr" defTabSz="647700">
        <a:defRPr sz="1400">
          <a:solidFill>
            <a:schemeClr val="tx1"/>
          </a:solidFill>
          <a:uFill>
            <a:solidFill>
              <a:srgbClr val="9B9B9B"/>
            </a:solidFill>
          </a:uFill>
          <a:latin typeface="+mn-lt"/>
          <a:ea typeface="+mn-ea"/>
          <a:cs typeface="+mn-cs"/>
          <a:sym typeface="Calibri"/>
        </a:defRPr>
      </a:lvl8pPr>
      <a:lvl9pPr indent="1828800" algn="ctr" defTabSz="647700">
        <a:defRPr sz="1400">
          <a:solidFill>
            <a:schemeClr val="tx1"/>
          </a:solidFill>
          <a:uFill>
            <a:solidFill>
              <a:srgbClr val="9B9B9B"/>
            </a:solidFill>
          </a:u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9.emf"/><Relationship Id="rId4" Type="http://schemas.openxmlformats.org/officeDocument/2006/relationships/package" Target="../embeddings/Microsoft_Excel_Worksheet2.xlsx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emf"/><Relationship Id="rId4" Type="http://schemas.openxmlformats.org/officeDocument/2006/relationships/package" Target="../embeddings/Microsoft_Excel_Worksheet3.xlsx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emf"/><Relationship Id="rId4" Type="http://schemas.openxmlformats.org/officeDocument/2006/relationships/package" Target="../embeddings/Microsoft_Excel_Worksheet4.xls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emf"/><Relationship Id="rId4" Type="http://schemas.openxmlformats.org/officeDocument/2006/relationships/package" Target="../embeddings/Microsoft_Excel_Worksheet5.xlsx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3.emf"/><Relationship Id="rId4" Type="http://schemas.openxmlformats.org/officeDocument/2006/relationships/package" Target="../embeddings/Microsoft_Excel_Worksheet6.xlsx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4.emf"/><Relationship Id="rId4" Type="http://schemas.openxmlformats.org/officeDocument/2006/relationships/package" Target="../embeddings/Microsoft_Excel_Worksheet7.xlsx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emf"/><Relationship Id="rId4" Type="http://schemas.openxmlformats.org/officeDocument/2006/relationships/package" Target="../embeddings/Microsoft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0803011_12-A4-at-144-dpi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8912" y="0"/>
            <a:ext cx="1106312" cy="1836929"/>
          </a:xfrm>
          <a:prstGeom prst="rect">
            <a:avLst/>
          </a:prstGeom>
          <a:ln w="12700">
            <a:miter lim="400000"/>
          </a:ln>
        </p:spPr>
      </p:pic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1641856" y="2064512"/>
            <a:ext cx="10160000" cy="1950721"/>
          </a:xfrm>
          <a:prstGeom prst="rect">
            <a:avLst/>
          </a:prstGeom>
        </p:spPr>
        <p:txBody>
          <a:bodyPr/>
          <a:lstStyle>
            <a:lvl1pPr>
              <a:defRPr sz="5600"/>
            </a:lvl1pPr>
          </a:lstStyle>
          <a:p>
            <a:pPr lvl="0">
              <a:defRPr sz="1800" b="0">
                <a:solidFill>
                  <a:srgbClr val="000000"/>
                </a:solidFill>
                <a:uFillTx/>
              </a:defRPr>
            </a:pPr>
            <a:r>
              <a:rPr lang="en-US" sz="5600" b="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rPr>
              <a:t>FEB2 optical fiber identification</a:t>
            </a:r>
            <a:endParaRPr sz="5600" b="1" dirty="0">
              <a:solidFill>
                <a:srgbClr val="FFFFFF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50" name="Shape 50"/>
          <p:cNvSpPr/>
          <p:nvPr/>
        </p:nvSpPr>
        <p:spPr>
          <a:xfrm>
            <a:off x="-8583" y="9394973"/>
            <a:ext cx="13021966" cy="1"/>
          </a:xfrm>
          <a:prstGeom prst="line">
            <a:avLst/>
          </a:prstGeom>
          <a:ln w="25400">
            <a:solidFill/>
            <a:miter lim="400000"/>
          </a:ln>
        </p:spPr>
        <p:txBody>
          <a:bodyPr lIns="50800" tIns="50800" rIns="50800" bIns="50800" anchor="ctr"/>
          <a:lstStyle/>
          <a:p>
            <a:pPr lvl="0">
              <a:defRPr sz="2400"/>
            </a:pPr>
            <a:endParaRPr/>
          </a:p>
        </p:txBody>
      </p:sp>
      <p:sp>
        <p:nvSpPr>
          <p:cNvPr id="53" name="Shape 53"/>
          <p:cNvSpPr/>
          <p:nvPr/>
        </p:nvSpPr>
        <p:spPr>
          <a:xfrm>
            <a:off x="1300480" y="4919698"/>
            <a:ext cx="10859008" cy="18548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lIns="65023" tIns="65023" rIns="65023" bIns="65023">
            <a:spAutoFit/>
          </a:bodyPr>
          <a:lstStyle/>
          <a:p>
            <a:pPr marL="45155" marR="45155" lvl="0" defTabSz="1016000">
              <a:buClr>
                <a:srgbClr val="000000"/>
              </a:buClr>
              <a:buFont typeface="Calibri"/>
              <a:defRPr sz="1800"/>
            </a:pPr>
            <a:r>
              <a:rPr lang="en-US" sz="2800" dirty="0">
                <a:uFill>
                  <a:solidFill/>
                </a:uFill>
                <a:latin typeface="Calibri"/>
                <a:ea typeface="Calibri"/>
                <a:cs typeface="Calibri"/>
                <a:sym typeface="Calibri"/>
              </a:rPr>
              <a:t>Jaroslav </a:t>
            </a:r>
            <a:r>
              <a:rPr lang="sk-SK" sz="2800" dirty="0">
                <a:uFill>
                  <a:solidFill/>
                </a:uFill>
                <a:latin typeface="Calibri"/>
                <a:ea typeface="Calibri"/>
                <a:cs typeface="Calibri"/>
                <a:sym typeface="Calibri"/>
              </a:rPr>
              <a:t>Bán</a:t>
            </a:r>
            <a:r>
              <a:rPr lang="en-US" sz="2800" dirty="0">
                <a:uFill>
                  <a:solidFill/>
                </a:uFill>
                <a:latin typeface="Calibri"/>
                <a:ea typeface="Calibri"/>
                <a:cs typeface="Calibri"/>
                <a:sym typeface="Calibri"/>
              </a:rPr>
              <a:t>, John Parsons</a:t>
            </a:r>
            <a:endParaRPr sz="2800" dirty="0">
              <a:uFill>
                <a:solidFill/>
              </a:uFill>
              <a:latin typeface="Calibri"/>
              <a:ea typeface="Calibri"/>
              <a:cs typeface="Calibri"/>
              <a:sym typeface="Calibri"/>
            </a:endParaRPr>
          </a:p>
          <a:p>
            <a:pPr marL="45155" marR="45155" lvl="0" defTabSz="1016000">
              <a:buClr>
                <a:srgbClr val="000000"/>
              </a:buClr>
              <a:buFont typeface="Calibri"/>
              <a:defRPr sz="1800"/>
            </a:pPr>
            <a:r>
              <a:rPr sz="2800" dirty="0">
                <a:uFill>
                  <a:solidFill/>
                </a:uFill>
                <a:latin typeface="Calibri"/>
                <a:ea typeface="Calibri"/>
                <a:cs typeface="Calibri"/>
                <a:sym typeface="Calibri"/>
              </a:rPr>
              <a:t>Columbia University</a:t>
            </a:r>
          </a:p>
          <a:p>
            <a:pPr marL="45155" marR="45155" lvl="0" defTabSz="1016000">
              <a:buClr>
                <a:srgbClr val="000000"/>
              </a:buClr>
              <a:buFont typeface="Calibri"/>
              <a:defRPr sz="1800"/>
            </a:pPr>
            <a:endParaRPr sz="2800" dirty="0">
              <a:uFill>
                <a:solidFill/>
              </a:uFill>
              <a:latin typeface="Calibri"/>
              <a:ea typeface="Calibri"/>
              <a:cs typeface="Calibri"/>
              <a:sym typeface="Calibri"/>
            </a:endParaRPr>
          </a:p>
          <a:p>
            <a:pPr marL="45155" marR="45155" lvl="0" defTabSz="1016000">
              <a:buClr>
                <a:srgbClr val="000000"/>
              </a:buClr>
              <a:buFont typeface="Calibri"/>
              <a:defRPr sz="1800"/>
            </a:pPr>
            <a:endParaRPr sz="2800" dirty="0">
              <a:uFill>
                <a:solidFill/>
              </a:u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4" name="cu_logo.gi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590033" y="5478809"/>
            <a:ext cx="4279901" cy="698501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1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Fiber identification principle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82801" y="2428438"/>
            <a:ext cx="10271760" cy="702756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A/ Identify of each </a:t>
            </a: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fiber type </a:t>
            </a: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is identified by the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position of ADC frame fields,</a:t>
            </a:r>
            <a:r>
              <a:rPr kumimoji="0" lang="en-US" sz="3600" b="0" i="0" u="none" strike="noStrike" cap="none" spc="0" normalizeH="0" dirty="0">
                <a:ln>
                  <a:noFill/>
                </a:ln>
                <a:solidFill>
                  <a:srgbClr val="00B05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which have unique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B050"/>
                </a:solidFill>
              </a:rPr>
              <a:t>format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rgbClr val="00B050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FillTx/>
                <a:sym typeface="Helvetica Light"/>
              </a:rPr>
              <a:t>B/</a:t>
            </a:r>
            <a:r>
              <a:rPr kumimoji="0" lang="en-US" sz="3600" b="0" i="0" u="none" strike="noStrike" cap="none" spc="0" normalizeH="0" dirty="0">
                <a:ln>
                  <a:noFill/>
                </a:ln>
                <a:solidFill>
                  <a:srgbClr val="00B050"/>
                </a:solidFill>
                <a:effectLst/>
                <a:uFillTx/>
                <a:sym typeface="Helvetica Light"/>
              </a:rPr>
              <a:t> </a:t>
            </a:r>
            <a:r>
              <a:rPr kumimoji="0" lang="en-US" sz="3600" b="0" i="0" u="none" strike="noStrike" cap="none" spc="0" normalizeH="0" dirty="0">
                <a:ln>
                  <a:noFill/>
                </a:ln>
                <a:solidFill>
                  <a:srgbClr val="FF0000"/>
                </a:solidFill>
                <a:effectLst/>
                <a:uFillTx/>
                <a:sym typeface="Helvetica Light"/>
              </a:rPr>
              <a:t>Position</a:t>
            </a:r>
            <a:r>
              <a:rPr kumimoji="0" lang="en-US" sz="3600" b="0" i="0" u="none" strike="noStrike" cap="none" spc="0" normalizeH="0" dirty="0">
                <a:ln>
                  <a:noFill/>
                </a:ln>
                <a:solidFill>
                  <a:srgbClr val="00B050"/>
                </a:solidFill>
                <a:effectLst/>
                <a:uFillTx/>
                <a:sym typeface="Helvetica Light"/>
              </a:rPr>
              <a:t> on a specific FEB2 within each fiber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dirty="0">
                <a:ln>
                  <a:noFill/>
                </a:ln>
                <a:solidFill>
                  <a:srgbClr val="00B050"/>
                </a:solidFill>
                <a:effectLst/>
                <a:uFillTx/>
                <a:sym typeface="Helvetica Light"/>
              </a:rPr>
              <a:t>type is identified by the</a:t>
            </a:r>
            <a:r>
              <a:rPr lang="en-US" baseline="0" dirty="0">
                <a:solidFill>
                  <a:srgbClr val="00B050"/>
                </a:solidFill>
              </a:rPr>
              <a:t> ADC I2C</a:t>
            </a:r>
            <a:r>
              <a:rPr lang="en-US" dirty="0">
                <a:solidFill>
                  <a:srgbClr val="00B050"/>
                </a:solidFill>
              </a:rPr>
              <a:t> address; this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B050"/>
                </a:solidFill>
              </a:rPr>
              <a:t>uniquely identifies </a:t>
            </a:r>
            <a:r>
              <a:rPr lang="en-US" dirty="0" smtClean="0">
                <a:solidFill>
                  <a:srgbClr val="00B050"/>
                </a:solidFill>
              </a:rPr>
              <a:t>each </a:t>
            </a:r>
            <a:r>
              <a:rPr lang="en-US" dirty="0">
                <a:solidFill>
                  <a:srgbClr val="00B050"/>
                </a:solidFill>
              </a:rPr>
              <a:t>of 22 data fibers within </a:t>
            </a:r>
            <a:endParaRPr lang="en-US" dirty="0" smtClean="0">
              <a:solidFill>
                <a:srgbClr val="00B050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00B050"/>
                </a:solidFill>
              </a:rPr>
              <a:t>one </a:t>
            </a:r>
            <a:r>
              <a:rPr lang="en-US" dirty="0">
                <a:solidFill>
                  <a:srgbClr val="00B050"/>
                </a:solidFill>
              </a:rPr>
              <a:t>FEB2 board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spc="0" normalizeH="0" baseline="0" dirty="0">
              <a:ln>
                <a:noFill/>
              </a:ln>
              <a:solidFill>
                <a:srgbClr val="00B050"/>
              </a:solidFill>
              <a:effectLst/>
              <a:uFillTx/>
              <a:sym typeface="Helvetica Light"/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sym typeface="Helvetica Light"/>
              </a:rPr>
              <a:t>C/ If needed,</a:t>
            </a:r>
            <a:r>
              <a:rPr kumimoji="0" lang="en-US" sz="3600" b="0" i="0" u="none" strike="noStrike" cap="none" spc="0" normalizeH="0" dirty="0">
                <a:ln>
                  <a:noFill/>
                </a:ln>
                <a:solidFill>
                  <a:srgbClr val="0070C0"/>
                </a:solidFill>
                <a:effectLst/>
                <a:uFillTx/>
                <a:sym typeface="Helvetica Light"/>
              </a:rPr>
              <a:t> ADC silicon </a:t>
            </a:r>
            <a:r>
              <a:rPr lang="en-US" dirty="0">
                <a:solidFill>
                  <a:srgbClr val="0070C0"/>
                </a:solidFill>
              </a:rPr>
              <a:t>could</a:t>
            </a:r>
            <a:r>
              <a:rPr kumimoji="0" lang="en-US" sz="3600" b="0" i="0" u="none" strike="noStrike" cap="none" spc="0" normalizeH="0" dirty="0">
                <a:ln>
                  <a:noFill/>
                </a:ln>
                <a:solidFill>
                  <a:srgbClr val="0070C0"/>
                </a:solidFill>
                <a:effectLst/>
                <a:uFillTx/>
                <a:sym typeface="Helvetica Light"/>
              </a:rPr>
              <a:t> be modified </a:t>
            </a:r>
            <a:r>
              <a:rPr lang="en-US" dirty="0">
                <a:solidFill>
                  <a:srgbClr val="0070C0"/>
                </a:solidFill>
              </a:rPr>
              <a:t>to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rgbClr val="0070C0"/>
                </a:solidFill>
              </a:rPr>
              <a:t>send, in a second test mode, 7bits (replacing ADC I2C &amp; CH#) for </a:t>
            </a:r>
            <a:r>
              <a:rPr kumimoji="0" lang="en-US" sz="36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sym typeface="Helvetica Light"/>
              </a:rPr>
              <a:t>FEB2 board identification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FillTx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7056181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F1 to F4 mapping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11</a:t>
            </a:fld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860377"/>
              </p:ext>
            </p:extLst>
          </p:nvPr>
        </p:nvGraphicFramePr>
        <p:xfrm>
          <a:off x="2692400" y="1752600"/>
          <a:ext cx="8343900" cy="751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Worksheet" r:id="rId4" imgW="8343866" imgH="7513344" progId="Excel.Sheet.12">
                  <p:embed/>
                </p:oleObj>
              </mc:Choice>
              <mc:Fallback>
                <p:oleObj name="Worksheet" r:id="rId4" imgW="8343866" imgH="751334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92400" y="1752600"/>
                        <a:ext cx="8343900" cy="7513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406605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F5 to F8 mapping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12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527307"/>
              </p:ext>
            </p:extLst>
          </p:nvPr>
        </p:nvGraphicFramePr>
        <p:xfrm>
          <a:off x="2616200" y="1752600"/>
          <a:ext cx="8267700" cy="751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Worksheet" r:id="rId4" imgW="8267797" imgH="7513344" progId="Excel.Sheet.12">
                  <p:embed/>
                </p:oleObj>
              </mc:Choice>
              <mc:Fallback>
                <p:oleObj name="Worksheet" r:id="rId4" imgW="8267797" imgH="751334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16200" y="1752600"/>
                        <a:ext cx="8267700" cy="7513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140872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F9 to F11 mapping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13</a:t>
            </a:fld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770131"/>
              </p:ext>
            </p:extLst>
          </p:nvPr>
        </p:nvGraphicFramePr>
        <p:xfrm>
          <a:off x="2946558" y="1676400"/>
          <a:ext cx="8412163" cy="755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Worksheet" r:id="rId4" imgW="8412588" imgH="7559136" progId="Excel.Sheet.12">
                  <p:embed/>
                </p:oleObj>
              </mc:Choice>
              <mc:Fallback>
                <p:oleObj name="Worksheet" r:id="rId4" imgW="8412588" imgH="755913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46558" y="1676400"/>
                        <a:ext cx="8412163" cy="7559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7375358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F14 to F16 mapping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14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996299"/>
              </p:ext>
            </p:extLst>
          </p:nvPr>
        </p:nvGraphicFramePr>
        <p:xfrm>
          <a:off x="2938621" y="1752600"/>
          <a:ext cx="8428037" cy="751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Worksheet" r:id="rId4" imgW="8427715" imgH="7513344" progId="Excel.Sheet.12">
                  <p:embed/>
                </p:oleObj>
              </mc:Choice>
              <mc:Fallback>
                <p:oleObj name="Worksheet" r:id="rId4" imgW="8427715" imgH="751334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38621" y="1752600"/>
                        <a:ext cx="8428037" cy="7513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117609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F17 to F20 mapping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15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022149"/>
              </p:ext>
            </p:extLst>
          </p:nvPr>
        </p:nvGraphicFramePr>
        <p:xfrm>
          <a:off x="3003708" y="1752600"/>
          <a:ext cx="8297863" cy="751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Worksheet" r:id="rId4" imgW="8298268" imgH="7513344" progId="Excel.Sheet.12">
                  <p:embed/>
                </p:oleObj>
              </mc:Choice>
              <mc:Fallback>
                <p:oleObj name="Worksheet" r:id="rId4" imgW="8298268" imgH="751334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03708" y="1752600"/>
                        <a:ext cx="8297863" cy="7513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270007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F21 to F24 mapping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16</a:t>
            </a:fld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164369"/>
              </p:ext>
            </p:extLst>
          </p:nvPr>
        </p:nvGraphicFramePr>
        <p:xfrm>
          <a:off x="3003708" y="1752600"/>
          <a:ext cx="8297863" cy="751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Worksheet" r:id="rId4" imgW="8298268" imgH="7513344" progId="Excel.Sheet.12">
                  <p:embed/>
                </p:oleObj>
              </mc:Choice>
              <mc:Fallback>
                <p:oleObj name="Worksheet" r:id="rId4" imgW="8298268" imgH="751334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03708" y="1752600"/>
                        <a:ext cx="8297863" cy="7513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0512767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17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06600" y="1600200"/>
            <a:ext cx="10592643" cy="841255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algn="l" rtl="0" latinLnBrk="1" hangingPunct="0"/>
            <a:r>
              <a:rPr lang="en-US" dirty="0">
                <a:solidFill>
                  <a:srgbClr val="00B050"/>
                </a:solidFill>
              </a:rPr>
              <a:t>-COLUTA to LpGBT mapping is described</a:t>
            </a:r>
          </a:p>
          <a:p>
            <a:pPr algn="l" rtl="0" latinLnBrk="1" hangingPunct="0"/>
            <a:endParaRPr lang="en-US" dirty="0">
              <a:solidFill>
                <a:srgbClr val="00B050"/>
              </a:solidFill>
            </a:endParaRPr>
          </a:p>
          <a:p>
            <a:pPr algn="l" rtl="0" latinLnBrk="1" hangingPunct="0"/>
            <a:r>
              <a:rPr lang="en-US" dirty="0">
                <a:solidFill>
                  <a:srgbClr val="00B050"/>
                </a:solidFill>
              </a:rPr>
              <a:t>-we have 3 different LpGBT data formats (</a:t>
            </a:r>
            <a:r>
              <a:rPr lang="en-US" dirty="0" err="1">
                <a:solidFill>
                  <a:srgbClr val="00B050"/>
                </a:solidFill>
              </a:rPr>
              <a:t>ie</a:t>
            </a:r>
            <a:r>
              <a:rPr lang="en-US" dirty="0">
                <a:solidFill>
                  <a:srgbClr val="00B050"/>
                </a:solidFill>
              </a:rPr>
              <a:t>. fiber</a:t>
            </a:r>
          </a:p>
          <a:p>
            <a:pPr algn="l" rtl="0" latinLnBrk="1" hangingPunct="0"/>
            <a:r>
              <a:rPr lang="en-US" dirty="0">
                <a:solidFill>
                  <a:srgbClr val="00B050"/>
                </a:solidFill>
              </a:rPr>
              <a:t>types, each identified uniquely by location of </a:t>
            </a:r>
          </a:p>
          <a:p>
            <a:pPr algn="l" rtl="0" latinLnBrk="1" hangingPunct="0"/>
            <a:r>
              <a:rPr lang="en-US" dirty="0">
                <a:solidFill>
                  <a:srgbClr val="00B050"/>
                </a:solidFill>
              </a:rPr>
              <a:t>Frame fields)</a:t>
            </a:r>
          </a:p>
          <a:p>
            <a:pPr algn="l" rtl="0" latinLnBrk="1" hangingPunct="0"/>
            <a:endParaRPr lang="en-US" dirty="0">
              <a:solidFill>
                <a:srgbClr val="00B050"/>
              </a:solidFill>
            </a:endParaRPr>
          </a:p>
          <a:p>
            <a:pPr algn="l" rtl="0" latinLnBrk="1" hangingPunct="0"/>
            <a:r>
              <a:rPr lang="en-US" dirty="0">
                <a:solidFill>
                  <a:srgbClr val="00B050"/>
                </a:solidFill>
              </a:rPr>
              <a:t>-COLUTA test data with ADC chip address</a:t>
            </a:r>
          </a:p>
          <a:p>
            <a:pPr algn="l" rtl="0" latinLnBrk="1" hangingPunct="0"/>
            <a:r>
              <a:rPr lang="en-US" dirty="0">
                <a:solidFill>
                  <a:srgbClr val="00B050"/>
                </a:solidFill>
              </a:rPr>
              <a:t>allows to uniquely identify each FEB2 optical fiber, </a:t>
            </a:r>
          </a:p>
          <a:p>
            <a:pPr algn="l" rtl="0" latinLnBrk="1" hangingPunct="0"/>
            <a:r>
              <a:rPr lang="en-US" dirty="0">
                <a:solidFill>
                  <a:srgbClr val="00B050"/>
                </a:solidFill>
              </a:rPr>
              <a:t>within each fiber type, without ambiguity</a:t>
            </a:r>
          </a:p>
          <a:p>
            <a:pPr algn="l" rtl="0" latinLnBrk="1" hangingPunct="0"/>
            <a:endParaRPr lang="en-US" dirty="0">
              <a:solidFill>
                <a:srgbClr val="00B050"/>
              </a:solidFill>
            </a:endParaRPr>
          </a:p>
          <a:p>
            <a:pPr algn="l" rtl="0" latinLnBrk="1" hangingPunct="0"/>
            <a:r>
              <a:rPr lang="en-US" dirty="0">
                <a:solidFill>
                  <a:srgbClr val="FF0000"/>
                </a:solidFill>
              </a:rPr>
              <a:t>-if FEB2 board number is also required, need to </a:t>
            </a:r>
          </a:p>
          <a:p>
            <a:pPr algn="l" rtl="0" latinLnBrk="1" hangingPunct="0"/>
            <a:r>
              <a:rPr lang="en-US" dirty="0">
                <a:solidFill>
                  <a:srgbClr val="FF0000"/>
                </a:solidFill>
              </a:rPr>
              <a:t>know soon (within few weeks), since requires </a:t>
            </a:r>
          </a:p>
          <a:p>
            <a:pPr algn="l" rtl="0" latinLnBrk="1" hangingPunct="0"/>
            <a:r>
              <a:rPr lang="en-US" dirty="0">
                <a:solidFill>
                  <a:srgbClr val="FF0000"/>
                </a:solidFill>
              </a:rPr>
              <a:t>change to COLUTAv4 silicon design to implement</a:t>
            </a:r>
          </a:p>
          <a:p>
            <a:pPr algn="l" rtl="0" latinLnBrk="1" hangingPunct="0"/>
            <a:r>
              <a:rPr lang="en-US" dirty="0">
                <a:solidFill>
                  <a:srgbClr val="FF0000"/>
                </a:solidFill>
              </a:rPr>
              <a:t>second test mode</a:t>
            </a:r>
          </a:p>
          <a:p>
            <a:pPr algn="l" rtl="0" latinLnBrk="1" hangingPunct="0"/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616240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5240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798998" y="119211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PA/SH1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798998" y="36846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PA/SH2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798998" y="617728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798998" y="866987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PA/SH4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798998" y="1116245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PA/SH5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798998" y="1365504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PA/SH6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798998" y="161476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PA/SH7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798998" y="1864021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PA/SH8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798998" y="2113280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PA/SH9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798998" y="236253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PA/SH10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798998" y="2611797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PA/SH11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1798998" y="2861056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PA/SH12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798998" y="3110315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PA/SH13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798998" y="335957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PA/SH14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798998" y="3608832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PA/SH15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798998" y="567876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PA/SH17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798998" y="5928021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PA/SH18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798998" y="6177280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PA/SH19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798998" y="642653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PA/SH20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98998" y="6675797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PA/SH21</a:t>
            </a:r>
          </a:p>
        </p:txBody>
      </p:sp>
      <p:sp>
        <p:nvSpPr>
          <p:cNvPr id="61" name="Rectangle 60"/>
          <p:cNvSpPr/>
          <p:nvPr/>
        </p:nvSpPr>
        <p:spPr>
          <a:xfrm>
            <a:off x="1798998" y="6925056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PA/SH22</a:t>
            </a:r>
          </a:p>
        </p:txBody>
      </p:sp>
      <p:sp>
        <p:nvSpPr>
          <p:cNvPr id="62" name="Rectangle 61"/>
          <p:cNvSpPr/>
          <p:nvPr/>
        </p:nvSpPr>
        <p:spPr>
          <a:xfrm>
            <a:off x="1798998" y="7174315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PA/SH23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798998" y="742357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PA/SH24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798998" y="7672832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PA/SH25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798998" y="7922091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PA/SH26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798998" y="817134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PA/SH27</a:t>
            </a:r>
          </a:p>
        </p:txBody>
      </p:sp>
      <p:sp>
        <p:nvSpPr>
          <p:cNvPr id="67" name="Rectangle 66"/>
          <p:cNvSpPr/>
          <p:nvPr/>
        </p:nvSpPr>
        <p:spPr>
          <a:xfrm>
            <a:off x="1798998" y="8420608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PA/SH28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798998" y="8669867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PA/SH29</a:t>
            </a:r>
          </a:p>
        </p:txBody>
      </p:sp>
      <p:sp>
        <p:nvSpPr>
          <p:cNvPr id="69" name="Rectangle 68"/>
          <p:cNvSpPr/>
          <p:nvPr/>
        </p:nvSpPr>
        <p:spPr>
          <a:xfrm>
            <a:off x="1798998" y="8919125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PA/SH30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798998" y="9168384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PA/SH31</a:t>
            </a:r>
          </a:p>
        </p:txBody>
      </p:sp>
      <p:sp>
        <p:nvSpPr>
          <p:cNvPr id="71" name="Rectangle 70"/>
          <p:cNvSpPr/>
          <p:nvPr/>
        </p:nvSpPr>
        <p:spPr>
          <a:xfrm>
            <a:off x="1798998" y="941764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PA/SH32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334934" y="119211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ADC1</a:t>
            </a:r>
          </a:p>
        </p:txBody>
      </p:sp>
      <p:sp>
        <p:nvSpPr>
          <p:cNvPr id="73" name="Rectangle 72"/>
          <p:cNvSpPr/>
          <p:nvPr/>
        </p:nvSpPr>
        <p:spPr>
          <a:xfrm>
            <a:off x="4334934" y="36846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ADC2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334934" y="617728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ADC3</a:t>
            </a:r>
          </a:p>
        </p:txBody>
      </p:sp>
      <p:sp>
        <p:nvSpPr>
          <p:cNvPr id="75" name="Rectangle 74"/>
          <p:cNvSpPr/>
          <p:nvPr/>
        </p:nvSpPr>
        <p:spPr>
          <a:xfrm>
            <a:off x="4334934" y="866987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ADC4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334934" y="1116245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ADC5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34934" y="1365504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ADC6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334934" y="161476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ADC7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334934" y="1864021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ADC8</a:t>
            </a:r>
          </a:p>
        </p:txBody>
      </p:sp>
      <p:sp>
        <p:nvSpPr>
          <p:cNvPr id="80" name="Rectangle 79"/>
          <p:cNvSpPr/>
          <p:nvPr/>
        </p:nvSpPr>
        <p:spPr>
          <a:xfrm>
            <a:off x="4334934" y="2113280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ADC9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334934" y="236253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ADC10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334934" y="2611797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ADC11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334934" y="2861056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ADC12</a:t>
            </a:r>
          </a:p>
        </p:txBody>
      </p:sp>
      <p:sp>
        <p:nvSpPr>
          <p:cNvPr id="84" name="Rectangle 83"/>
          <p:cNvSpPr/>
          <p:nvPr/>
        </p:nvSpPr>
        <p:spPr>
          <a:xfrm>
            <a:off x="4334934" y="3110315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ADC13</a:t>
            </a:r>
          </a:p>
        </p:txBody>
      </p:sp>
      <p:sp>
        <p:nvSpPr>
          <p:cNvPr id="85" name="Rectangle 84"/>
          <p:cNvSpPr/>
          <p:nvPr/>
        </p:nvSpPr>
        <p:spPr>
          <a:xfrm>
            <a:off x="4334934" y="335957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ADC14</a:t>
            </a:r>
          </a:p>
        </p:txBody>
      </p:sp>
      <p:sp>
        <p:nvSpPr>
          <p:cNvPr id="86" name="Rectangle 85"/>
          <p:cNvSpPr/>
          <p:nvPr/>
        </p:nvSpPr>
        <p:spPr>
          <a:xfrm>
            <a:off x="4334934" y="3608832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ADC15</a:t>
            </a:r>
          </a:p>
        </p:txBody>
      </p:sp>
      <p:sp>
        <p:nvSpPr>
          <p:cNvPr id="87" name="Rectangle 86"/>
          <p:cNvSpPr/>
          <p:nvPr/>
        </p:nvSpPr>
        <p:spPr>
          <a:xfrm>
            <a:off x="4334934" y="567876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ADC17</a:t>
            </a:r>
          </a:p>
        </p:txBody>
      </p:sp>
      <p:sp>
        <p:nvSpPr>
          <p:cNvPr id="88" name="Rectangle 87"/>
          <p:cNvSpPr/>
          <p:nvPr/>
        </p:nvSpPr>
        <p:spPr>
          <a:xfrm>
            <a:off x="4334934" y="5928021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ADC18</a:t>
            </a:r>
          </a:p>
        </p:txBody>
      </p:sp>
      <p:sp>
        <p:nvSpPr>
          <p:cNvPr id="89" name="Rectangle 88"/>
          <p:cNvSpPr/>
          <p:nvPr/>
        </p:nvSpPr>
        <p:spPr>
          <a:xfrm>
            <a:off x="4334934" y="6177280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ADC19</a:t>
            </a:r>
          </a:p>
        </p:txBody>
      </p:sp>
      <p:sp>
        <p:nvSpPr>
          <p:cNvPr id="90" name="Rectangle 89"/>
          <p:cNvSpPr/>
          <p:nvPr/>
        </p:nvSpPr>
        <p:spPr>
          <a:xfrm>
            <a:off x="4334934" y="642653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ADC20</a:t>
            </a:r>
          </a:p>
        </p:txBody>
      </p:sp>
      <p:sp>
        <p:nvSpPr>
          <p:cNvPr id="91" name="Rectangle 90"/>
          <p:cNvSpPr/>
          <p:nvPr/>
        </p:nvSpPr>
        <p:spPr>
          <a:xfrm>
            <a:off x="4334934" y="6675797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ADC21</a:t>
            </a:r>
          </a:p>
        </p:txBody>
      </p:sp>
      <p:sp>
        <p:nvSpPr>
          <p:cNvPr id="92" name="Rectangle 91"/>
          <p:cNvSpPr/>
          <p:nvPr/>
        </p:nvSpPr>
        <p:spPr>
          <a:xfrm>
            <a:off x="4334934" y="6925056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ADC22</a:t>
            </a:r>
          </a:p>
        </p:txBody>
      </p:sp>
      <p:sp>
        <p:nvSpPr>
          <p:cNvPr id="93" name="Rectangle 92"/>
          <p:cNvSpPr/>
          <p:nvPr/>
        </p:nvSpPr>
        <p:spPr>
          <a:xfrm>
            <a:off x="4334934" y="7174315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ADC23</a:t>
            </a:r>
          </a:p>
        </p:txBody>
      </p:sp>
      <p:sp>
        <p:nvSpPr>
          <p:cNvPr id="94" name="Rectangle 93"/>
          <p:cNvSpPr/>
          <p:nvPr/>
        </p:nvSpPr>
        <p:spPr>
          <a:xfrm>
            <a:off x="4334934" y="742357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ADC24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334934" y="7672832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ADC25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334934" y="7922091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ADC26</a:t>
            </a:r>
          </a:p>
        </p:txBody>
      </p:sp>
      <p:sp>
        <p:nvSpPr>
          <p:cNvPr id="97" name="Rectangle 96"/>
          <p:cNvSpPr/>
          <p:nvPr/>
        </p:nvSpPr>
        <p:spPr>
          <a:xfrm>
            <a:off x="4334934" y="817134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ADC27</a:t>
            </a:r>
          </a:p>
        </p:txBody>
      </p:sp>
      <p:sp>
        <p:nvSpPr>
          <p:cNvPr id="98" name="Rectangle 97"/>
          <p:cNvSpPr/>
          <p:nvPr/>
        </p:nvSpPr>
        <p:spPr>
          <a:xfrm>
            <a:off x="4334934" y="8420608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ADC28</a:t>
            </a:r>
          </a:p>
        </p:txBody>
      </p:sp>
      <p:sp>
        <p:nvSpPr>
          <p:cNvPr id="99" name="Rectangle 98"/>
          <p:cNvSpPr/>
          <p:nvPr/>
        </p:nvSpPr>
        <p:spPr>
          <a:xfrm>
            <a:off x="4334934" y="8669867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ADC29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4334934" y="8919125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ADC30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4334934" y="9168384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ADC31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4334934" y="941764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ADC32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6578262" y="25332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lpGBT1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6578262" y="502582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lpGBT2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6572843" y="101870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lpGBT3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6572843" y="1267968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lpGBT4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6572843" y="1744641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lpGBT5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6572843" y="1993900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lpGBT6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6572843" y="2498175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lpGBT7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6572843" y="274743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lpGBT8</a:t>
            </a:r>
          </a:p>
        </p:txBody>
      </p:sp>
      <p:cxnSp>
        <p:nvCxnSpPr>
          <p:cNvPr id="145" name="Straight Arrow Connector 144"/>
          <p:cNvCxnSpPr>
            <a:endCxn id="72" idx="1"/>
          </p:cNvCxnSpPr>
          <p:nvPr/>
        </p:nvCxnSpPr>
        <p:spPr>
          <a:xfrm flipV="1">
            <a:off x="3175339" y="216747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72" idx="3"/>
          </p:cNvCxnSpPr>
          <p:nvPr/>
        </p:nvCxnSpPr>
        <p:spPr>
          <a:xfrm>
            <a:off x="5711275" y="216747"/>
            <a:ext cx="866987" cy="8805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73" idx="3"/>
          </p:cNvCxnSpPr>
          <p:nvPr/>
        </p:nvCxnSpPr>
        <p:spPr>
          <a:xfrm>
            <a:off x="5711275" y="466005"/>
            <a:ext cx="866987" cy="8060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74" idx="3"/>
          </p:cNvCxnSpPr>
          <p:nvPr/>
        </p:nvCxnSpPr>
        <p:spPr>
          <a:xfrm flipV="1">
            <a:off x="5711275" y="654305"/>
            <a:ext cx="866987" cy="60959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 flipV="1">
            <a:off x="5713984" y="412836"/>
            <a:ext cx="866987" cy="4741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/>
          <p:nvPr/>
        </p:nvCxnSpPr>
        <p:spPr>
          <a:xfrm>
            <a:off x="5708565" y="963169"/>
            <a:ext cx="866987" cy="8805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/>
          <p:nvPr/>
        </p:nvCxnSpPr>
        <p:spPr>
          <a:xfrm>
            <a:off x="5708565" y="1212427"/>
            <a:ext cx="866987" cy="8060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/>
          <p:nvPr/>
        </p:nvCxnSpPr>
        <p:spPr>
          <a:xfrm flipV="1">
            <a:off x="5708565" y="1400727"/>
            <a:ext cx="866987" cy="60959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/>
          <p:nvPr/>
        </p:nvCxnSpPr>
        <p:spPr>
          <a:xfrm flipV="1">
            <a:off x="5711275" y="1159258"/>
            <a:ext cx="866987" cy="4741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/>
          <p:nvPr/>
        </p:nvCxnSpPr>
        <p:spPr>
          <a:xfrm>
            <a:off x="5708565" y="1709929"/>
            <a:ext cx="866987" cy="8805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>
            <a:off x="5708565" y="1959187"/>
            <a:ext cx="866987" cy="8060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/>
          <p:nvPr/>
        </p:nvCxnSpPr>
        <p:spPr>
          <a:xfrm flipV="1">
            <a:off x="5708565" y="2147486"/>
            <a:ext cx="866987" cy="60959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/>
          <p:nvPr/>
        </p:nvCxnSpPr>
        <p:spPr>
          <a:xfrm flipV="1">
            <a:off x="5711275" y="1906017"/>
            <a:ext cx="866987" cy="4741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>
            <a:off x="5708565" y="217934"/>
            <a:ext cx="866987" cy="8805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5708565" y="467191"/>
            <a:ext cx="866987" cy="8060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/>
          <p:nvPr/>
        </p:nvCxnSpPr>
        <p:spPr>
          <a:xfrm flipV="1">
            <a:off x="5708565" y="655491"/>
            <a:ext cx="866987" cy="60959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 flipV="1">
            <a:off x="5711275" y="414022"/>
            <a:ext cx="866987" cy="4741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/>
          <p:nvPr/>
        </p:nvCxnSpPr>
        <p:spPr>
          <a:xfrm>
            <a:off x="5708565" y="2451609"/>
            <a:ext cx="866987" cy="8805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/>
          <p:nvPr/>
        </p:nvCxnSpPr>
        <p:spPr>
          <a:xfrm>
            <a:off x="5708565" y="2700867"/>
            <a:ext cx="866987" cy="8060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/>
          <p:nvPr/>
        </p:nvCxnSpPr>
        <p:spPr>
          <a:xfrm flipV="1">
            <a:off x="5708565" y="2889166"/>
            <a:ext cx="866987" cy="60959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/>
          <p:cNvCxnSpPr/>
          <p:nvPr/>
        </p:nvCxnSpPr>
        <p:spPr>
          <a:xfrm flipV="1">
            <a:off x="5711275" y="2647698"/>
            <a:ext cx="866987" cy="4741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Rectangle 192"/>
          <p:cNvSpPr/>
          <p:nvPr/>
        </p:nvSpPr>
        <p:spPr>
          <a:xfrm>
            <a:off x="1798998" y="3849963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PA/SH16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4332224" y="385808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ADC16</a:t>
            </a:r>
          </a:p>
        </p:txBody>
      </p:sp>
      <p:cxnSp>
        <p:nvCxnSpPr>
          <p:cNvPr id="195" name="Straight Arrow Connector 194"/>
          <p:cNvCxnSpPr/>
          <p:nvPr/>
        </p:nvCxnSpPr>
        <p:spPr>
          <a:xfrm flipV="1">
            <a:off x="3175339" y="466004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/>
          <p:nvPr/>
        </p:nvCxnSpPr>
        <p:spPr>
          <a:xfrm flipV="1">
            <a:off x="3172629" y="712556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/>
          <p:nvPr/>
        </p:nvCxnSpPr>
        <p:spPr>
          <a:xfrm flipV="1">
            <a:off x="3172629" y="959108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Arrow Connector 197"/>
          <p:cNvCxnSpPr/>
          <p:nvPr/>
        </p:nvCxnSpPr>
        <p:spPr>
          <a:xfrm flipV="1">
            <a:off x="3172629" y="1205660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/>
          <p:nvPr/>
        </p:nvCxnSpPr>
        <p:spPr>
          <a:xfrm flipV="1">
            <a:off x="3172629" y="1452212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/>
          <p:nvPr/>
        </p:nvCxnSpPr>
        <p:spPr>
          <a:xfrm flipV="1">
            <a:off x="3172629" y="1704172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 flipV="1">
            <a:off x="3172629" y="1956139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/>
          <p:nvPr/>
        </p:nvCxnSpPr>
        <p:spPr>
          <a:xfrm flipV="1">
            <a:off x="3172629" y="2199980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/>
          <p:nvPr/>
        </p:nvCxnSpPr>
        <p:spPr>
          <a:xfrm flipV="1">
            <a:off x="3172629" y="2451945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/>
          <p:cNvCxnSpPr/>
          <p:nvPr/>
        </p:nvCxnSpPr>
        <p:spPr>
          <a:xfrm flipV="1">
            <a:off x="3172629" y="2703910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/>
          <p:nvPr/>
        </p:nvCxnSpPr>
        <p:spPr>
          <a:xfrm flipV="1">
            <a:off x="3172629" y="2953160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/>
          <p:nvPr/>
        </p:nvCxnSpPr>
        <p:spPr>
          <a:xfrm flipV="1">
            <a:off x="3172629" y="3194294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/>
          <p:nvPr/>
        </p:nvCxnSpPr>
        <p:spPr>
          <a:xfrm flipV="1">
            <a:off x="3172629" y="3446265"/>
            <a:ext cx="1159595" cy="5419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>
            <a:stCxn id="53" idx="3"/>
          </p:cNvCxnSpPr>
          <p:nvPr/>
        </p:nvCxnSpPr>
        <p:spPr>
          <a:xfrm>
            <a:off x="3175340" y="3706369"/>
            <a:ext cx="1156885" cy="5403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/>
          <p:cNvCxnSpPr>
            <a:stCxn id="193" idx="3"/>
          </p:cNvCxnSpPr>
          <p:nvPr/>
        </p:nvCxnSpPr>
        <p:spPr>
          <a:xfrm>
            <a:off x="3175340" y="3947500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>
            <a:off x="5705856" y="3202433"/>
            <a:ext cx="866987" cy="8805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5705856" y="3451691"/>
            <a:ext cx="866987" cy="8060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 flipV="1">
            <a:off x="5705856" y="3639990"/>
            <a:ext cx="866987" cy="60959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 flipV="1">
            <a:off x="5708565" y="3398521"/>
            <a:ext cx="866987" cy="4741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Rectangle 217"/>
          <p:cNvSpPr/>
          <p:nvPr/>
        </p:nvSpPr>
        <p:spPr>
          <a:xfrm>
            <a:off x="6578262" y="3243068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lpGBT9</a:t>
            </a:r>
          </a:p>
        </p:txBody>
      </p:sp>
      <p:sp>
        <p:nvSpPr>
          <p:cNvPr id="219" name="Rectangle 218"/>
          <p:cNvSpPr/>
          <p:nvPr/>
        </p:nvSpPr>
        <p:spPr>
          <a:xfrm>
            <a:off x="6578262" y="3492326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lpGBT10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6572843" y="385808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lpGBT11</a:t>
            </a:r>
          </a:p>
        </p:txBody>
      </p:sp>
      <p:cxnSp>
        <p:nvCxnSpPr>
          <p:cNvPr id="221" name="Straight Arrow Connector 220"/>
          <p:cNvCxnSpPr>
            <a:stCxn id="194" idx="3"/>
            <a:endCxn id="220" idx="1"/>
          </p:cNvCxnSpPr>
          <p:nvPr/>
        </p:nvCxnSpPr>
        <p:spPr>
          <a:xfrm>
            <a:off x="5708566" y="3955625"/>
            <a:ext cx="864277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/>
          <p:nvPr/>
        </p:nvCxnSpPr>
        <p:spPr>
          <a:xfrm>
            <a:off x="3175340" y="5770854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/>
          <p:nvPr/>
        </p:nvCxnSpPr>
        <p:spPr>
          <a:xfrm>
            <a:off x="3172630" y="6024238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>
            <a:off x="3169921" y="6277623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/>
          <p:nvPr/>
        </p:nvCxnSpPr>
        <p:spPr>
          <a:xfrm>
            <a:off x="3169919" y="6518681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/>
          <p:nvPr/>
        </p:nvCxnSpPr>
        <p:spPr>
          <a:xfrm>
            <a:off x="3169918" y="6759739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Arrow Connector 230"/>
          <p:cNvCxnSpPr/>
          <p:nvPr/>
        </p:nvCxnSpPr>
        <p:spPr>
          <a:xfrm>
            <a:off x="3169917" y="7013124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/>
          <p:nvPr/>
        </p:nvCxnSpPr>
        <p:spPr>
          <a:xfrm>
            <a:off x="3169915" y="7266508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Arrow Connector 232"/>
          <p:cNvCxnSpPr/>
          <p:nvPr/>
        </p:nvCxnSpPr>
        <p:spPr>
          <a:xfrm>
            <a:off x="3169914" y="7519893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/>
          <p:nvPr/>
        </p:nvCxnSpPr>
        <p:spPr>
          <a:xfrm>
            <a:off x="3169912" y="7773277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/>
          <p:cNvCxnSpPr/>
          <p:nvPr/>
        </p:nvCxnSpPr>
        <p:spPr>
          <a:xfrm>
            <a:off x="3169911" y="8014233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/>
          <p:nvPr/>
        </p:nvCxnSpPr>
        <p:spPr>
          <a:xfrm>
            <a:off x="3169910" y="8255189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/>
          <p:nvPr/>
        </p:nvCxnSpPr>
        <p:spPr>
          <a:xfrm>
            <a:off x="3169908" y="8496145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Arrow Connector 237"/>
          <p:cNvCxnSpPr/>
          <p:nvPr/>
        </p:nvCxnSpPr>
        <p:spPr>
          <a:xfrm>
            <a:off x="3169904" y="8771689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>
            <a:off x="3169904" y="9009947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Arrow Connector 239"/>
          <p:cNvCxnSpPr/>
          <p:nvPr/>
        </p:nvCxnSpPr>
        <p:spPr>
          <a:xfrm>
            <a:off x="3169904" y="9256792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/>
          <p:nvPr/>
        </p:nvCxnSpPr>
        <p:spPr>
          <a:xfrm>
            <a:off x="3169904" y="9515180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/>
          <p:nvPr/>
        </p:nvCxnSpPr>
        <p:spPr>
          <a:xfrm>
            <a:off x="5708566" y="5770853"/>
            <a:ext cx="864277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Rectangle 242"/>
          <p:cNvSpPr/>
          <p:nvPr/>
        </p:nvSpPr>
        <p:spPr>
          <a:xfrm>
            <a:off x="6572843" y="5678044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lpGBT14</a:t>
            </a:r>
          </a:p>
        </p:txBody>
      </p:sp>
      <p:cxnSp>
        <p:nvCxnSpPr>
          <p:cNvPr id="244" name="Straight Arrow Connector 243"/>
          <p:cNvCxnSpPr/>
          <p:nvPr/>
        </p:nvCxnSpPr>
        <p:spPr>
          <a:xfrm>
            <a:off x="5713984" y="6024840"/>
            <a:ext cx="866987" cy="8805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/>
          <p:cNvCxnSpPr/>
          <p:nvPr/>
        </p:nvCxnSpPr>
        <p:spPr>
          <a:xfrm>
            <a:off x="5713984" y="6274098"/>
            <a:ext cx="866987" cy="8060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/>
          <p:nvPr/>
        </p:nvCxnSpPr>
        <p:spPr>
          <a:xfrm flipV="1">
            <a:off x="5713984" y="6462397"/>
            <a:ext cx="866987" cy="60959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 flipV="1">
            <a:off x="5716693" y="6220929"/>
            <a:ext cx="866987" cy="4741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Rectangle 247"/>
          <p:cNvSpPr/>
          <p:nvPr/>
        </p:nvSpPr>
        <p:spPr>
          <a:xfrm>
            <a:off x="6583680" y="606033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lpGBT15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6583680" y="6309598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lpGBT16</a:t>
            </a:r>
          </a:p>
        </p:txBody>
      </p:sp>
      <p:cxnSp>
        <p:nvCxnSpPr>
          <p:cNvPr id="250" name="Straight Arrow Connector 249"/>
          <p:cNvCxnSpPr/>
          <p:nvPr/>
        </p:nvCxnSpPr>
        <p:spPr>
          <a:xfrm>
            <a:off x="5713984" y="6772616"/>
            <a:ext cx="866987" cy="8805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Arrow Connector 250"/>
          <p:cNvCxnSpPr/>
          <p:nvPr/>
        </p:nvCxnSpPr>
        <p:spPr>
          <a:xfrm>
            <a:off x="5713984" y="7021874"/>
            <a:ext cx="866987" cy="8060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Arrow Connector 251"/>
          <p:cNvCxnSpPr/>
          <p:nvPr/>
        </p:nvCxnSpPr>
        <p:spPr>
          <a:xfrm flipV="1">
            <a:off x="5713984" y="7210173"/>
            <a:ext cx="866987" cy="60959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Arrow Connector 252"/>
          <p:cNvCxnSpPr/>
          <p:nvPr/>
        </p:nvCxnSpPr>
        <p:spPr>
          <a:xfrm flipV="1">
            <a:off x="5716693" y="6968705"/>
            <a:ext cx="866987" cy="4741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Rectangle 253"/>
          <p:cNvSpPr/>
          <p:nvPr/>
        </p:nvSpPr>
        <p:spPr>
          <a:xfrm>
            <a:off x="6583680" y="6808115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lpGBT17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6583680" y="7057374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lpGBT18</a:t>
            </a:r>
          </a:p>
        </p:txBody>
      </p:sp>
      <p:cxnSp>
        <p:nvCxnSpPr>
          <p:cNvPr id="256" name="Straight Arrow Connector 255"/>
          <p:cNvCxnSpPr/>
          <p:nvPr/>
        </p:nvCxnSpPr>
        <p:spPr>
          <a:xfrm>
            <a:off x="5719410" y="7513942"/>
            <a:ext cx="866987" cy="8805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Arrow Connector 256"/>
          <p:cNvCxnSpPr/>
          <p:nvPr/>
        </p:nvCxnSpPr>
        <p:spPr>
          <a:xfrm>
            <a:off x="5719410" y="7763200"/>
            <a:ext cx="866987" cy="8060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/>
          <p:nvPr/>
        </p:nvCxnSpPr>
        <p:spPr>
          <a:xfrm flipV="1">
            <a:off x="5719410" y="7951500"/>
            <a:ext cx="866987" cy="60959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/>
          <p:cNvCxnSpPr/>
          <p:nvPr/>
        </p:nvCxnSpPr>
        <p:spPr>
          <a:xfrm flipV="1">
            <a:off x="5722119" y="7710031"/>
            <a:ext cx="866987" cy="4741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Rectangle 259"/>
          <p:cNvSpPr/>
          <p:nvPr/>
        </p:nvSpPr>
        <p:spPr>
          <a:xfrm>
            <a:off x="6589106" y="7549441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lpGBT19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6589106" y="7798700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lpGBT20</a:t>
            </a:r>
          </a:p>
        </p:txBody>
      </p:sp>
      <p:cxnSp>
        <p:nvCxnSpPr>
          <p:cNvPr id="262" name="Straight Arrow Connector 261"/>
          <p:cNvCxnSpPr/>
          <p:nvPr/>
        </p:nvCxnSpPr>
        <p:spPr>
          <a:xfrm>
            <a:off x="5719410" y="8267479"/>
            <a:ext cx="866987" cy="8805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Arrow Connector 262"/>
          <p:cNvCxnSpPr/>
          <p:nvPr/>
        </p:nvCxnSpPr>
        <p:spPr>
          <a:xfrm>
            <a:off x="5719410" y="8516737"/>
            <a:ext cx="866987" cy="8060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/>
          <p:cNvCxnSpPr/>
          <p:nvPr/>
        </p:nvCxnSpPr>
        <p:spPr>
          <a:xfrm flipV="1">
            <a:off x="5719410" y="8705037"/>
            <a:ext cx="866987" cy="60959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Arrow Connector 264"/>
          <p:cNvCxnSpPr/>
          <p:nvPr/>
        </p:nvCxnSpPr>
        <p:spPr>
          <a:xfrm flipV="1">
            <a:off x="5722119" y="8463568"/>
            <a:ext cx="866987" cy="4741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Rectangle 265"/>
          <p:cNvSpPr/>
          <p:nvPr/>
        </p:nvSpPr>
        <p:spPr>
          <a:xfrm>
            <a:off x="6589106" y="8302979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lpGBT21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6589106" y="8552238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lpGBT22</a:t>
            </a:r>
          </a:p>
        </p:txBody>
      </p:sp>
      <p:cxnSp>
        <p:nvCxnSpPr>
          <p:cNvPr id="268" name="Straight Arrow Connector 267"/>
          <p:cNvCxnSpPr/>
          <p:nvPr/>
        </p:nvCxnSpPr>
        <p:spPr>
          <a:xfrm>
            <a:off x="5719410" y="9012498"/>
            <a:ext cx="866987" cy="8805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/>
          <p:cNvCxnSpPr/>
          <p:nvPr/>
        </p:nvCxnSpPr>
        <p:spPr>
          <a:xfrm>
            <a:off x="5719410" y="9261756"/>
            <a:ext cx="866987" cy="8060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5719410" y="9450055"/>
            <a:ext cx="866987" cy="60959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/>
          <p:cNvCxnSpPr/>
          <p:nvPr/>
        </p:nvCxnSpPr>
        <p:spPr>
          <a:xfrm flipV="1">
            <a:off x="5722119" y="9208586"/>
            <a:ext cx="866987" cy="47413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Rectangle 271"/>
          <p:cNvSpPr/>
          <p:nvPr/>
        </p:nvSpPr>
        <p:spPr>
          <a:xfrm>
            <a:off x="6589106" y="9047997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lpGBT23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6589106" y="9297256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lpGBT24</a:t>
            </a:r>
          </a:p>
        </p:txBody>
      </p:sp>
      <p:cxnSp>
        <p:nvCxnSpPr>
          <p:cNvPr id="274" name="Straight Arrow Connector 273"/>
          <p:cNvCxnSpPr/>
          <p:nvPr/>
        </p:nvCxnSpPr>
        <p:spPr>
          <a:xfrm>
            <a:off x="11500936" y="9504393"/>
            <a:ext cx="1156885" cy="5394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/>
          <p:cNvCxnSpPr/>
          <p:nvPr/>
        </p:nvCxnSpPr>
        <p:spPr>
          <a:xfrm>
            <a:off x="11514468" y="9194257"/>
            <a:ext cx="864277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Rectangle 275"/>
          <p:cNvSpPr/>
          <p:nvPr/>
        </p:nvSpPr>
        <p:spPr>
          <a:xfrm>
            <a:off x="8577749" y="253323"/>
            <a:ext cx="1235456" cy="12083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VTRx+1</a:t>
            </a:r>
          </a:p>
        </p:txBody>
      </p:sp>
      <p:cxnSp>
        <p:nvCxnSpPr>
          <p:cNvPr id="277" name="Straight Arrow Connector 276"/>
          <p:cNvCxnSpPr>
            <a:stCxn id="125" idx="3"/>
          </p:cNvCxnSpPr>
          <p:nvPr/>
        </p:nvCxnSpPr>
        <p:spPr>
          <a:xfrm>
            <a:off x="7954603" y="350860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Arrow Connector 281"/>
          <p:cNvCxnSpPr/>
          <p:nvPr/>
        </p:nvCxnSpPr>
        <p:spPr>
          <a:xfrm>
            <a:off x="7954603" y="593238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Arrow Connector 282"/>
          <p:cNvCxnSpPr/>
          <p:nvPr/>
        </p:nvCxnSpPr>
        <p:spPr>
          <a:xfrm>
            <a:off x="7949184" y="1116246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Arrow Connector 283"/>
          <p:cNvCxnSpPr/>
          <p:nvPr/>
        </p:nvCxnSpPr>
        <p:spPr>
          <a:xfrm>
            <a:off x="7949184" y="1358624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Arrow Connector 284"/>
          <p:cNvCxnSpPr/>
          <p:nvPr/>
        </p:nvCxnSpPr>
        <p:spPr>
          <a:xfrm>
            <a:off x="9813205" y="360342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/>
          <p:cNvCxnSpPr/>
          <p:nvPr/>
        </p:nvCxnSpPr>
        <p:spPr>
          <a:xfrm>
            <a:off x="9813205" y="602720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Arrow Connector 286"/>
          <p:cNvCxnSpPr/>
          <p:nvPr/>
        </p:nvCxnSpPr>
        <p:spPr>
          <a:xfrm>
            <a:off x="9807787" y="1125728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/>
          <p:nvPr/>
        </p:nvCxnSpPr>
        <p:spPr>
          <a:xfrm>
            <a:off x="9807787" y="1368106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Arrow Connector 288"/>
          <p:cNvCxnSpPr/>
          <p:nvPr/>
        </p:nvCxnSpPr>
        <p:spPr>
          <a:xfrm>
            <a:off x="11514467" y="8844804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0" name="TextBox 289"/>
          <p:cNvSpPr txBox="1"/>
          <p:nvPr/>
        </p:nvSpPr>
        <p:spPr>
          <a:xfrm>
            <a:off x="11384728" y="9194258"/>
            <a:ext cx="833081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80" dirty="0">
                <a:solidFill>
                  <a:srgbClr val="00B050"/>
                </a:solidFill>
              </a:rPr>
              <a:t>Analog</a:t>
            </a:r>
          </a:p>
        </p:txBody>
      </p:sp>
      <p:sp>
        <p:nvSpPr>
          <p:cNvPr id="291" name="TextBox 290"/>
          <p:cNvSpPr txBox="1"/>
          <p:nvPr/>
        </p:nvSpPr>
        <p:spPr>
          <a:xfrm>
            <a:off x="11395341" y="8848472"/>
            <a:ext cx="795411" cy="28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80" dirty="0">
                <a:solidFill>
                  <a:schemeClr val="accent2">
                    <a:lumMod val="75000"/>
                  </a:schemeClr>
                </a:solidFill>
              </a:rPr>
              <a:t>640MHz</a:t>
            </a:r>
          </a:p>
        </p:txBody>
      </p:sp>
      <p:sp>
        <p:nvSpPr>
          <p:cNvPr id="292" name="TextBox 291"/>
          <p:cNvSpPr txBox="1"/>
          <p:nvPr/>
        </p:nvSpPr>
        <p:spPr>
          <a:xfrm>
            <a:off x="11364215" y="8538338"/>
            <a:ext cx="923650" cy="28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80" dirty="0">
                <a:solidFill>
                  <a:srgbClr val="00B0F0"/>
                </a:solidFill>
              </a:rPr>
              <a:t>10.24GHz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8572331" y="1746445"/>
            <a:ext cx="1235456" cy="12083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VTRx+2</a:t>
            </a:r>
          </a:p>
        </p:txBody>
      </p:sp>
      <p:cxnSp>
        <p:nvCxnSpPr>
          <p:cNvPr id="294" name="Straight Arrow Connector 293"/>
          <p:cNvCxnSpPr/>
          <p:nvPr/>
        </p:nvCxnSpPr>
        <p:spPr>
          <a:xfrm>
            <a:off x="7949184" y="1843981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/>
          <p:cNvCxnSpPr/>
          <p:nvPr/>
        </p:nvCxnSpPr>
        <p:spPr>
          <a:xfrm>
            <a:off x="7949184" y="2086359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Arrow Connector 295"/>
          <p:cNvCxnSpPr/>
          <p:nvPr/>
        </p:nvCxnSpPr>
        <p:spPr>
          <a:xfrm>
            <a:off x="7943765" y="2609367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Arrow Connector 296"/>
          <p:cNvCxnSpPr/>
          <p:nvPr/>
        </p:nvCxnSpPr>
        <p:spPr>
          <a:xfrm>
            <a:off x="7943765" y="2851745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Arrow Connector 297"/>
          <p:cNvCxnSpPr/>
          <p:nvPr/>
        </p:nvCxnSpPr>
        <p:spPr>
          <a:xfrm>
            <a:off x="9807787" y="1853463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Arrow Connector 298"/>
          <p:cNvCxnSpPr/>
          <p:nvPr/>
        </p:nvCxnSpPr>
        <p:spPr>
          <a:xfrm>
            <a:off x="9807787" y="2095841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Arrow Connector 299"/>
          <p:cNvCxnSpPr/>
          <p:nvPr/>
        </p:nvCxnSpPr>
        <p:spPr>
          <a:xfrm>
            <a:off x="9802368" y="2618849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Arrow Connector 300"/>
          <p:cNvCxnSpPr/>
          <p:nvPr/>
        </p:nvCxnSpPr>
        <p:spPr>
          <a:xfrm>
            <a:off x="9802368" y="2861227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/>
          <p:cNvCxnSpPr/>
          <p:nvPr/>
        </p:nvCxnSpPr>
        <p:spPr>
          <a:xfrm>
            <a:off x="7954603" y="3346585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/>
          <p:cNvCxnSpPr/>
          <p:nvPr/>
        </p:nvCxnSpPr>
        <p:spPr>
          <a:xfrm>
            <a:off x="7954603" y="3588963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/>
          <p:cNvCxnSpPr/>
          <p:nvPr/>
        </p:nvCxnSpPr>
        <p:spPr>
          <a:xfrm>
            <a:off x="9813205" y="3356067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Straight Arrow Connector 304"/>
          <p:cNvCxnSpPr/>
          <p:nvPr/>
        </p:nvCxnSpPr>
        <p:spPr>
          <a:xfrm>
            <a:off x="9813205" y="3598445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Rectangle 305"/>
          <p:cNvSpPr/>
          <p:nvPr/>
        </p:nvSpPr>
        <p:spPr>
          <a:xfrm>
            <a:off x="8566912" y="3245782"/>
            <a:ext cx="1235456" cy="79925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VTRx+3</a:t>
            </a:r>
          </a:p>
        </p:txBody>
      </p:sp>
      <p:cxnSp>
        <p:nvCxnSpPr>
          <p:cNvPr id="307" name="Straight Arrow Connector 306"/>
          <p:cNvCxnSpPr/>
          <p:nvPr/>
        </p:nvCxnSpPr>
        <p:spPr>
          <a:xfrm>
            <a:off x="7949279" y="3959058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Arrow Connector 307"/>
          <p:cNvCxnSpPr/>
          <p:nvPr/>
        </p:nvCxnSpPr>
        <p:spPr>
          <a:xfrm>
            <a:off x="9807882" y="3968540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Rectangle 311"/>
          <p:cNvSpPr/>
          <p:nvPr/>
        </p:nvSpPr>
        <p:spPr>
          <a:xfrm>
            <a:off x="8577749" y="6801574"/>
            <a:ext cx="1235456" cy="12083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VTRx+7</a:t>
            </a:r>
          </a:p>
        </p:txBody>
      </p:sp>
      <p:cxnSp>
        <p:nvCxnSpPr>
          <p:cNvPr id="313" name="Straight Arrow Connector 312"/>
          <p:cNvCxnSpPr/>
          <p:nvPr/>
        </p:nvCxnSpPr>
        <p:spPr>
          <a:xfrm>
            <a:off x="7960021" y="6892637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/>
          <p:nvPr/>
        </p:nvCxnSpPr>
        <p:spPr>
          <a:xfrm>
            <a:off x="7960021" y="7135015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Arrow Connector 314"/>
          <p:cNvCxnSpPr/>
          <p:nvPr/>
        </p:nvCxnSpPr>
        <p:spPr>
          <a:xfrm>
            <a:off x="7971531" y="7649123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Arrow Connector 315"/>
          <p:cNvCxnSpPr/>
          <p:nvPr/>
        </p:nvCxnSpPr>
        <p:spPr>
          <a:xfrm>
            <a:off x="7971531" y="7891501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Arrow Connector 316"/>
          <p:cNvCxnSpPr/>
          <p:nvPr/>
        </p:nvCxnSpPr>
        <p:spPr>
          <a:xfrm>
            <a:off x="9824573" y="6896269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Straight Arrow Connector 317"/>
          <p:cNvCxnSpPr/>
          <p:nvPr/>
        </p:nvCxnSpPr>
        <p:spPr>
          <a:xfrm>
            <a:off x="9821675" y="7134199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/>
          <p:cNvCxnSpPr/>
          <p:nvPr/>
        </p:nvCxnSpPr>
        <p:spPr>
          <a:xfrm>
            <a:off x="9814323" y="7653539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/>
          <p:cNvCxnSpPr/>
          <p:nvPr/>
        </p:nvCxnSpPr>
        <p:spPr>
          <a:xfrm>
            <a:off x="9824573" y="7891501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1" name="Rectangle 320"/>
          <p:cNvSpPr/>
          <p:nvPr/>
        </p:nvSpPr>
        <p:spPr>
          <a:xfrm>
            <a:off x="8600769" y="8295198"/>
            <a:ext cx="1235456" cy="120836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VTRx+8</a:t>
            </a:r>
          </a:p>
        </p:txBody>
      </p:sp>
      <p:cxnSp>
        <p:nvCxnSpPr>
          <p:cNvPr id="322" name="Straight Arrow Connector 321"/>
          <p:cNvCxnSpPr/>
          <p:nvPr/>
        </p:nvCxnSpPr>
        <p:spPr>
          <a:xfrm>
            <a:off x="7977623" y="8392735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Straight Arrow Connector 322"/>
          <p:cNvCxnSpPr/>
          <p:nvPr/>
        </p:nvCxnSpPr>
        <p:spPr>
          <a:xfrm>
            <a:off x="7977623" y="8635112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Arrow Connector 323"/>
          <p:cNvCxnSpPr/>
          <p:nvPr/>
        </p:nvCxnSpPr>
        <p:spPr>
          <a:xfrm>
            <a:off x="7972204" y="9158120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Arrow Connector 324"/>
          <p:cNvCxnSpPr/>
          <p:nvPr/>
        </p:nvCxnSpPr>
        <p:spPr>
          <a:xfrm>
            <a:off x="7972204" y="9400498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Arrow Connector 325"/>
          <p:cNvCxnSpPr/>
          <p:nvPr/>
        </p:nvCxnSpPr>
        <p:spPr>
          <a:xfrm>
            <a:off x="9836225" y="8402216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Straight Arrow Connector 326"/>
          <p:cNvCxnSpPr/>
          <p:nvPr/>
        </p:nvCxnSpPr>
        <p:spPr>
          <a:xfrm>
            <a:off x="9836225" y="8644594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Straight Arrow Connector 327"/>
          <p:cNvCxnSpPr/>
          <p:nvPr/>
        </p:nvCxnSpPr>
        <p:spPr>
          <a:xfrm>
            <a:off x="9830807" y="9167602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/>
          <p:cNvCxnSpPr/>
          <p:nvPr/>
        </p:nvCxnSpPr>
        <p:spPr>
          <a:xfrm>
            <a:off x="9830807" y="9409980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Straight Arrow Connector 329"/>
          <p:cNvCxnSpPr/>
          <p:nvPr/>
        </p:nvCxnSpPr>
        <p:spPr>
          <a:xfrm>
            <a:off x="7960021" y="5776424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Arrow Connector 330"/>
          <p:cNvCxnSpPr/>
          <p:nvPr/>
        </p:nvCxnSpPr>
        <p:spPr>
          <a:xfrm>
            <a:off x="7971531" y="6151786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Arrow Connector 331"/>
          <p:cNvCxnSpPr/>
          <p:nvPr/>
        </p:nvCxnSpPr>
        <p:spPr>
          <a:xfrm>
            <a:off x="9818624" y="5775581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Arrow Connector 332"/>
          <p:cNvCxnSpPr/>
          <p:nvPr/>
        </p:nvCxnSpPr>
        <p:spPr>
          <a:xfrm>
            <a:off x="9812779" y="6151034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4" name="Rectangle 333"/>
          <p:cNvSpPr/>
          <p:nvPr/>
        </p:nvSpPr>
        <p:spPr>
          <a:xfrm>
            <a:off x="8577749" y="5710543"/>
            <a:ext cx="1235456" cy="799253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VTRx+6</a:t>
            </a:r>
          </a:p>
        </p:txBody>
      </p:sp>
      <p:cxnSp>
        <p:nvCxnSpPr>
          <p:cNvPr id="335" name="Straight Arrow Connector 334"/>
          <p:cNvCxnSpPr/>
          <p:nvPr/>
        </p:nvCxnSpPr>
        <p:spPr>
          <a:xfrm>
            <a:off x="7960021" y="6402935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Arrow Connector 335"/>
          <p:cNvCxnSpPr/>
          <p:nvPr/>
        </p:nvCxnSpPr>
        <p:spPr>
          <a:xfrm>
            <a:off x="9807787" y="6404218"/>
            <a:ext cx="623147" cy="3668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Rectangle 337"/>
          <p:cNvSpPr/>
          <p:nvPr/>
        </p:nvSpPr>
        <p:spPr>
          <a:xfrm>
            <a:off x="6583680" y="4421025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lpGBT12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8577749" y="4414502"/>
            <a:ext cx="1235456" cy="19346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VTRx+4</a:t>
            </a:r>
          </a:p>
        </p:txBody>
      </p:sp>
      <p:cxnSp>
        <p:nvCxnSpPr>
          <p:cNvPr id="340" name="Straight Arrow Connector 339"/>
          <p:cNvCxnSpPr/>
          <p:nvPr/>
        </p:nvCxnSpPr>
        <p:spPr>
          <a:xfrm>
            <a:off x="7949279" y="4558483"/>
            <a:ext cx="623147" cy="3668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Arrow Connector 340"/>
          <p:cNvCxnSpPr/>
          <p:nvPr/>
        </p:nvCxnSpPr>
        <p:spPr>
          <a:xfrm>
            <a:off x="9813205" y="4558483"/>
            <a:ext cx="623147" cy="3668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Rectangle 360"/>
          <p:cNvSpPr/>
          <p:nvPr/>
        </p:nvSpPr>
        <p:spPr>
          <a:xfrm>
            <a:off x="6572843" y="5139702"/>
            <a:ext cx="1376341" cy="19507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lpGBT13</a:t>
            </a:r>
          </a:p>
        </p:txBody>
      </p:sp>
      <p:sp>
        <p:nvSpPr>
          <p:cNvPr id="362" name="Rectangle 361"/>
          <p:cNvSpPr/>
          <p:nvPr/>
        </p:nvSpPr>
        <p:spPr>
          <a:xfrm>
            <a:off x="8566912" y="5133179"/>
            <a:ext cx="1235456" cy="19346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7" dirty="0">
                <a:solidFill>
                  <a:schemeClr val="tx1"/>
                </a:solidFill>
              </a:rPr>
              <a:t>VTRx+5</a:t>
            </a:r>
          </a:p>
        </p:txBody>
      </p:sp>
      <p:cxnSp>
        <p:nvCxnSpPr>
          <p:cNvPr id="363" name="Straight Arrow Connector 362"/>
          <p:cNvCxnSpPr/>
          <p:nvPr/>
        </p:nvCxnSpPr>
        <p:spPr>
          <a:xfrm>
            <a:off x="7938442" y="5277160"/>
            <a:ext cx="623147" cy="3668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Arrow Connector 363"/>
          <p:cNvCxnSpPr/>
          <p:nvPr/>
        </p:nvCxnSpPr>
        <p:spPr>
          <a:xfrm>
            <a:off x="9802368" y="5277160"/>
            <a:ext cx="623147" cy="3668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0" name="TextBox 369"/>
          <p:cNvSpPr txBox="1"/>
          <p:nvPr/>
        </p:nvSpPr>
        <p:spPr>
          <a:xfrm>
            <a:off x="1538131" y="4600423"/>
            <a:ext cx="2763897" cy="530017"/>
          </a:xfrm>
          <a:prstGeom prst="rect">
            <a:avLst/>
          </a:prstGeom>
          <a:solidFill>
            <a:srgbClr val="00CCFF"/>
          </a:solidFill>
        </p:spPr>
        <p:txBody>
          <a:bodyPr wrap="none" rtlCol="0">
            <a:spAutoFit/>
          </a:bodyPr>
          <a:lstStyle/>
          <a:p>
            <a:r>
              <a:rPr lang="en-US" sz="2844" dirty="0">
                <a:solidFill>
                  <a:srgbClr val="002060"/>
                </a:solidFill>
              </a:rPr>
              <a:t>Data/signal flow</a:t>
            </a:r>
          </a:p>
        </p:txBody>
      </p:sp>
      <p:cxnSp>
        <p:nvCxnSpPr>
          <p:cNvPr id="278" name="Straight Arrow Connector 277"/>
          <p:cNvCxnSpPr/>
          <p:nvPr/>
        </p:nvCxnSpPr>
        <p:spPr>
          <a:xfrm>
            <a:off x="11500935" y="8493550"/>
            <a:ext cx="623147" cy="3668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1337393" y="8152942"/>
            <a:ext cx="1332416" cy="28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80" dirty="0">
                <a:solidFill>
                  <a:schemeClr val="accent4"/>
                </a:solidFill>
              </a:rPr>
              <a:t>10.24/5.12 GHz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522069" y="229241"/>
            <a:ext cx="356188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F1</a:t>
            </a:r>
          </a:p>
        </p:txBody>
      </p:sp>
      <p:sp>
        <p:nvSpPr>
          <p:cNvPr id="279" name="TextBox 278"/>
          <p:cNvSpPr txBox="1"/>
          <p:nvPr/>
        </p:nvSpPr>
        <p:spPr>
          <a:xfrm>
            <a:off x="10519360" y="436541"/>
            <a:ext cx="356188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F2</a:t>
            </a:r>
          </a:p>
        </p:txBody>
      </p:sp>
      <p:sp>
        <p:nvSpPr>
          <p:cNvPr id="280" name="TextBox 279"/>
          <p:cNvSpPr txBox="1"/>
          <p:nvPr/>
        </p:nvSpPr>
        <p:spPr>
          <a:xfrm>
            <a:off x="10519360" y="961559"/>
            <a:ext cx="356188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F3</a:t>
            </a:r>
          </a:p>
        </p:txBody>
      </p:sp>
      <p:sp>
        <p:nvSpPr>
          <p:cNvPr id="281" name="TextBox 280"/>
          <p:cNvSpPr txBox="1"/>
          <p:nvPr/>
        </p:nvSpPr>
        <p:spPr>
          <a:xfrm>
            <a:off x="10519360" y="1249432"/>
            <a:ext cx="356188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F4</a:t>
            </a:r>
          </a:p>
        </p:txBody>
      </p:sp>
      <p:sp>
        <p:nvSpPr>
          <p:cNvPr id="309" name="TextBox 308"/>
          <p:cNvSpPr txBox="1"/>
          <p:nvPr/>
        </p:nvSpPr>
        <p:spPr>
          <a:xfrm>
            <a:off x="10527287" y="1673382"/>
            <a:ext cx="356188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F5</a:t>
            </a:r>
          </a:p>
        </p:txBody>
      </p:sp>
      <p:sp>
        <p:nvSpPr>
          <p:cNvPr id="310" name="TextBox 309"/>
          <p:cNvSpPr txBox="1"/>
          <p:nvPr/>
        </p:nvSpPr>
        <p:spPr>
          <a:xfrm>
            <a:off x="10519360" y="3223758"/>
            <a:ext cx="356188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F9</a:t>
            </a:r>
          </a:p>
        </p:txBody>
      </p:sp>
      <p:sp>
        <p:nvSpPr>
          <p:cNvPr id="311" name="TextBox 310"/>
          <p:cNvSpPr txBox="1"/>
          <p:nvPr/>
        </p:nvSpPr>
        <p:spPr>
          <a:xfrm>
            <a:off x="10519360" y="2749719"/>
            <a:ext cx="356188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F8</a:t>
            </a:r>
          </a:p>
        </p:txBody>
      </p:sp>
      <p:sp>
        <p:nvSpPr>
          <p:cNvPr id="337" name="TextBox 336"/>
          <p:cNvSpPr txBox="1"/>
          <p:nvPr/>
        </p:nvSpPr>
        <p:spPr>
          <a:xfrm>
            <a:off x="10521305" y="2459005"/>
            <a:ext cx="356188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F7</a:t>
            </a:r>
          </a:p>
        </p:txBody>
      </p:sp>
      <p:sp>
        <p:nvSpPr>
          <p:cNvPr id="342" name="TextBox 341"/>
          <p:cNvSpPr txBox="1"/>
          <p:nvPr/>
        </p:nvSpPr>
        <p:spPr>
          <a:xfrm>
            <a:off x="10519360" y="1979791"/>
            <a:ext cx="356188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F6</a:t>
            </a:r>
          </a:p>
        </p:txBody>
      </p:sp>
      <p:sp>
        <p:nvSpPr>
          <p:cNvPr id="343" name="TextBox 342"/>
          <p:cNvSpPr txBox="1"/>
          <p:nvPr/>
        </p:nvSpPr>
        <p:spPr>
          <a:xfrm>
            <a:off x="10514962" y="3455627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F10</a:t>
            </a:r>
          </a:p>
        </p:txBody>
      </p:sp>
      <p:sp>
        <p:nvSpPr>
          <p:cNvPr id="344" name="TextBox 343"/>
          <p:cNvSpPr txBox="1"/>
          <p:nvPr/>
        </p:nvSpPr>
        <p:spPr>
          <a:xfrm>
            <a:off x="10514962" y="3849962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F11</a:t>
            </a:r>
          </a:p>
        </p:txBody>
      </p:sp>
      <p:sp>
        <p:nvSpPr>
          <p:cNvPr id="345" name="TextBox 344"/>
          <p:cNvSpPr txBox="1"/>
          <p:nvPr/>
        </p:nvSpPr>
        <p:spPr>
          <a:xfrm>
            <a:off x="10517671" y="5604127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F14</a:t>
            </a:r>
          </a:p>
        </p:txBody>
      </p:sp>
      <p:sp>
        <p:nvSpPr>
          <p:cNvPr id="346" name="TextBox 345"/>
          <p:cNvSpPr txBox="1"/>
          <p:nvPr/>
        </p:nvSpPr>
        <p:spPr>
          <a:xfrm>
            <a:off x="10530477" y="5993870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F15</a:t>
            </a:r>
          </a:p>
        </p:txBody>
      </p:sp>
      <p:sp>
        <p:nvSpPr>
          <p:cNvPr id="347" name="TextBox 346"/>
          <p:cNvSpPr txBox="1"/>
          <p:nvPr/>
        </p:nvSpPr>
        <p:spPr>
          <a:xfrm>
            <a:off x="10538506" y="6255411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F16</a:t>
            </a:r>
          </a:p>
        </p:txBody>
      </p:sp>
      <p:sp>
        <p:nvSpPr>
          <p:cNvPr id="348" name="TextBox 347"/>
          <p:cNvSpPr txBox="1"/>
          <p:nvPr/>
        </p:nvSpPr>
        <p:spPr>
          <a:xfrm>
            <a:off x="10514962" y="6742383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F17</a:t>
            </a:r>
          </a:p>
        </p:txBody>
      </p:sp>
      <p:sp>
        <p:nvSpPr>
          <p:cNvPr id="349" name="TextBox 348"/>
          <p:cNvSpPr txBox="1"/>
          <p:nvPr/>
        </p:nvSpPr>
        <p:spPr>
          <a:xfrm>
            <a:off x="10528770" y="7022592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F18</a:t>
            </a:r>
          </a:p>
        </p:txBody>
      </p:sp>
      <p:sp>
        <p:nvSpPr>
          <p:cNvPr id="350" name="TextBox 349"/>
          <p:cNvSpPr txBox="1"/>
          <p:nvPr/>
        </p:nvSpPr>
        <p:spPr>
          <a:xfrm>
            <a:off x="10514962" y="8481907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F22</a:t>
            </a:r>
          </a:p>
        </p:txBody>
      </p:sp>
      <p:sp>
        <p:nvSpPr>
          <p:cNvPr id="351" name="TextBox 350"/>
          <p:cNvSpPr txBox="1"/>
          <p:nvPr/>
        </p:nvSpPr>
        <p:spPr>
          <a:xfrm>
            <a:off x="10525258" y="8239166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F21</a:t>
            </a:r>
          </a:p>
        </p:txBody>
      </p:sp>
      <p:sp>
        <p:nvSpPr>
          <p:cNvPr id="352" name="TextBox 351"/>
          <p:cNvSpPr txBox="1"/>
          <p:nvPr/>
        </p:nvSpPr>
        <p:spPr>
          <a:xfrm>
            <a:off x="10538506" y="7770083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F20</a:t>
            </a:r>
          </a:p>
        </p:txBody>
      </p:sp>
      <p:sp>
        <p:nvSpPr>
          <p:cNvPr id="353" name="TextBox 352"/>
          <p:cNvSpPr txBox="1"/>
          <p:nvPr/>
        </p:nvSpPr>
        <p:spPr>
          <a:xfrm>
            <a:off x="10525258" y="7514554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F19</a:t>
            </a:r>
          </a:p>
        </p:txBody>
      </p:sp>
      <p:sp>
        <p:nvSpPr>
          <p:cNvPr id="354" name="TextBox 353"/>
          <p:cNvSpPr txBox="1"/>
          <p:nvPr/>
        </p:nvSpPr>
        <p:spPr>
          <a:xfrm>
            <a:off x="10507934" y="9005992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F23</a:t>
            </a:r>
          </a:p>
        </p:txBody>
      </p:sp>
      <p:sp>
        <p:nvSpPr>
          <p:cNvPr id="355" name="TextBox 354"/>
          <p:cNvSpPr txBox="1"/>
          <p:nvPr/>
        </p:nvSpPr>
        <p:spPr>
          <a:xfrm>
            <a:off x="10527204" y="9232291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F24</a:t>
            </a:r>
          </a:p>
        </p:txBody>
      </p:sp>
      <p:sp>
        <p:nvSpPr>
          <p:cNvPr id="356" name="TextBox 355"/>
          <p:cNvSpPr txBox="1"/>
          <p:nvPr/>
        </p:nvSpPr>
        <p:spPr>
          <a:xfrm>
            <a:off x="10507934" y="4413090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F12</a:t>
            </a:r>
          </a:p>
        </p:txBody>
      </p:sp>
      <p:sp>
        <p:nvSpPr>
          <p:cNvPr id="357" name="TextBox 356"/>
          <p:cNvSpPr txBox="1"/>
          <p:nvPr/>
        </p:nvSpPr>
        <p:spPr>
          <a:xfrm>
            <a:off x="10525258" y="5129738"/>
            <a:ext cx="437940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38" dirty="0">
                <a:solidFill>
                  <a:srgbClr val="CC66FF"/>
                </a:solidFill>
              </a:rPr>
              <a:t>F13</a:t>
            </a:r>
          </a:p>
        </p:txBody>
      </p:sp>
    </p:spTree>
    <p:extLst>
      <p:ext uri="{BB962C8B-B14F-4D97-AF65-F5344CB8AC3E}">
        <p14:creationId xmlns:p14="http://schemas.microsoft.com/office/powerpoint/2010/main" val="4045432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COLUTA </a:t>
            </a:r>
            <a:r>
              <a:rPr lang="en-US" dirty="0" smtClean="0"/>
              <a:t>outputs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30200" y="2212035"/>
            <a:ext cx="12496800" cy="628890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accent1"/>
                </a:solidFill>
              </a:rPr>
              <a:t>COLUTA ADC outputs data on 10 serial data lines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accent1"/>
                </a:solidFill>
              </a:rPr>
              <a:t>at the speed of 640MHz.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chemeClr val="accent1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accent1"/>
                </a:solidFill>
              </a:rPr>
              <a:t>They are: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accent1"/>
                </a:solidFill>
              </a:rPr>
              <a:t>-F1 (frame 1 – control info + BCID bits)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accent1"/>
                </a:solidFill>
              </a:rPr>
              <a:t>-Data1 – Data8</a:t>
            </a:r>
          </a:p>
          <a:p>
            <a:pPr algn="l" rtl="0" latinLnBrk="1" hangingPunct="0"/>
            <a:r>
              <a:rPr lang="en-US" dirty="0">
                <a:solidFill>
                  <a:schemeClr val="accent1"/>
                </a:solidFill>
              </a:rPr>
              <a:t>-F8 (frame 8 – second copy of control info + BCID bits)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chemeClr val="accent1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200" dirty="0">
                <a:solidFill>
                  <a:schemeClr val="accent1"/>
                </a:solidFill>
              </a:rPr>
              <a:t>F1&amp;F8 format is </a:t>
            </a:r>
            <a:r>
              <a:rPr lang="en-US" sz="3200" dirty="0">
                <a:solidFill>
                  <a:srgbClr val="FF0000"/>
                </a:solidFill>
              </a:rPr>
              <a:t>always</a:t>
            </a:r>
            <a:r>
              <a:rPr lang="en-US" sz="3200" dirty="0">
                <a:solidFill>
                  <a:schemeClr val="accent1"/>
                </a:solidFill>
              </a:rPr>
              <a:t>: {1’b1, 1’b0, FIRST, BCNUMBER[4:0],8h00}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3200" dirty="0">
                <a:solidFill>
                  <a:schemeClr val="accent1"/>
                </a:solidFill>
              </a:rPr>
              <a:t>ADC data format in a normal mode is: {OVR,ADC_COUNT[14:0]} ***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3200" dirty="0">
              <a:solidFill>
                <a:schemeClr val="accent1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accent1"/>
                </a:solidFill>
              </a:rPr>
              <a:t>***Formats of Data lines are described in COLUTAV3 </a:t>
            </a:r>
            <a:r>
              <a:rPr lang="en-US" sz="1800" dirty="0" smtClean="0">
                <a:solidFill>
                  <a:schemeClr val="accent1"/>
                </a:solidFill>
              </a:rPr>
              <a:t>datasheet</a:t>
            </a:r>
            <a:endParaRPr lang="en-US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50202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COLUTA test mode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82600" y="1981200"/>
            <a:ext cx="12375940" cy="699678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rtl="0" latinLnBrk="1" hangingPunct="0"/>
            <a:r>
              <a:rPr lang="en-US" sz="3200" dirty="0">
                <a:solidFill>
                  <a:srgbClr val="0070C0"/>
                </a:solidFill>
                <a:latin typeface="+mj-lt"/>
              </a:rPr>
              <a:t>There is also an ADC test mode data transfer with format:</a:t>
            </a:r>
          </a:p>
          <a:p>
            <a:pPr algn="l" rtl="0" latinLnBrk="1" hangingPunct="0"/>
            <a:endParaRPr lang="en-US" sz="3200" dirty="0">
              <a:solidFill>
                <a:srgbClr val="0070C0"/>
              </a:solidFill>
              <a:uFill>
                <a:solidFill>
                  <a:srgbClr val="021CA1"/>
                </a:solidFill>
              </a:uFill>
              <a:latin typeface="+mj-lt"/>
              <a:sym typeface="Calibri"/>
            </a:endParaRPr>
          </a:p>
          <a:p>
            <a:pPr algn="l" rtl="0" latinLnBrk="1" hangingPunct="0"/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sym typeface="Helvetica Light"/>
              </a:rPr>
              <a:t>{4’b1010, </a:t>
            </a: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sym typeface="Helvetica Light"/>
              </a:rPr>
              <a:t>I2C_CHIP_ID[3:0], </a:t>
            </a: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FillTx/>
                <a:sym typeface="Helvetica Light"/>
              </a:rPr>
              <a:t>CH_NUMBER[2:0], </a:t>
            </a:r>
            <a:r>
              <a:rPr kumimoji="0" lang="en-US" sz="32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sym typeface="Helvetica Light"/>
              </a:rPr>
              <a:t>5’b01001}</a:t>
            </a:r>
          </a:p>
          <a:p>
            <a:pPr algn="l" rtl="0" latinLnBrk="1" hangingPunct="0"/>
            <a:r>
              <a:rPr lang="en-US" sz="3200" dirty="0">
                <a:solidFill>
                  <a:srgbClr val="0070C0"/>
                </a:solidFill>
              </a:rPr>
              <a:t>Example for ADC1-3 are here: </a:t>
            </a:r>
            <a:r>
              <a:rPr kumimoji="0" lang="en-US" sz="3200" b="0" i="0" u="none" strike="noStrike" cap="none" spc="0" normalizeH="0" dirty="0">
                <a:ln>
                  <a:noFill/>
                </a:ln>
                <a:solidFill>
                  <a:srgbClr val="0070C0"/>
                </a:solidFill>
                <a:effectLst/>
                <a:uFillTx/>
                <a:sym typeface="Helvetica Light"/>
              </a:rPr>
              <a:t> </a:t>
            </a:r>
          </a:p>
          <a:p>
            <a:pPr algn="l" rtl="0" latinLnBrk="1" hangingPunct="0"/>
            <a:r>
              <a:rPr kumimoji="0" lang="en-US" sz="3200" b="0" i="0" u="none" strike="noStrike" cap="none" spc="0" normalizeH="0" dirty="0">
                <a:ln>
                  <a:noFill/>
                </a:ln>
                <a:solidFill>
                  <a:srgbClr val="0070C0"/>
                </a:solidFill>
                <a:effectLst/>
                <a:uFillTx/>
                <a:sym typeface="Helvetica Light"/>
              </a:rPr>
              <a:t>               ADC1                          </a:t>
            </a:r>
            <a:r>
              <a:rPr lang="en-US" sz="3200" dirty="0">
                <a:solidFill>
                  <a:srgbClr val="0070C0"/>
                </a:solidFill>
              </a:rPr>
              <a:t>ADC2                      ADC3</a:t>
            </a:r>
            <a:endParaRPr kumimoji="0" lang="en-US" sz="3200" b="0" i="0" u="none" strike="noStrike" cap="none" spc="0" normalizeH="0" dirty="0">
              <a:ln>
                <a:noFill/>
              </a:ln>
              <a:solidFill>
                <a:srgbClr val="0070C0"/>
              </a:solidFill>
              <a:effectLst/>
              <a:uFillTx/>
              <a:sym typeface="Helvetica Light"/>
            </a:endParaRPr>
          </a:p>
          <a:p>
            <a:pPr algn="l" rtl="0" latinLnBrk="1" hangingPunct="0"/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70C0"/>
                </a:solidFill>
                <a:effectLst/>
                <a:uFillTx/>
                <a:sym typeface="Helvetica Light"/>
              </a:rPr>
              <a:t>D1:   1010 </a:t>
            </a:r>
            <a:r>
              <a:rPr kumimoji="0" lang="en-US" sz="2400" b="0" i="0" u="none" strike="noStrike" cap="none" spc="0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sym typeface="Helvetica Light"/>
              </a:rPr>
              <a:t>0001</a:t>
            </a:r>
            <a:r>
              <a:rPr kumimoji="0" lang="en-US" sz="2400" b="0" i="0" u="none" strike="noStrike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FillTx/>
                <a:sym typeface="Helvetica Light"/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000</a:t>
            </a:r>
            <a:r>
              <a:rPr lang="en-US" sz="2400" dirty="0">
                <a:solidFill>
                  <a:srgbClr val="0070C0"/>
                </a:solidFill>
              </a:rPr>
              <a:t> 01001           1010 </a:t>
            </a:r>
            <a:r>
              <a:rPr lang="en-US" sz="2400" dirty="0" smtClean="0">
                <a:solidFill>
                  <a:srgbClr val="FF0000"/>
                </a:solidFill>
              </a:rPr>
              <a:t>0010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000</a:t>
            </a:r>
            <a:r>
              <a:rPr lang="en-US" sz="2400" dirty="0">
                <a:solidFill>
                  <a:srgbClr val="0070C0"/>
                </a:solidFill>
              </a:rPr>
              <a:t> 01001        1010 </a:t>
            </a:r>
            <a:r>
              <a:rPr lang="en-US" sz="2400" dirty="0" smtClean="0">
                <a:solidFill>
                  <a:srgbClr val="FF0000"/>
                </a:solidFill>
              </a:rPr>
              <a:t>0011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000</a:t>
            </a:r>
            <a:r>
              <a:rPr lang="en-US" sz="2400" dirty="0">
                <a:solidFill>
                  <a:srgbClr val="0070C0"/>
                </a:solidFill>
              </a:rPr>
              <a:t> 01001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rgbClr val="0070C0"/>
              </a:solidFill>
              <a:effectLst/>
              <a:uFillTx/>
              <a:sym typeface="Helvetica Light"/>
            </a:endParaRPr>
          </a:p>
          <a:p>
            <a:pPr algn="l" rtl="0" latinLnBrk="1" hangingPunct="0"/>
            <a:r>
              <a:rPr lang="en-US" sz="2400" dirty="0">
                <a:solidFill>
                  <a:srgbClr val="0070C0"/>
                </a:solidFill>
              </a:rPr>
              <a:t>D2:   1010 </a:t>
            </a:r>
            <a:r>
              <a:rPr lang="en-US" sz="2400" dirty="0" smtClean="0">
                <a:solidFill>
                  <a:srgbClr val="FF0000"/>
                </a:solidFill>
              </a:rPr>
              <a:t>0001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001</a:t>
            </a:r>
            <a:r>
              <a:rPr lang="en-US" sz="2400" dirty="0">
                <a:solidFill>
                  <a:srgbClr val="0070C0"/>
                </a:solidFill>
              </a:rPr>
              <a:t> 01001           1010 </a:t>
            </a:r>
            <a:r>
              <a:rPr lang="en-US" sz="2400" dirty="0" smtClean="0">
                <a:solidFill>
                  <a:srgbClr val="FF0000"/>
                </a:solidFill>
              </a:rPr>
              <a:t>0010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001 </a:t>
            </a:r>
            <a:r>
              <a:rPr lang="en-US" sz="2400" dirty="0">
                <a:solidFill>
                  <a:srgbClr val="0070C0"/>
                </a:solidFill>
              </a:rPr>
              <a:t>01001        1010 </a:t>
            </a:r>
            <a:r>
              <a:rPr lang="en-US" sz="2400" dirty="0" smtClean="0">
                <a:solidFill>
                  <a:srgbClr val="FF0000"/>
                </a:solidFill>
              </a:rPr>
              <a:t>0011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001</a:t>
            </a:r>
            <a:r>
              <a:rPr lang="en-US" sz="2400" dirty="0">
                <a:solidFill>
                  <a:srgbClr val="0070C0"/>
                </a:solidFill>
              </a:rPr>
              <a:t> 01001</a:t>
            </a:r>
          </a:p>
          <a:p>
            <a:pPr algn="l" rtl="0" latinLnBrk="1" hangingPunct="0"/>
            <a:r>
              <a:rPr lang="en-US" sz="2400" dirty="0">
                <a:solidFill>
                  <a:srgbClr val="0070C0"/>
                </a:solidFill>
              </a:rPr>
              <a:t>D3:   1010 </a:t>
            </a:r>
            <a:r>
              <a:rPr lang="en-US" sz="2400" dirty="0" smtClean="0">
                <a:solidFill>
                  <a:srgbClr val="FF0000"/>
                </a:solidFill>
              </a:rPr>
              <a:t>0001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010</a:t>
            </a:r>
            <a:r>
              <a:rPr lang="en-US" sz="2400" dirty="0">
                <a:solidFill>
                  <a:srgbClr val="0070C0"/>
                </a:solidFill>
              </a:rPr>
              <a:t> 01001           1010 </a:t>
            </a:r>
            <a:r>
              <a:rPr lang="en-US" sz="2400" dirty="0" smtClean="0">
                <a:solidFill>
                  <a:srgbClr val="FF0000"/>
                </a:solidFill>
              </a:rPr>
              <a:t>0010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010</a:t>
            </a:r>
            <a:r>
              <a:rPr lang="en-US" sz="2400" dirty="0">
                <a:solidFill>
                  <a:srgbClr val="0070C0"/>
                </a:solidFill>
              </a:rPr>
              <a:t> 01001        1010 </a:t>
            </a:r>
            <a:r>
              <a:rPr lang="en-US" sz="2400" dirty="0" smtClean="0">
                <a:solidFill>
                  <a:srgbClr val="FF0000"/>
                </a:solidFill>
              </a:rPr>
              <a:t>0011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010 </a:t>
            </a:r>
            <a:r>
              <a:rPr lang="en-US" sz="2400" dirty="0">
                <a:solidFill>
                  <a:srgbClr val="0070C0"/>
                </a:solidFill>
              </a:rPr>
              <a:t>01001</a:t>
            </a:r>
          </a:p>
          <a:p>
            <a:pPr algn="l" rtl="0" latinLnBrk="1" hangingPunct="0"/>
            <a:r>
              <a:rPr lang="en-US" sz="2400" dirty="0">
                <a:solidFill>
                  <a:srgbClr val="0070C0"/>
                </a:solidFill>
              </a:rPr>
              <a:t>D4:   1010 </a:t>
            </a:r>
            <a:r>
              <a:rPr lang="en-US" sz="2400" dirty="0" smtClean="0">
                <a:solidFill>
                  <a:srgbClr val="FF0000"/>
                </a:solidFill>
              </a:rPr>
              <a:t>0001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011</a:t>
            </a:r>
            <a:r>
              <a:rPr lang="en-US" sz="2400" dirty="0">
                <a:solidFill>
                  <a:srgbClr val="0070C0"/>
                </a:solidFill>
              </a:rPr>
              <a:t> 01001           1010 </a:t>
            </a:r>
            <a:r>
              <a:rPr lang="en-US" sz="2400" dirty="0" smtClean="0">
                <a:solidFill>
                  <a:srgbClr val="FF0000"/>
                </a:solidFill>
              </a:rPr>
              <a:t>0010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011</a:t>
            </a:r>
            <a:r>
              <a:rPr lang="en-US" sz="2400" dirty="0">
                <a:solidFill>
                  <a:srgbClr val="0070C0"/>
                </a:solidFill>
              </a:rPr>
              <a:t> 01001        1010 </a:t>
            </a:r>
            <a:r>
              <a:rPr lang="en-US" sz="2400" dirty="0" smtClean="0">
                <a:solidFill>
                  <a:srgbClr val="FF0000"/>
                </a:solidFill>
              </a:rPr>
              <a:t>0011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011</a:t>
            </a:r>
            <a:r>
              <a:rPr lang="en-US" sz="2400" dirty="0">
                <a:solidFill>
                  <a:srgbClr val="0070C0"/>
                </a:solidFill>
              </a:rPr>
              <a:t> 01001</a:t>
            </a:r>
          </a:p>
          <a:p>
            <a:pPr algn="l" rtl="0" latinLnBrk="1" hangingPunct="0"/>
            <a:r>
              <a:rPr lang="en-US" sz="2400" dirty="0">
                <a:solidFill>
                  <a:srgbClr val="0070C0"/>
                </a:solidFill>
              </a:rPr>
              <a:t>D5:   1010 </a:t>
            </a:r>
            <a:r>
              <a:rPr lang="en-US" sz="2400" dirty="0" smtClean="0">
                <a:solidFill>
                  <a:srgbClr val="FF0000"/>
                </a:solidFill>
              </a:rPr>
              <a:t>0001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100</a:t>
            </a:r>
            <a:r>
              <a:rPr lang="en-US" sz="2400" dirty="0">
                <a:solidFill>
                  <a:srgbClr val="0070C0"/>
                </a:solidFill>
              </a:rPr>
              <a:t> 01001           1010 </a:t>
            </a:r>
            <a:r>
              <a:rPr lang="en-US" sz="2400" dirty="0" smtClean="0">
                <a:solidFill>
                  <a:srgbClr val="FF0000"/>
                </a:solidFill>
              </a:rPr>
              <a:t>0010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100</a:t>
            </a:r>
            <a:r>
              <a:rPr lang="en-US" sz="2400" dirty="0">
                <a:solidFill>
                  <a:srgbClr val="0070C0"/>
                </a:solidFill>
              </a:rPr>
              <a:t> 01001        1010 </a:t>
            </a:r>
            <a:r>
              <a:rPr lang="en-US" sz="2400" dirty="0" smtClean="0">
                <a:solidFill>
                  <a:srgbClr val="FF0000"/>
                </a:solidFill>
              </a:rPr>
              <a:t>0011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100</a:t>
            </a:r>
            <a:r>
              <a:rPr lang="en-US" sz="2400" dirty="0">
                <a:solidFill>
                  <a:srgbClr val="0070C0"/>
                </a:solidFill>
              </a:rPr>
              <a:t> 01001</a:t>
            </a:r>
          </a:p>
          <a:p>
            <a:pPr algn="l" rtl="0" latinLnBrk="1" hangingPunct="0"/>
            <a:r>
              <a:rPr lang="en-US" sz="2400" dirty="0">
                <a:solidFill>
                  <a:srgbClr val="0070C0"/>
                </a:solidFill>
              </a:rPr>
              <a:t>D6:   1010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0001 </a:t>
            </a:r>
            <a:r>
              <a:rPr lang="en-US" sz="2400" dirty="0">
                <a:solidFill>
                  <a:srgbClr val="00B050"/>
                </a:solidFill>
              </a:rPr>
              <a:t>101</a:t>
            </a:r>
            <a:r>
              <a:rPr lang="en-US" sz="2400" dirty="0">
                <a:solidFill>
                  <a:srgbClr val="0070C0"/>
                </a:solidFill>
              </a:rPr>
              <a:t> 01001           1010 </a:t>
            </a:r>
            <a:r>
              <a:rPr lang="en-US" sz="2400" dirty="0" smtClean="0">
                <a:solidFill>
                  <a:srgbClr val="FF0000"/>
                </a:solidFill>
              </a:rPr>
              <a:t>0010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101</a:t>
            </a:r>
            <a:r>
              <a:rPr lang="en-US" sz="2400" dirty="0">
                <a:solidFill>
                  <a:srgbClr val="0070C0"/>
                </a:solidFill>
              </a:rPr>
              <a:t> 01001        1010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0011 </a:t>
            </a:r>
            <a:r>
              <a:rPr lang="en-US" sz="2400" dirty="0">
                <a:solidFill>
                  <a:srgbClr val="00B050"/>
                </a:solidFill>
              </a:rPr>
              <a:t>101</a:t>
            </a:r>
            <a:r>
              <a:rPr lang="en-US" sz="2400" dirty="0">
                <a:solidFill>
                  <a:srgbClr val="0070C0"/>
                </a:solidFill>
              </a:rPr>
              <a:t> 01001</a:t>
            </a:r>
          </a:p>
          <a:p>
            <a:pPr algn="l" rtl="0" latinLnBrk="1" hangingPunct="0"/>
            <a:r>
              <a:rPr lang="en-US" sz="2400" dirty="0">
                <a:solidFill>
                  <a:srgbClr val="0070C0"/>
                </a:solidFill>
              </a:rPr>
              <a:t>D7:   1010 </a:t>
            </a:r>
            <a:r>
              <a:rPr lang="en-US" sz="2400" dirty="0" smtClean="0">
                <a:solidFill>
                  <a:srgbClr val="FF0000"/>
                </a:solidFill>
              </a:rPr>
              <a:t>0001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110</a:t>
            </a:r>
            <a:r>
              <a:rPr lang="en-US" sz="2400" dirty="0">
                <a:solidFill>
                  <a:srgbClr val="0070C0"/>
                </a:solidFill>
              </a:rPr>
              <a:t> 01001           1010 </a:t>
            </a:r>
            <a:r>
              <a:rPr lang="en-US" sz="2400" dirty="0" smtClean="0">
                <a:solidFill>
                  <a:srgbClr val="FF0000"/>
                </a:solidFill>
              </a:rPr>
              <a:t>0010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110</a:t>
            </a:r>
            <a:r>
              <a:rPr lang="en-US" sz="2400" dirty="0">
                <a:solidFill>
                  <a:srgbClr val="0070C0"/>
                </a:solidFill>
              </a:rPr>
              <a:t> 01001        1010 </a:t>
            </a:r>
            <a:r>
              <a:rPr lang="en-US" sz="2400" dirty="0" smtClean="0">
                <a:solidFill>
                  <a:srgbClr val="FF0000"/>
                </a:solidFill>
              </a:rPr>
              <a:t>0011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110</a:t>
            </a:r>
            <a:r>
              <a:rPr lang="en-US" sz="2400" dirty="0">
                <a:solidFill>
                  <a:srgbClr val="0070C0"/>
                </a:solidFill>
              </a:rPr>
              <a:t> 01001</a:t>
            </a:r>
          </a:p>
          <a:p>
            <a:pPr algn="l" rtl="0" latinLnBrk="1" hangingPunct="0"/>
            <a:r>
              <a:rPr lang="en-US" sz="2400" dirty="0">
                <a:solidFill>
                  <a:srgbClr val="0070C0"/>
                </a:solidFill>
              </a:rPr>
              <a:t>D8:   1010 </a:t>
            </a:r>
            <a:r>
              <a:rPr lang="en-US" sz="2400" dirty="0" smtClean="0">
                <a:solidFill>
                  <a:srgbClr val="FF0000"/>
                </a:solidFill>
              </a:rPr>
              <a:t>0001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111</a:t>
            </a:r>
            <a:r>
              <a:rPr lang="en-US" sz="2400" dirty="0">
                <a:solidFill>
                  <a:srgbClr val="0070C0"/>
                </a:solidFill>
              </a:rPr>
              <a:t> 01001           1010 </a:t>
            </a:r>
            <a:r>
              <a:rPr lang="en-US" sz="2400" dirty="0" smtClean="0">
                <a:solidFill>
                  <a:srgbClr val="FF0000"/>
                </a:solidFill>
              </a:rPr>
              <a:t>0010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111</a:t>
            </a:r>
            <a:r>
              <a:rPr lang="en-US" sz="2400" dirty="0">
                <a:solidFill>
                  <a:srgbClr val="0070C0"/>
                </a:solidFill>
              </a:rPr>
              <a:t> 01001        1010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0011 </a:t>
            </a:r>
            <a:r>
              <a:rPr lang="en-US" sz="2400" dirty="0">
                <a:solidFill>
                  <a:srgbClr val="00B050"/>
                </a:solidFill>
              </a:rPr>
              <a:t>111</a:t>
            </a:r>
            <a:r>
              <a:rPr lang="en-US" sz="2400" dirty="0">
                <a:solidFill>
                  <a:srgbClr val="0070C0"/>
                </a:solidFill>
              </a:rPr>
              <a:t> 01001</a:t>
            </a:r>
          </a:p>
          <a:p>
            <a:pPr algn="l" rtl="0" latinLnBrk="1" hangingPunct="0"/>
            <a:endParaRPr lang="en-US" sz="3200" dirty="0">
              <a:solidFill>
                <a:srgbClr val="0070C0"/>
              </a:solidFill>
            </a:endParaRPr>
          </a:p>
          <a:p>
            <a:pPr algn="l" rtl="0" latinLnBrk="1" hangingPunct="0"/>
            <a:r>
              <a:rPr lang="en-US" sz="3200" dirty="0">
                <a:solidFill>
                  <a:srgbClr val="00B050"/>
                </a:solidFill>
              </a:rPr>
              <a:t>This mode allows DAQ to recognize the topological </a:t>
            </a:r>
          </a:p>
          <a:p>
            <a:pPr algn="l" rtl="0" latinLnBrk="1" hangingPunct="0"/>
            <a:r>
              <a:rPr lang="en-US" sz="3200" dirty="0">
                <a:solidFill>
                  <a:srgbClr val="00B050"/>
                </a:solidFill>
              </a:rPr>
              <a:t>position of the data source on the FEB2 (and confirm the mapping).</a:t>
            </a:r>
          </a:p>
        </p:txBody>
      </p:sp>
    </p:spTree>
    <p:extLst>
      <p:ext uri="{BB962C8B-B14F-4D97-AF65-F5344CB8AC3E}">
        <p14:creationId xmlns:p14="http://schemas.microsoft.com/office/powerpoint/2010/main" val="173515162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LpGBT uplink frame structure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82600" y="2450069"/>
            <a:ext cx="5562600" cy="527323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FF0000"/>
                </a:solidFill>
              </a:rPr>
              <a:t>On the FEB2, the data </a:t>
            </a:r>
            <a:r>
              <a:rPr lang="en-US" sz="2400" dirty="0" err="1">
                <a:solidFill>
                  <a:srgbClr val="FF0000"/>
                </a:solidFill>
              </a:rPr>
              <a:t>LpGBT</a:t>
            </a:r>
            <a:r>
              <a:rPr lang="en-US" sz="2400" dirty="0">
                <a:solidFill>
                  <a:srgbClr val="FF0000"/>
                </a:solidFill>
              </a:rPr>
              <a:t> are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FF0000"/>
                </a:solidFill>
              </a:rPr>
              <a:t>working in FEC5 mode and at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FF0000"/>
                </a:solidFill>
              </a:rPr>
              <a:t>10.24Gbps speed.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>
              <a:solidFill>
                <a:srgbClr val="0070C0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B050"/>
                </a:solidFill>
              </a:rPr>
              <a:t>User data mapped to the I/O lines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B050"/>
                </a:solidFill>
              </a:rPr>
              <a:t>are Data[223:0].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>
              <a:solidFill>
                <a:srgbClr val="0070C0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The goal of this document is to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describe the mapping between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Data[223:0] and COLUTA data.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>
              <a:solidFill>
                <a:srgbClr val="0070C0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This mapping are done through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connection between COLUTA data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lines and LpGBT I/O group lines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3768" y="2057399"/>
            <a:ext cx="7189027" cy="732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16346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Half FEB2 big picture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54000" y="3842266"/>
            <a:ext cx="5562600" cy="379591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The mapping of 16 ADC’s to  11 LpGBT chips translates into repeating 3ADC to 2LpGBT structures.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>
              <a:solidFill>
                <a:srgbClr val="0070C0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Also an extra structure will appear: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1ADC to 1LpGBT (ADC16 to LpGBT11).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>
              <a:solidFill>
                <a:srgbClr val="0070C0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FF0000"/>
                </a:solidFill>
              </a:rPr>
              <a:t>Therefore we have 3 different COLUTA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FF0000"/>
                </a:solidFill>
              </a:rPr>
              <a:t>to </a:t>
            </a:r>
            <a:r>
              <a:rPr lang="en-US" sz="2400" dirty="0" err="1">
                <a:solidFill>
                  <a:srgbClr val="FF0000"/>
                </a:solidFill>
              </a:rPr>
              <a:t>LpGBT</a:t>
            </a:r>
            <a:r>
              <a:rPr lang="en-US" sz="2400" dirty="0">
                <a:solidFill>
                  <a:srgbClr val="FF0000"/>
                </a:solidFill>
              </a:rPr>
              <a:t> mappings (</a:t>
            </a:r>
            <a:r>
              <a:rPr lang="en-US" sz="2400" dirty="0" err="1">
                <a:solidFill>
                  <a:srgbClr val="FF0000"/>
                </a:solidFill>
              </a:rPr>
              <a:t>ie</a:t>
            </a:r>
            <a:r>
              <a:rPr lang="en-US" sz="2400" dirty="0">
                <a:solidFill>
                  <a:srgbClr val="FF0000"/>
                </a:solidFill>
              </a:rPr>
              <a:t>. 3 different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FF0000"/>
                </a:solidFill>
              </a:rPr>
              <a:t>“fiber types”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3477" y="2819400"/>
            <a:ext cx="7045461" cy="5962903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5359400" y="2514600"/>
            <a:ext cx="4648200" cy="1676400"/>
          </a:xfrm>
          <a:prstGeom prst="ellipse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5466" y="8153400"/>
            <a:ext cx="4682134" cy="95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39408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ADC to 2 LpGBT structure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9400" y="2469177"/>
            <a:ext cx="6019800" cy="650434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“3ADC to 2LpGBT” structures lead to two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LpGBT formats (ADC normal mode):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>
              <a:solidFill>
                <a:srgbClr val="0070C0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0070C0"/>
                </a:solidFill>
              </a:rPr>
              <a:t>                         </a:t>
            </a:r>
            <a:r>
              <a:rPr lang="en-US" sz="2000" dirty="0">
                <a:solidFill>
                  <a:srgbClr val="00B050"/>
                </a:solidFill>
              </a:rPr>
              <a:t>LpGBT1-type0            LpGBT2-type1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>
              <a:solidFill>
                <a:srgbClr val="0070C0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0070C0"/>
                </a:solidFill>
              </a:rPr>
              <a:t>Data[  15:   0]         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ADC1_D1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ADC2_D5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  32:  16]        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ADC1_D2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ADC2_D6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  57:  32]        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ADC1_D3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ADC2_D7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  63:  48]        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ADC1_D4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ADC2_D8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  79:  64]        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ADC1_D5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rgbClr val="FF0000"/>
                </a:solidFill>
              </a:rPr>
              <a:t>ADC2_F8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  95:  80]        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ADC1_D6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rgbClr val="FF0000"/>
                </a:solidFill>
              </a:rPr>
              <a:t>ADC3_F1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Data[111:  96]        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ADC1_D7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ADC3_D1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Data[127:112]        </a:t>
            </a:r>
            <a:r>
              <a:rPr lang="en-US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ADC1_D8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ADC3_D2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Data[143:128]        </a:t>
            </a:r>
            <a:r>
              <a:rPr lang="en-US" sz="2000" dirty="0">
                <a:solidFill>
                  <a:srgbClr val="FF0000"/>
                </a:solidFill>
              </a:rPr>
              <a:t>ADC1_F8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ADC3_D3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Data[159:144]        </a:t>
            </a:r>
            <a:r>
              <a:rPr lang="en-US" sz="2000" dirty="0">
                <a:solidFill>
                  <a:srgbClr val="FF0000"/>
                </a:solidFill>
              </a:rPr>
              <a:t>ADC2_F1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ADC3_D4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Data[175:160]        </a:t>
            </a:r>
            <a:r>
              <a:rPr lang="en-US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ADC2_D1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ADC3_D5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Data[191:176]        </a:t>
            </a:r>
            <a:r>
              <a:rPr lang="en-US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ADC2_D2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ADC3_D6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Data[207:192]        </a:t>
            </a:r>
            <a:r>
              <a:rPr lang="en-US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ADC2_D3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ADC3_D7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Data[223:208]        </a:t>
            </a:r>
            <a:r>
              <a:rPr lang="en-US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ADC2_D4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ADC3_D8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6862" y="1600200"/>
            <a:ext cx="6782538" cy="776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56698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 ADC to 1 LpGBT structure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8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581400" y="2362200"/>
            <a:ext cx="7142480" cy="619656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0070C0"/>
                </a:solidFill>
              </a:rPr>
              <a:t>1ADC to 1LpGBT structure leads to an extra format: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>
              <a:solidFill>
                <a:srgbClr val="0070C0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00B050"/>
                </a:solidFill>
              </a:rPr>
              <a:t>                          LpGBT11-type2    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400" dirty="0">
              <a:solidFill>
                <a:srgbClr val="0070C0"/>
              </a:solidFill>
            </a:endParaRP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0070C0"/>
                </a:solidFill>
              </a:rPr>
              <a:t>Data[  15:   0]         </a:t>
            </a:r>
            <a:r>
              <a:rPr lang="en-US" sz="2000" dirty="0">
                <a:solidFill>
                  <a:srgbClr val="FF0000"/>
                </a:solidFill>
              </a:rPr>
              <a:t>ADC16_F1</a:t>
            </a:r>
            <a:r>
              <a:rPr lang="en-US" sz="2000" dirty="0">
                <a:solidFill>
                  <a:srgbClr val="0070C0"/>
                </a:solidFill>
              </a:rPr>
              <a:t>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  32:  16]       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ADC16_D1</a:t>
            </a:r>
            <a:r>
              <a:rPr lang="en-US" sz="2000" dirty="0">
                <a:solidFill>
                  <a:srgbClr val="0070C0"/>
                </a:solidFill>
              </a:rPr>
              <a:t>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  57:  32]       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ADC16_D2</a:t>
            </a:r>
            <a:r>
              <a:rPr lang="en-US" sz="2000" dirty="0">
                <a:solidFill>
                  <a:srgbClr val="0070C0"/>
                </a:solidFill>
              </a:rPr>
              <a:t>  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  63:  48]       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ADC16_D3</a:t>
            </a:r>
            <a:r>
              <a:rPr lang="en-US" sz="2000" dirty="0">
                <a:solidFill>
                  <a:srgbClr val="0070C0"/>
                </a:solidFill>
              </a:rPr>
              <a:t>         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  79:  64]       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ADC16_D4</a:t>
            </a:r>
            <a:r>
              <a:rPr lang="en-US" sz="2000" dirty="0">
                <a:solidFill>
                  <a:srgbClr val="0070C0"/>
                </a:solidFill>
              </a:rPr>
              <a:t>         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  95:  80]       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ADC16_D5</a:t>
            </a:r>
            <a:r>
              <a:rPr lang="en-US" sz="2000" dirty="0">
                <a:solidFill>
                  <a:srgbClr val="0070C0"/>
                </a:solidFill>
              </a:rPr>
              <a:t>         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Data[111:  96]       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ADC16_D6</a:t>
            </a:r>
            <a:r>
              <a:rPr lang="en-US" sz="2000" dirty="0">
                <a:solidFill>
                  <a:srgbClr val="0070C0"/>
                </a:solidFill>
              </a:rPr>
              <a:t>         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Data[127:112]       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ADC16_D7</a:t>
            </a:r>
            <a:r>
              <a:rPr lang="en-US" sz="2000" dirty="0">
                <a:solidFill>
                  <a:srgbClr val="0070C0"/>
                </a:solidFill>
              </a:rPr>
              <a:t>         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Data[143:128]       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ADC16_D8</a:t>
            </a:r>
            <a:r>
              <a:rPr lang="en-US" sz="2000" dirty="0">
                <a:solidFill>
                  <a:srgbClr val="0070C0"/>
                </a:solidFill>
              </a:rPr>
              <a:t>         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Data[159:144]        </a:t>
            </a:r>
            <a:r>
              <a:rPr lang="en-US" sz="2000" dirty="0">
                <a:solidFill>
                  <a:srgbClr val="FF0000"/>
                </a:solidFill>
              </a:rPr>
              <a:t>ADC16_F8 </a:t>
            </a:r>
            <a:r>
              <a:rPr lang="en-US" sz="2000" dirty="0">
                <a:solidFill>
                  <a:srgbClr val="0070C0"/>
                </a:solidFill>
              </a:rPr>
              <a:t>        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Data[175:160]        reserved      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Data[191:176]        reserved         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Data[207:192]        reserved                   </a:t>
            </a:r>
          </a:p>
          <a:p>
            <a:pPr algn="l" rtl="0" latinLnBrk="1" hangingPunct="0"/>
            <a:r>
              <a:rPr lang="en-US" sz="2000" dirty="0">
                <a:solidFill>
                  <a:srgbClr val="0070C0"/>
                </a:solidFill>
              </a:rPr>
              <a:t>Data[223:208]        reserved                   </a:t>
            </a:r>
          </a:p>
          <a:p>
            <a:pPr marL="0" marR="0" indent="0" algn="l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73128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COLUTA I2C addresses (proposal)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en-US" smtClean="0"/>
              <a:pPr lvl="0"/>
              <a:t>9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119080"/>
              </p:ext>
            </p:extLst>
          </p:nvPr>
        </p:nvGraphicFramePr>
        <p:xfrm>
          <a:off x="1982341" y="1600200"/>
          <a:ext cx="10393711" cy="7764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Worksheet" r:id="rId4" imgW="9067823" imgH="6774192" progId="Excel.Sheet.12">
                  <p:embed/>
                </p:oleObj>
              </mc:Choice>
              <mc:Fallback>
                <p:oleObj name="Worksheet" r:id="rId4" imgW="9067823" imgH="677419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82341" y="1600200"/>
                        <a:ext cx="10393711" cy="77643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6912977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5728</TotalTime>
  <Words>926</Words>
  <Application>Microsoft Office PowerPoint</Application>
  <PresentationFormat>Custom</PresentationFormat>
  <Paragraphs>273</Paragraphs>
  <Slides>18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Avenir Roman</vt:lpstr>
      <vt:lpstr>Calibri</vt:lpstr>
      <vt:lpstr>Courier New</vt:lpstr>
      <vt:lpstr>Helvetica Light</vt:lpstr>
      <vt:lpstr>Wingdings</vt:lpstr>
      <vt:lpstr>White</vt:lpstr>
      <vt:lpstr>Worksheet</vt:lpstr>
      <vt:lpstr>FEB2 optical fiber identification</vt:lpstr>
      <vt:lpstr>PowerPoint Presentation</vt:lpstr>
      <vt:lpstr>COLUTA outputs</vt:lpstr>
      <vt:lpstr>COLUTA test mode </vt:lpstr>
      <vt:lpstr>LpGBT uplink frame structure</vt:lpstr>
      <vt:lpstr>Half FEB2 big picture</vt:lpstr>
      <vt:lpstr>3 ADC to 2 LpGBT structure </vt:lpstr>
      <vt:lpstr>1 ADC to 1 LpGBT structure </vt:lpstr>
      <vt:lpstr>COLUTA I2C addresses (proposal) </vt:lpstr>
      <vt:lpstr>Fiber identification principle</vt:lpstr>
      <vt:lpstr>F1 to F4 mapping</vt:lpstr>
      <vt:lpstr>F5 to F8 mapping</vt:lpstr>
      <vt:lpstr>F9 to F11 mapping</vt:lpstr>
      <vt:lpstr>F14 to F16 mapping</vt:lpstr>
      <vt:lpstr>F17 to F20 mapping</vt:lpstr>
      <vt:lpstr>F21 to F24 mapping</vt:lpstr>
      <vt:lpstr>Conclusion</vt:lpstr>
      <vt:lpstr>Backup Slides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Nevis ADC Development</dc:title>
  <dc:creator>Jaro</dc:creator>
  <cp:lastModifiedBy>Jaro</cp:lastModifiedBy>
  <cp:revision>707</cp:revision>
  <dcterms:created xsi:type="dcterms:W3CDTF">2017-02-17T11:53:19Z</dcterms:created>
  <dcterms:modified xsi:type="dcterms:W3CDTF">2021-01-28T12:51:59Z</dcterms:modified>
</cp:coreProperties>
</file>