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9" r:id="rId2"/>
    <p:sldId id="256" r:id="rId3"/>
    <p:sldId id="257" r:id="rId4"/>
    <p:sldId id="260" r:id="rId5"/>
    <p:sldId id="261" r:id="rId6"/>
    <p:sldId id="302" r:id="rId7"/>
    <p:sldId id="287" r:id="rId8"/>
    <p:sldId id="263" r:id="rId9"/>
    <p:sldId id="267" r:id="rId10"/>
    <p:sldId id="266" r:id="rId11"/>
    <p:sldId id="286" r:id="rId12"/>
    <p:sldId id="289" r:id="rId13"/>
    <p:sldId id="290" r:id="rId14"/>
    <p:sldId id="292" r:id="rId15"/>
    <p:sldId id="295" r:id="rId16"/>
    <p:sldId id="293" r:id="rId17"/>
    <p:sldId id="294" r:id="rId18"/>
    <p:sldId id="296" r:id="rId19"/>
    <p:sldId id="297" r:id="rId20"/>
    <p:sldId id="298" r:id="rId21"/>
    <p:sldId id="299" r:id="rId22"/>
    <p:sldId id="272" r:id="rId23"/>
    <p:sldId id="271" r:id="rId24"/>
    <p:sldId id="276" r:id="rId25"/>
    <p:sldId id="275" r:id="rId26"/>
    <p:sldId id="284" r:id="rId27"/>
    <p:sldId id="273" r:id="rId28"/>
    <p:sldId id="274" r:id="rId29"/>
    <p:sldId id="270" r:id="rId30"/>
    <p:sldId id="277" r:id="rId31"/>
    <p:sldId id="278" r:id="rId32"/>
    <p:sldId id="283" r:id="rId33"/>
    <p:sldId id="282" r:id="rId34"/>
    <p:sldId id="301" r:id="rId35"/>
    <p:sldId id="281" r:id="rId36"/>
    <p:sldId id="279" r:id="rId37"/>
    <p:sldId id="280" r:id="rId38"/>
    <p:sldId id="269" r:id="rId39"/>
    <p:sldId id="30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3ED51"/>
    <a:srgbClr val="00CCFF"/>
    <a:srgbClr val="FF66CC"/>
    <a:srgbClr val="FF6699"/>
    <a:srgbClr val="CC66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5522" autoAdjust="0"/>
  </p:normalViewPr>
  <p:slideViewPr>
    <p:cSldViewPr snapToGrid="0">
      <p:cViewPr varScale="1">
        <p:scale>
          <a:sx n="66" d="100"/>
          <a:sy n="66" d="100"/>
        </p:scale>
        <p:origin x="1896" y="42"/>
      </p:cViewPr>
      <p:guideLst/>
    </p:cSldViewPr>
  </p:slideViewPr>
  <p:notesTextViewPr>
    <p:cViewPr>
      <p:scale>
        <a:sx n="1" d="1"/>
        <a:sy n="1" d="1"/>
      </p:scale>
      <p:origin x="0" y="0"/>
    </p:cViewPr>
  </p:notesTextViewPr>
  <p:notesViewPr>
    <p:cSldViewPr snapToGrid="0">
      <p:cViewPr varScale="1">
        <p:scale>
          <a:sx n="76" d="100"/>
          <a:sy n="76" d="100"/>
        </p:scale>
        <p:origin x="291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0F205-B788-4BC4-B5B5-EE0FC8B62E2E}" type="datetimeFigureOut">
              <a:rPr lang="en-US" smtClean="0"/>
              <a:t>7/15/2022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FB83F-6ADD-4104-B344-18567BCC540E}" type="slidenum">
              <a:rPr lang="en-US" smtClean="0"/>
              <a:t>‹#›</a:t>
            </a:fld>
            <a:endParaRPr lang="en-US"/>
          </a:p>
        </p:txBody>
      </p:sp>
    </p:spTree>
    <p:extLst>
      <p:ext uri="{BB962C8B-B14F-4D97-AF65-F5344CB8AC3E}">
        <p14:creationId xmlns:p14="http://schemas.microsoft.com/office/powerpoint/2010/main" val="297209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233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FB83F-6ADD-4104-B344-18567BCC540E}" type="slidenum">
              <a:rPr lang="en-US" smtClean="0"/>
              <a:t>16</a:t>
            </a:fld>
            <a:endParaRPr lang="en-US"/>
          </a:p>
        </p:txBody>
      </p:sp>
    </p:spTree>
    <p:extLst>
      <p:ext uri="{BB962C8B-B14F-4D97-AF65-F5344CB8AC3E}">
        <p14:creationId xmlns:p14="http://schemas.microsoft.com/office/powerpoint/2010/main" val="1231136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FB83F-6ADD-4104-B344-18567BCC540E}" type="slidenum">
              <a:rPr lang="en-US" smtClean="0"/>
              <a:t>17</a:t>
            </a:fld>
            <a:endParaRPr lang="en-US"/>
          </a:p>
        </p:txBody>
      </p:sp>
    </p:spTree>
    <p:extLst>
      <p:ext uri="{BB962C8B-B14F-4D97-AF65-F5344CB8AC3E}">
        <p14:creationId xmlns:p14="http://schemas.microsoft.com/office/powerpoint/2010/main" val="33871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FB83F-6ADD-4104-B344-18567BCC540E}" type="slidenum">
              <a:rPr lang="en-US" smtClean="0"/>
              <a:t>18</a:t>
            </a:fld>
            <a:endParaRPr lang="en-US"/>
          </a:p>
        </p:txBody>
      </p:sp>
    </p:spTree>
    <p:extLst>
      <p:ext uri="{BB962C8B-B14F-4D97-AF65-F5344CB8AC3E}">
        <p14:creationId xmlns:p14="http://schemas.microsoft.com/office/powerpoint/2010/main" val="92748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FB83F-6ADD-4104-B344-18567BCC540E}" type="slidenum">
              <a:rPr lang="en-US" smtClean="0"/>
              <a:t>19</a:t>
            </a:fld>
            <a:endParaRPr lang="en-US"/>
          </a:p>
        </p:txBody>
      </p:sp>
    </p:spTree>
    <p:extLst>
      <p:ext uri="{BB962C8B-B14F-4D97-AF65-F5344CB8AC3E}">
        <p14:creationId xmlns:p14="http://schemas.microsoft.com/office/powerpoint/2010/main" val="1859632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FB83F-6ADD-4104-B344-18567BCC540E}" type="slidenum">
              <a:rPr lang="en-US" smtClean="0"/>
              <a:t>20</a:t>
            </a:fld>
            <a:endParaRPr lang="en-US"/>
          </a:p>
        </p:txBody>
      </p:sp>
    </p:spTree>
    <p:extLst>
      <p:ext uri="{BB962C8B-B14F-4D97-AF65-F5344CB8AC3E}">
        <p14:creationId xmlns:p14="http://schemas.microsoft.com/office/powerpoint/2010/main" val="963017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FB83F-6ADD-4104-B344-18567BCC540E}" type="slidenum">
              <a:rPr lang="en-US" smtClean="0"/>
              <a:t>21</a:t>
            </a:fld>
            <a:endParaRPr lang="en-US"/>
          </a:p>
        </p:txBody>
      </p:sp>
    </p:spTree>
    <p:extLst>
      <p:ext uri="{BB962C8B-B14F-4D97-AF65-F5344CB8AC3E}">
        <p14:creationId xmlns:p14="http://schemas.microsoft.com/office/powerpoint/2010/main" val="2923974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FB83F-6ADD-4104-B344-18567BCC540E}" type="slidenum">
              <a:rPr lang="en-US" smtClean="0"/>
              <a:t>22</a:t>
            </a:fld>
            <a:endParaRPr lang="en-US"/>
          </a:p>
        </p:txBody>
      </p:sp>
    </p:spTree>
    <p:extLst>
      <p:ext uri="{BB962C8B-B14F-4D97-AF65-F5344CB8AC3E}">
        <p14:creationId xmlns:p14="http://schemas.microsoft.com/office/powerpoint/2010/main" val="337322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FB83F-6ADD-4104-B344-18567BCC540E}" type="slidenum">
              <a:rPr lang="en-US" smtClean="0"/>
              <a:t>27</a:t>
            </a:fld>
            <a:endParaRPr lang="en-US"/>
          </a:p>
        </p:txBody>
      </p:sp>
    </p:spTree>
    <p:extLst>
      <p:ext uri="{BB962C8B-B14F-4D97-AF65-F5344CB8AC3E}">
        <p14:creationId xmlns:p14="http://schemas.microsoft.com/office/powerpoint/2010/main" val="57858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FB83F-6ADD-4104-B344-18567BCC540E}" type="slidenum">
              <a:rPr lang="en-US" smtClean="0"/>
              <a:t>28</a:t>
            </a:fld>
            <a:endParaRPr lang="en-US"/>
          </a:p>
        </p:txBody>
      </p:sp>
    </p:spTree>
    <p:extLst>
      <p:ext uri="{BB962C8B-B14F-4D97-AF65-F5344CB8AC3E}">
        <p14:creationId xmlns:p14="http://schemas.microsoft.com/office/powerpoint/2010/main" val="140472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FB83F-6ADD-4104-B344-18567BCC540E}" type="slidenum">
              <a:rPr lang="en-US" smtClean="0"/>
              <a:t>5</a:t>
            </a:fld>
            <a:endParaRPr lang="en-US"/>
          </a:p>
        </p:txBody>
      </p:sp>
    </p:spTree>
    <p:extLst>
      <p:ext uri="{BB962C8B-B14F-4D97-AF65-F5344CB8AC3E}">
        <p14:creationId xmlns:p14="http://schemas.microsoft.com/office/powerpoint/2010/main" val="99073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FB83F-6ADD-4104-B344-18567BCC540E}" type="slidenum">
              <a:rPr lang="en-US" smtClean="0"/>
              <a:t>9</a:t>
            </a:fld>
            <a:endParaRPr lang="en-US"/>
          </a:p>
        </p:txBody>
      </p:sp>
    </p:spTree>
    <p:extLst>
      <p:ext uri="{BB962C8B-B14F-4D97-AF65-F5344CB8AC3E}">
        <p14:creationId xmlns:p14="http://schemas.microsoft.com/office/powerpoint/2010/main" val="396619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FB83F-6ADD-4104-B344-18567BCC540E}" type="slidenum">
              <a:rPr lang="en-US" smtClean="0"/>
              <a:t>10</a:t>
            </a:fld>
            <a:endParaRPr lang="en-US"/>
          </a:p>
        </p:txBody>
      </p:sp>
    </p:spTree>
    <p:extLst>
      <p:ext uri="{BB962C8B-B14F-4D97-AF65-F5344CB8AC3E}">
        <p14:creationId xmlns:p14="http://schemas.microsoft.com/office/powerpoint/2010/main" val="215994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FB83F-6ADD-4104-B344-18567BCC540E}" type="slidenum">
              <a:rPr lang="en-US" smtClean="0"/>
              <a:t>11</a:t>
            </a:fld>
            <a:endParaRPr lang="en-US"/>
          </a:p>
        </p:txBody>
      </p:sp>
    </p:spTree>
    <p:extLst>
      <p:ext uri="{BB962C8B-B14F-4D97-AF65-F5344CB8AC3E}">
        <p14:creationId xmlns:p14="http://schemas.microsoft.com/office/powerpoint/2010/main" val="332980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FB83F-6ADD-4104-B344-18567BCC540E}" type="slidenum">
              <a:rPr lang="en-US" smtClean="0"/>
              <a:t>12</a:t>
            </a:fld>
            <a:endParaRPr lang="en-US"/>
          </a:p>
        </p:txBody>
      </p:sp>
    </p:spTree>
    <p:extLst>
      <p:ext uri="{BB962C8B-B14F-4D97-AF65-F5344CB8AC3E}">
        <p14:creationId xmlns:p14="http://schemas.microsoft.com/office/powerpoint/2010/main" val="414419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FB83F-6ADD-4104-B344-18567BCC540E}" type="slidenum">
              <a:rPr lang="en-US" smtClean="0"/>
              <a:t>13</a:t>
            </a:fld>
            <a:endParaRPr lang="en-US"/>
          </a:p>
        </p:txBody>
      </p:sp>
    </p:spTree>
    <p:extLst>
      <p:ext uri="{BB962C8B-B14F-4D97-AF65-F5344CB8AC3E}">
        <p14:creationId xmlns:p14="http://schemas.microsoft.com/office/powerpoint/2010/main" val="407097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FB83F-6ADD-4104-B344-18567BCC540E}" type="slidenum">
              <a:rPr lang="en-US" smtClean="0"/>
              <a:t>14</a:t>
            </a:fld>
            <a:endParaRPr lang="en-US"/>
          </a:p>
        </p:txBody>
      </p:sp>
    </p:spTree>
    <p:extLst>
      <p:ext uri="{BB962C8B-B14F-4D97-AF65-F5344CB8AC3E}">
        <p14:creationId xmlns:p14="http://schemas.microsoft.com/office/powerpoint/2010/main" val="247912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FB83F-6ADD-4104-B344-18567BCC540E}" type="slidenum">
              <a:rPr lang="en-US" smtClean="0"/>
              <a:t>15</a:t>
            </a:fld>
            <a:endParaRPr lang="en-US"/>
          </a:p>
        </p:txBody>
      </p:sp>
    </p:spTree>
    <p:extLst>
      <p:ext uri="{BB962C8B-B14F-4D97-AF65-F5344CB8AC3E}">
        <p14:creationId xmlns:p14="http://schemas.microsoft.com/office/powerpoint/2010/main" val="391480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EA7EA1-C8A5-4FED-8203-195C7D279066}"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112834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A7EA1-C8A5-4FED-8203-195C7D279066}"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198975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A7EA1-C8A5-4FED-8203-195C7D279066}"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3780314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Office Theme">
    <p:spTree>
      <p:nvGrpSpPr>
        <p:cNvPr id="1" name=""/>
        <p:cNvGrpSpPr/>
        <p:nvPr/>
      </p:nvGrpSpPr>
      <p:grpSpPr>
        <a:xfrm>
          <a:off x="0" y="0"/>
          <a:ext cx="0" cy="0"/>
          <a:chOff x="0" y="0"/>
          <a:chExt cx="0" cy="0"/>
        </a:xfrm>
      </p:grpSpPr>
      <p:pic>
        <p:nvPicPr>
          <p:cNvPr id="34" name="0803011_12-A4-at-144-dpi.jpg"/>
          <p:cNvPicPr/>
          <p:nvPr/>
        </p:nvPicPr>
        <p:blipFill>
          <a:blip r:embed="rId2">
            <a:extLst/>
          </a:blip>
          <a:stretch>
            <a:fillRect/>
          </a:stretch>
        </p:blipFill>
        <p:spPr>
          <a:xfrm>
            <a:off x="308610" y="0"/>
            <a:ext cx="777876" cy="1291591"/>
          </a:xfrm>
          <a:prstGeom prst="rect">
            <a:avLst/>
          </a:prstGeom>
          <a:ln w="12700">
            <a:miter lim="400000"/>
          </a:ln>
        </p:spPr>
      </p:pic>
      <p:sp>
        <p:nvSpPr>
          <p:cNvPr id="35" name="Shape 35"/>
          <p:cNvSpPr>
            <a:spLocks noGrp="1"/>
          </p:cNvSpPr>
          <p:nvPr>
            <p:ph type="title"/>
          </p:nvPr>
        </p:nvSpPr>
        <p:spPr>
          <a:prstGeom prst="rect">
            <a:avLst/>
          </a:prstGeom>
        </p:spPr>
        <p:txBody>
          <a:bodyPr/>
          <a:lstStyle/>
          <a:p>
            <a:pPr lvl="0">
              <a:defRPr sz="1800" b="0">
                <a:solidFill>
                  <a:srgbClr val="000000"/>
                </a:solidFill>
                <a:uFillTx/>
              </a:defRPr>
            </a:pPr>
            <a:r>
              <a:rPr sz="3516" b="1">
                <a:solidFill>
                  <a:srgbClr val="FFFFFF"/>
                </a:solidFill>
                <a:uFill>
                  <a:solidFill>
                    <a:srgbClr val="FFFFFF"/>
                  </a:solidFill>
                </a:uFill>
              </a:rPr>
              <a:t>Title Text</a:t>
            </a:r>
          </a:p>
        </p:txBody>
      </p:sp>
      <p:sp>
        <p:nvSpPr>
          <p:cNvPr id="36" name="Shape 36"/>
          <p:cNvSpPr>
            <a:spLocks noGrp="1"/>
          </p:cNvSpPr>
          <p:nvPr>
            <p:ph type="body" idx="1"/>
          </p:nvPr>
        </p:nvSpPr>
        <p:spPr>
          <a:xfrm>
            <a:off x="457200" y="1279143"/>
            <a:ext cx="8229600" cy="5251153"/>
          </a:xfrm>
          <a:prstGeom prst="rect">
            <a:avLst/>
          </a:prstGeom>
        </p:spPr>
        <p:txBody>
          <a:bodyPr/>
          <a:lstStyle>
            <a:lvl2pPr marL="605735" indent="-255704">
              <a:spcBef>
                <a:spcPts val="352"/>
              </a:spcBef>
              <a:buClr>
                <a:srgbClr val="000000"/>
              </a:buClr>
              <a:buChar char=""/>
              <a:defRPr sz="1969">
                <a:solidFill>
                  <a:srgbClr val="000000"/>
                </a:solidFill>
                <a:uFill>
                  <a:solidFill>
                    <a:srgbClr val="000000"/>
                  </a:solidFill>
                </a:uFill>
              </a:defRPr>
            </a:lvl2pPr>
            <a:lvl3pPr marL="978334" indent="-306845">
              <a:spcBef>
                <a:spcPts val="352"/>
              </a:spcBef>
              <a:buClr>
                <a:srgbClr val="F17A22"/>
              </a:buClr>
              <a:buFont typeface="Courier New"/>
              <a:buChar char="o"/>
              <a:defRPr sz="1969">
                <a:solidFill>
                  <a:srgbClr val="F17A22"/>
                </a:solidFill>
                <a:uFill>
                  <a:solidFill>
                    <a:srgbClr val="F17A22"/>
                  </a:solidFill>
                </a:uFill>
              </a:defRPr>
            </a:lvl3pPr>
            <a:lvl4pPr marL="1197509" indent="-204563">
              <a:spcBef>
                <a:spcPts val="352"/>
              </a:spcBef>
              <a:buClr>
                <a:srgbClr val="914F5C"/>
              </a:buClr>
              <a:buFont typeface="Arial"/>
              <a:buChar char="–"/>
              <a:defRPr sz="1969">
                <a:solidFill>
                  <a:srgbClr val="914F5C"/>
                </a:solidFill>
                <a:uFill>
                  <a:solidFill>
                    <a:srgbClr val="914F5C"/>
                  </a:solidFill>
                </a:uFill>
              </a:defRPr>
            </a:lvl4pPr>
            <a:lvl5pPr marL="1518967" indent="-204563">
              <a:spcBef>
                <a:spcPts val="352"/>
              </a:spcBef>
              <a:buClr>
                <a:srgbClr val="000000"/>
              </a:buClr>
              <a:buFont typeface="Arial"/>
              <a:buChar char="»"/>
              <a:defRPr sz="1969">
                <a:solidFill>
                  <a:srgbClr val="000000"/>
                </a:solidFill>
                <a:uFill>
                  <a:solidFill>
                    <a:srgbClr val="000000"/>
                  </a:solidFill>
                </a:uFill>
              </a:defRPr>
            </a:lvl5pPr>
          </a:lstStyle>
          <a:p>
            <a:pPr lvl="0">
              <a:defRPr sz="1800">
                <a:solidFill>
                  <a:srgbClr val="000000"/>
                </a:solidFill>
                <a:uFillTx/>
              </a:defRPr>
            </a:pPr>
            <a:r>
              <a:rPr sz="2250" dirty="0">
                <a:solidFill>
                  <a:srgbClr val="021CA1"/>
                </a:solidFill>
                <a:uFill>
                  <a:solidFill>
                    <a:srgbClr val="021CA1"/>
                  </a:solidFill>
                </a:uFill>
              </a:rPr>
              <a:t>Body Level One</a:t>
            </a:r>
          </a:p>
          <a:p>
            <a:pPr lvl="1">
              <a:defRPr sz="1800">
                <a:uFillTx/>
              </a:defRPr>
            </a:pPr>
            <a:r>
              <a:rPr sz="1969" dirty="0">
                <a:uFill>
                  <a:solidFill/>
                </a:uFill>
              </a:rPr>
              <a:t>Body Level Two</a:t>
            </a:r>
          </a:p>
          <a:p>
            <a:pPr lvl="2">
              <a:defRPr sz="1800">
                <a:solidFill>
                  <a:srgbClr val="000000"/>
                </a:solidFill>
                <a:uFillTx/>
              </a:defRPr>
            </a:pPr>
            <a:r>
              <a:rPr sz="1969" dirty="0">
                <a:solidFill>
                  <a:srgbClr val="F17A22"/>
                </a:solidFill>
                <a:uFill>
                  <a:solidFill>
                    <a:srgbClr val="F17A22"/>
                  </a:solidFill>
                </a:uFill>
              </a:rPr>
              <a:t>Body Level Three</a:t>
            </a:r>
          </a:p>
          <a:p>
            <a:pPr lvl="3">
              <a:defRPr sz="1800">
                <a:solidFill>
                  <a:srgbClr val="000000"/>
                </a:solidFill>
                <a:uFillTx/>
              </a:defRPr>
            </a:pPr>
            <a:r>
              <a:rPr sz="1969" dirty="0">
                <a:solidFill>
                  <a:srgbClr val="914F5C"/>
                </a:solidFill>
                <a:uFill>
                  <a:solidFill>
                    <a:srgbClr val="914F5C"/>
                  </a:solidFill>
                </a:uFill>
              </a:rPr>
              <a:t>Body Level Four</a:t>
            </a:r>
          </a:p>
          <a:p>
            <a:pPr lvl="4">
              <a:defRPr sz="1800">
                <a:uFillTx/>
              </a:defRPr>
            </a:pPr>
            <a:r>
              <a:rPr sz="1969" dirty="0">
                <a:uFill>
                  <a:solidFill/>
                </a:uFill>
              </a:rPr>
              <a:t>Body Level Five</a:t>
            </a:r>
          </a:p>
        </p:txBody>
      </p:sp>
      <p:sp>
        <p:nvSpPr>
          <p:cNvPr id="37" name="Shape 37"/>
          <p:cNvSpPr>
            <a:spLocks noGrp="1"/>
          </p:cNvSpPr>
          <p:nvPr>
            <p:ph type="sldNum" sz="quarter" idx="2"/>
          </p:nvPr>
        </p:nvSpPr>
        <p:spPr>
          <a:xfrm>
            <a:off x="8738441" y="6603682"/>
            <a:ext cx="418212" cy="265068"/>
          </a:xfrm>
          <a:prstGeom prst="rect">
            <a:avLst/>
          </a:prstGeom>
        </p:spPr>
        <p:txBody>
          <a:bodyPr wrap="square" anchor="t"/>
          <a:lstStyle>
            <a:lvl1pPr>
              <a:defRPr sz="1195">
                <a:solidFill>
                  <a:srgbClr val="000000"/>
                </a:solidFill>
                <a:uFill>
                  <a:solidFill>
                    <a:srgbClr val="000000"/>
                  </a:solidFill>
                </a:uFill>
                <a:latin typeface="Arial"/>
                <a:ea typeface="Arial"/>
                <a:cs typeface="Arial"/>
                <a:sym typeface="Arial"/>
              </a:defRPr>
            </a:lvl1pPr>
          </a:lstStyle>
          <a:p>
            <a:pPr lvl="0"/>
            <a:fld id="{86CB4B4D-7CA3-9044-876B-883B54F8677D}" type="slidenum">
              <a:rPr/>
              <a:pPr lvl="0"/>
              <a:t>‹#›</a:t>
            </a:fld>
            <a:endParaRPr/>
          </a:p>
        </p:txBody>
      </p:sp>
      <p:sp>
        <p:nvSpPr>
          <p:cNvPr id="38" name="Shape 38"/>
          <p:cNvSpPr/>
          <p:nvPr/>
        </p:nvSpPr>
        <p:spPr>
          <a:xfrm>
            <a:off x="-6035" y="6605841"/>
            <a:ext cx="9156070" cy="1"/>
          </a:xfrm>
          <a:prstGeom prst="line">
            <a:avLst/>
          </a:prstGeom>
          <a:ln w="25400">
            <a:solidFill/>
            <a:miter lim="400000"/>
          </a:ln>
        </p:spPr>
        <p:txBody>
          <a:bodyPr lIns="35719" tIns="35719" rIns="35719" bIns="35719" anchor="ctr"/>
          <a:lstStyle/>
          <a:p>
            <a:pPr lvl="0">
              <a:defRPr sz="2400"/>
            </a:pPr>
            <a:endParaRPr sz="1687"/>
          </a:p>
        </p:txBody>
      </p:sp>
      <p:sp>
        <p:nvSpPr>
          <p:cNvPr id="39" name="Shape 39"/>
          <p:cNvSpPr/>
          <p:nvPr/>
        </p:nvSpPr>
        <p:spPr>
          <a:xfrm>
            <a:off x="4993108" y="6606539"/>
            <a:ext cx="72200" cy="24526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35719" tIns="35719" rIns="35719" bIns="35719" anchor="ctr">
            <a:spAutoFit/>
          </a:bodyPr>
          <a:lstStyle>
            <a:lvl1pPr>
              <a:defRPr sz="1600"/>
            </a:lvl1pPr>
          </a:lstStyle>
          <a:p>
            <a:pPr lvl="0">
              <a:defRPr sz="1800"/>
            </a:pPr>
            <a:endParaRPr sz="1125" dirty="0"/>
          </a:p>
        </p:txBody>
      </p:sp>
      <p:sp>
        <p:nvSpPr>
          <p:cNvPr id="40" name="Shape 40"/>
          <p:cNvSpPr/>
          <p:nvPr/>
        </p:nvSpPr>
        <p:spPr>
          <a:xfrm>
            <a:off x="288629" y="6617613"/>
            <a:ext cx="791884" cy="24526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35719" tIns="35719" rIns="35719" bIns="35719" anchor="ctr">
            <a:spAutoFit/>
          </a:bodyPr>
          <a:lstStyle>
            <a:lvl1pPr>
              <a:defRPr sz="1600"/>
            </a:lvl1pPr>
          </a:lstStyle>
          <a:p>
            <a:pPr lvl="0">
              <a:defRPr sz="1800"/>
            </a:pPr>
            <a:r>
              <a:rPr lang="sk-SK" sz="1125" dirty="0" smtClean="0"/>
              <a:t>Jaroslav</a:t>
            </a:r>
            <a:r>
              <a:rPr lang="sk-SK" sz="1125" baseline="0" dirty="0" smtClean="0"/>
              <a:t> Bán</a:t>
            </a:r>
            <a:endParaRPr sz="1125" dirty="0"/>
          </a:p>
        </p:txBody>
      </p:sp>
      <p:sp>
        <p:nvSpPr>
          <p:cNvPr id="10" name="Shape 40"/>
          <p:cNvSpPr/>
          <p:nvPr userDrawn="1"/>
        </p:nvSpPr>
        <p:spPr>
          <a:xfrm>
            <a:off x="3960979" y="6603682"/>
            <a:ext cx="1197444" cy="24526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35719" tIns="35719" rIns="35719" bIns="35719" anchor="ctr">
            <a:spAutoFit/>
          </a:bodyPr>
          <a:lstStyle>
            <a:lvl1pPr>
              <a:defRPr sz="1600"/>
            </a:lvl1pPr>
          </a:lstStyle>
          <a:p>
            <a:pPr lvl="0">
              <a:defRPr sz="1800"/>
            </a:pPr>
            <a:r>
              <a:rPr lang="en-US" sz="1125" dirty="0" smtClean="0"/>
              <a:t>Working</a:t>
            </a:r>
            <a:r>
              <a:rPr lang="en-US" sz="1125" baseline="0" dirty="0" smtClean="0"/>
              <a:t> document</a:t>
            </a:r>
            <a:endParaRPr sz="1125" dirty="0"/>
          </a:p>
        </p:txBody>
      </p:sp>
    </p:spTree>
    <p:extLst>
      <p:ext uri="{BB962C8B-B14F-4D97-AF65-F5344CB8AC3E}">
        <p14:creationId xmlns:p14="http://schemas.microsoft.com/office/powerpoint/2010/main" val="1819746095"/>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A7EA1-C8A5-4FED-8203-195C7D279066}"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322312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EA7EA1-C8A5-4FED-8203-195C7D279066}"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178703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EA7EA1-C8A5-4FED-8203-195C7D279066}" type="datetimeFigureOut">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104765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EA7EA1-C8A5-4FED-8203-195C7D279066}" type="datetimeFigureOut">
              <a:rPr lang="en-US" smtClean="0"/>
              <a:t>7/15/2022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185814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EA7EA1-C8A5-4FED-8203-195C7D279066}" type="datetimeFigureOut">
              <a:rPr lang="en-US" smtClean="0"/>
              <a:t>7/15/2022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204118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A7EA1-C8A5-4FED-8203-195C7D279066}" type="datetimeFigureOut">
              <a:rPr lang="en-US" smtClean="0"/>
              <a:t>7/15/2022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418020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A7EA1-C8A5-4FED-8203-195C7D279066}" type="datetimeFigureOut">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97912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A7EA1-C8A5-4FED-8203-195C7D279066}" type="datetimeFigureOut">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CBF78-A80B-4CD2-A5A2-0694AB3A12D5}" type="slidenum">
              <a:rPr lang="en-US" smtClean="0"/>
              <a:t>‹#›</a:t>
            </a:fld>
            <a:endParaRPr lang="en-US"/>
          </a:p>
        </p:txBody>
      </p:sp>
    </p:spTree>
    <p:extLst>
      <p:ext uri="{BB962C8B-B14F-4D97-AF65-F5344CB8AC3E}">
        <p14:creationId xmlns:p14="http://schemas.microsoft.com/office/powerpoint/2010/main" val="188616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A7EA1-C8A5-4FED-8203-195C7D279066}" type="datetimeFigureOut">
              <a:rPr lang="en-US" smtClean="0"/>
              <a:t>7/15/2022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CBF78-A80B-4CD2-A5A2-0694AB3A12D5}" type="slidenum">
              <a:rPr lang="en-US" smtClean="0"/>
              <a:t>‹#›</a:t>
            </a:fld>
            <a:endParaRPr lang="en-US"/>
          </a:p>
        </p:txBody>
      </p:sp>
    </p:spTree>
    <p:extLst>
      <p:ext uri="{BB962C8B-B14F-4D97-AF65-F5344CB8AC3E}">
        <p14:creationId xmlns:p14="http://schemas.microsoft.com/office/powerpoint/2010/main" val="3474193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0803011_12-A4-at-144-dpi.jpg"/>
          <p:cNvPicPr/>
          <p:nvPr/>
        </p:nvPicPr>
        <p:blipFill>
          <a:blip r:embed="rId3">
            <a:extLst/>
          </a:blip>
          <a:stretch>
            <a:fillRect/>
          </a:stretch>
        </p:blipFill>
        <p:spPr>
          <a:xfrm>
            <a:off x="308610" y="0"/>
            <a:ext cx="777876" cy="1291591"/>
          </a:xfrm>
          <a:prstGeom prst="rect">
            <a:avLst/>
          </a:prstGeom>
          <a:ln w="12700">
            <a:miter lim="400000"/>
          </a:ln>
        </p:spPr>
      </p:pic>
      <p:sp>
        <p:nvSpPr>
          <p:cNvPr id="49" name="Shape 49"/>
          <p:cNvSpPr>
            <a:spLocks noGrp="1"/>
          </p:cNvSpPr>
          <p:nvPr>
            <p:ph type="title"/>
          </p:nvPr>
        </p:nvSpPr>
        <p:spPr>
          <a:xfrm>
            <a:off x="1154430" y="1451610"/>
            <a:ext cx="7143750" cy="1371601"/>
          </a:xfrm>
          <a:prstGeom prst="rect">
            <a:avLst/>
          </a:prstGeom>
        </p:spPr>
        <p:txBody>
          <a:bodyPr/>
          <a:lstStyle>
            <a:lvl1pPr>
              <a:defRPr sz="5600"/>
            </a:lvl1pPr>
          </a:lstStyle>
          <a:p>
            <a:pPr lvl="0">
              <a:defRPr sz="1800" b="0">
                <a:solidFill>
                  <a:srgbClr val="000000"/>
                </a:solidFill>
                <a:uFillTx/>
              </a:defRPr>
            </a:pPr>
            <a:r>
              <a:rPr lang="en-US" sz="3937" b="1" dirty="0">
                <a:solidFill>
                  <a:srgbClr val="FFFFFF"/>
                </a:solidFill>
                <a:uFill>
                  <a:solidFill>
                    <a:srgbClr val="FFFFFF"/>
                  </a:solidFill>
                </a:uFill>
              </a:rPr>
              <a:t>COLUTA to LpGBT mapping</a:t>
            </a:r>
            <a:endParaRPr sz="3937" b="1" dirty="0">
              <a:solidFill>
                <a:srgbClr val="FFFFFF"/>
              </a:solidFill>
              <a:uFill>
                <a:solidFill>
                  <a:srgbClr val="FFFFFF"/>
                </a:solidFill>
              </a:uFill>
            </a:endParaRPr>
          </a:p>
        </p:txBody>
      </p:sp>
      <p:sp>
        <p:nvSpPr>
          <p:cNvPr id="50" name="Shape 50"/>
          <p:cNvSpPr/>
          <p:nvPr/>
        </p:nvSpPr>
        <p:spPr>
          <a:xfrm>
            <a:off x="-6035" y="6605841"/>
            <a:ext cx="9156070" cy="1"/>
          </a:xfrm>
          <a:prstGeom prst="line">
            <a:avLst/>
          </a:prstGeom>
          <a:ln w="25400">
            <a:solidFill/>
            <a:miter lim="400000"/>
          </a:ln>
        </p:spPr>
        <p:txBody>
          <a:bodyPr lIns="35719" tIns="35719" rIns="35719" bIns="35719" anchor="ctr"/>
          <a:lstStyle/>
          <a:p>
            <a:pPr lvl="0">
              <a:defRPr sz="2400"/>
            </a:pPr>
            <a:endParaRPr sz="1687"/>
          </a:p>
        </p:txBody>
      </p:sp>
      <p:sp>
        <p:nvSpPr>
          <p:cNvPr id="53" name="Shape 53"/>
          <p:cNvSpPr/>
          <p:nvPr/>
        </p:nvSpPr>
        <p:spPr>
          <a:xfrm>
            <a:off x="2201330" y="4365329"/>
            <a:ext cx="4741339" cy="6983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5719" tIns="45719" rIns="45719" bIns="45719">
            <a:spAutoFit/>
          </a:bodyPr>
          <a:lstStyle/>
          <a:p>
            <a:pPr marL="31748" marR="31748" defTabSz="714350">
              <a:buClr>
                <a:srgbClr val="000000"/>
              </a:buClr>
              <a:buFont typeface="Calibri"/>
              <a:defRPr sz="1800"/>
            </a:pPr>
            <a:r>
              <a:rPr lang="en-US" sz="1969" dirty="0" smtClean="0">
                <a:solidFill>
                  <a:srgbClr val="002060"/>
                </a:solidFill>
                <a:uFill>
                  <a:solidFill/>
                </a:uFill>
                <a:latin typeface="Calibri"/>
                <a:ea typeface="Calibri"/>
                <a:cs typeface="Calibri"/>
                <a:sym typeface="Calibri"/>
              </a:rPr>
              <a:t>J. </a:t>
            </a:r>
            <a:r>
              <a:rPr lang="sk-SK" sz="1969" dirty="0" smtClean="0">
                <a:solidFill>
                  <a:srgbClr val="002060"/>
                </a:solidFill>
                <a:uFill>
                  <a:solidFill/>
                </a:uFill>
                <a:latin typeface="Calibri"/>
                <a:ea typeface="Calibri"/>
                <a:cs typeface="Calibri"/>
                <a:sym typeface="Calibri"/>
              </a:rPr>
              <a:t>Bán</a:t>
            </a:r>
            <a:r>
              <a:rPr lang="en-US" sz="1969" dirty="0" smtClean="0">
                <a:solidFill>
                  <a:srgbClr val="002060"/>
                </a:solidFill>
                <a:uFill>
                  <a:solidFill/>
                </a:uFill>
                <a:latin typeface="Calibri"/>
                <a:ea typeface="Calibri"/>
                <a:cs typeface="Calibri"/>
                <a:sym typeface="Calibri"/>
              </a:rPr>
              <a:t>, G. Brooijmans, J. Parsons, W. Sippach</a:t>
            </a:r>
            <a:endParaRPr sz="1969" dirty="0">
              <a:solidFill>
                <a:srgbClr val="002060"/>
              </a:solidFill>
              <a:uFill>
                <a:solidFill/>
              </a:uFill>
              <a:latin typeface="Calibri"/>
              <a:ea typeface="Calibri"/>
              <a:cs typeface="Calibri"/>
              <a:sym typeface="Calibri"/>
            </a:endParaRPr>
          </a:p>
          <a:p>
            <a:pPr marL="31748" marR="31748" defTabSz="714350">
              <a:buClr>
                <a:srgbClr val="000000"/>
              </a:buClr>
              <a:buFont typeface="Calibri"/>
              <a:defRPr sz="1800"/>
            </a:pPr>
            <a:r>
              <a:rPr lang="en-US" sz="1969" dirty="0" smtClean="0">
                <a:solidFill>
                  <a:srgbClr val="002060"/>
                </a:solidFill>
                <a:uFill>
                  <a:solidFill/>
                </a:uFill>
                <a:latin typeface="Calibri"/>
                <a:ea typeface="Calibri"/>
                <a:cs typeface="Calibri"/>
                <a:sym typeface="Calibri"/>
              </a:rPr>
              <a:t>Nevis Laboratories</a:t>
            </a:r>
            <a:endParaRPr sz="1969" dirty="0">
              <a:solidFill>
                <a:srgbClr val="002060"/>
              </a:solidFill>
              <a:uFill>
                <a:solidFill/>
              </a:uFill>
              <a:latin typeface="Calibri"/>
              <a:ea typeface="Calibri"/>
              <a:cs typeface="Calibri"/>
              <a:sym typeface="Calibri"/>
            </a:endParaRPr>
          </a:p>
        </p:txBody>
      </p:sp>
      <p:pic>
        <p:nvPicPr>
          <p:cNvPr id="54" name="cu_logo.gif"/>
          <p:cNvPicPr/>
          <p:nvPr/>
        </p:nvPicPr>
        <p:blipFill>
          <a:blip r:embed="rId4">
            <a:extLst/>
          </a:blip>
          <a:stretch>
            <a:fillRect/>
          </a:stretch>
        </p:blipFill>
        <p:spPr>
          <a:xfrm>
            <a:off x="3067346" y="575757"/>
            <a:ext cx="3009305" cy="491134"/>
          </a:xfrm>
          <a:prstGeom prst="rect">
            <a:avLst/>
          </a:prstGeom>
          <a:ln w="12700">
            <a:miter lim="400000"/>
          </a:ln>
        </p:spPr>
      </p:pic>
      <p:sp>
        <p:nvSpPr>
          <p:cNvPr id="2" name="Slide Number Placeholder 1"/>
          <p:cNvSpPr>
            <a:spLocks noGrp="1"/>
          </p:cNvSpPr>
          <p:nvPr>
            <p:ph type="sldNum" sz="quarter" idx="2"/>
          </p:nvPr>
        </p:nvSpPr>
        <p:spPr/>
        <p:txBody>
          <a:bodyPr/>
          <a:lstStyle/>
          <a:p>
            <a:pPr lvl="0"/>
            <a:fld id="{86CB4B4D-7CA3-9044-876B-883B54F8677D}" type="slidenum">
              <a:rPr lang="en-US" smtClean="0"/>
              <a:pPr lvl="0"/>
              <a:t>1</a:t>
            </a:fld>
            <a:endParaRPr lang="en-US"/>
          </a:p>
        </p:txBody>
      </p:sp>
      <p:sp>
        <p:nvSpPr>
          <p:cNvPr id="4" name="Rectangle 3"/>
          <p:cNvSpPr/>
          <p:nvPr/>
        </p:nvSpPr>
        <p:spPr>
          <a:xfrm>
            <a:off x="1506772" y="2221049"/>
            <a:ext cx="6094675" cy="1327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FEB2 block diagrams</a:t>
            </a:r>
            <a:endParaRPr lang="en-US" sz="4400" dirty="0"/>
          </a:p>
        </p:txBody>
      </p:sp>
    </p:spTree>
    <p:extLst>
      <p:ext uri="{BB962C8B-B14F-4D97-AF65-F5344CB8AC3E}">
        <p14:creationId xmlns:p14="http://schemas.microsoft.com/office/powerpoint/2010/main" val="85509050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116161" y="3234672"/>
            <a:ext cx="1534394" cy="400110"/>
          </a:xfrm>
          <a:prstGeom prst="rect">
            <a:avLst/>
          </a:prstGeom>
          <a:solidFill>
            <a:srgbClr val="00CCFF"/>
          </a:solidFill>
        </p:spPr>
        <p:txBody>
          <a:bodyPr wrap="none" rtlCol="0">
            <a:spAutoFit/>
          </a:bodyPr>
          <a:lstStyle/>
          <a:p>
            <a:r>
              <a:rPr lang="en-US" sz="2000" dirty="0" smtClean="0">
                <a:solidFill>
                  <a:srgbClr val="002060"/>
                </a:solidFill>
              </a:rPr>
              <a:t>Slow control</a:t>
            </a:r>
            <a:endParaRPr lang="en-US" sz="2000" dirty="0">
              <a:solidFill>
                <a:srgbClr val="002060"/>
              </a:solidFill>
            </a:endParaRPr>
          </a:p>
        </p:txBody>
      </p:sp>
      <p:sp>
        <p:nvSpPr>
          <p:cNvPr id="310" name="Rectangle 309"/>
          <p:cNvSpPr/>
          <p:nvPr/>
        </p:nvSpPr>
        <p:spPr>
          <a:xfrm>
            <a:off x="3700077" y="246490"/>
            <a:ext cx="1150217" cy="2751151"/>
          </a:xfrm>
          <a:prstGeom prst="rect">
            <a:avLst/>
          </a:prstGeom>
          <a:solidFill>
            <a:srgbClr val="FF66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lpGBT12</a:t>
            </a:r>
            <a:endParaRPr lang="en-US" sz="1200" dirty="0">
              <a:solidFill>
                <a:schemeClr val="tx1"/>
              </a:solidFill>
            </a:endParaRPr>
          </a:p>
        </p:txBody>
      </p:sp>
      <p:cxnSp>
        <p:nvCxnSpPr>
          <p:cNvPr id="311" name="Straight Arrow Connector 310"/>
          <p:cNvCxnSpPr/>
          <p:nvPr/>
        </p:nvCxnSpPr>
        <p:spPr>
          <a:xfrm flipH="1" flipV="1">
            <a:off x="2769759" y="1044029"/>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717548" y="340976"/>
            <a:ext cx="996619" cy="307777"/>
          </a:xfrm>
          <a:prstGeom prst="rect">
            <a:avLst/>
          </a:prstGeom>
          <a:noFill/>
        </p:spPr>
        <p:txBody>
          <a:bodyPr wrap="none" rtlCol="0">
            <a:spAutoFit/>
          </a:bodyPr>
          <a:lstStyle/>
          <a:p>
            <a:r>
              <a:rPr lang="en-US" sz="1400" dirty="0" err="1" smtClean="0">
                <a:solidFill>
                  <a:srgbClr val="0066FF"/>
                </a:solidFill>
              </a:rPr>
              <a:t>PA_RSTB_a</a:t>
            </a:r>
            <a:endParaRPr lang="en-US" sz="1400" dirty="0" smtClean="0">
              <a:solidFill>
                <a:srgbClr val="0066FF"/>
              </a:solidFill>
            </a:endParaRPr>
          </a:p>
        </p:txBody>
      </p:sp>
      <p:cxnSp>
        <p:nvCxnSpPr>
          <p:cNvPr id="54" name="Straight Arrow Connector 53"/>
          <p:cNvCxnSpPr/>
          <p:nvPr/>
        </p:nvCxnSpPr>
        <p:spPr>
          <a:xfrm flipH="1" flipV="1">
            <a:off x="2769759" y="1398297"/>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75135" y="715613"/>
            <a:ext cx="1123641" cy="307777"/>
          </a:xfrm>
          <a:prstGeom prst="rect">
            <a:avLst/>
          </a:prstGeom>
          <a:noFill/>
        </p:spPr>
        <p:txBody>
          <a:bodyPr wrap="none" rtlCol="0">
            <a:spAutoFit/>
          </a:bodyPr>
          <a:lstStyle/>
          <a:p>
            <a:r>
              <a:rPr lang="en-US" sz="1400" dirty="0" err="1" smtClean="0">
                <a:solidFill>
                  <a:srgbClr val="0066FF"/>
                </a:solidFill>
              </a:rPr>
              <a:t>ADC_RSTB_a</a:t>
            </a:r>
            <a:endParaRPr lang="en-US" sz="1400" dirty="0" smtClean="0">
              <a:solidFill>
                <a:srgbClr val="0066FF"/>
              </a:solidFill>
            </a:endParaRPr>
          </a:p>
        </p:txBody>
      </p:sp>
      <p:cxnSp>
        <p:nvCxnSpPr>
          <p:cNvPr id="17" name="Straight Arrow Connector 16"/>
          <p:cNvCxnSpPr/>
          <p:nvPr/>
        </p:nvCxnSpPr>
        <p:spPr>
          <a:xfrm flipH="1" flipV="1">
            <a:off x="2754961" y="2144128"/>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54795" y="1848068"/>
            <a:ext cx="819070" cy="307777"/>
          </a:xfrm>
          <a:prstGeom prst="rect">
            <a:avLst/>
          </a:prstGeom>
          <a:noFill/>
        </p:spPr>
        <p:txBody>
          <a:bodyPr wrap="none" rtlCol="0">
            <a:spAutoFit/>
          </a:bodyPr>
          <a:lstStyle/>
          <a:p>
            <a:r>
              <a:rPr lang="en-US" sz="1400" dirty="0" err="1">
                <a:solidFill>
                  <a:srgbClr val="0066FF"/>
                </a:solidFill>
              </a:rPr>
              <a:t>en_PA_a</a:t>
            </a:r>
            <a:endParaRPr lang="en-US" sz="1400" dirty="0">
              <a:solidFill>
                <a:srgbClr val="0066FF"/>
              </a:solidFill>
            </a:endParaRPr>
          </a:p>
        </p:txBody>
      </p:sp>
      <p:cxnSp>
        <p:nvCxnSpPr>
          <p:cNvPr id="19" name="Straight Arrow Connector 18"/>
          <p:cNvCxnSpPr/>
          <p:nvPr/>
        </p:nvCxnSpPr>
        <p:spPr>
          <a:xfrm flipH="1" flipV="1">
            <a:off x="2754961" y="2498396"/>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25381" y="2210453"/>
            <a:ext cx="946093" cy="307777"/>
          </a:xfrm>
          <a:prstGeom prst="rect">
            <a:avLst/>
          </a:prstGeom>
          <a:noFill/>
        </p:spPr>
        <p:txBody>
          <a:bodyPr wrap="none" rtlCol="0">
            <a:spAutoFit/>
          </a:bodyPr>
          <a:lstStyle/>
          <a:p>
            <a:r>
              <a:rPr lang="en-US" sz="1400" dirty="0" err="1" smtClean="0">
                <a:solidFill>
                  <a:srgbClr val="0066FF"/>
                </a:solidFill>
              </a:rPr>
              <a:t>en_ADC_a</a:t>
            </a:r>
            <a:endParaRPr lang="en-US" sz="1400" dirty="0">
              <a:solidFill>
                <a:srgbClr val="0066FF"/>
              </a:solidFill>
            </a:endParaRPr>
          </a:p>
        </p:txBody>
      </p:sp>
      <p:cxnSp>
        <p:nvCxnSpPr>
          <p:cNvPr id="21" name="Straight Arrow Connector 20"/>
          <p:cNvCxnSpPr/>
          <p:nvPr/>
        </p:nvCxnSpPr>
        <p:spPr>
          <a:xfrm flipH="1" flipV="1">
            <a:off x="2767623" y="2828367"/>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27343" y="2523426"/>
            <a:ext cx="1066895" cy="307777"/>
          </a:xfrm>
          <a:prstGeom prst="rect">
            <a:avLst/>
          </a:prstGeom>
          <a:noFill/>
        </p:spPr>
        <p:txBody>
          <a:bodyPr wrap="none" rtlCol="0">
            <a:spAutoFit/>
          </a:bodyPr>
          <a:lstStyle/>
          <a:p>
            <a:r>
              <a:rPr lang="en-US" sz="1400" dirty="0" err="1" smtClean="0">
                <a:solidFill>
                  <a:srgbClr val="0066FF"/>
                </a:solidFill>
              </a:rPr>
              <a:t>en_lpGBT_a</a:t>
            </a:r>
            <a:endParaRPr lang="en-US" sz="1400" dirty="0" smtClean="0">
              <a:solidFill>
                <a:srgbClr val="0066FF"/>
              </a:solidFill>
            </a:endParaRPr>
          </a:p>
        </p:txBody>
      </p:sp>
      <p:sp>
        <p:nvSpPr>
          <p:cNvPr id="25" name="Rectangle 24"/>
          <p:cNvSpPr/>
          <p:nvPr/>
        </p:nvSpPr>
        <p:spPr>
          <a:xfrm>
            <a:off x="3696227" y="3871813"/>
            <a:ext cx="1150217" cy="2751151"/>
          </a:xfrm>
          <a:prstGeom prst="rect">
            <a:avLst/>
          </a:prstGeom>
          <a:solidFill>
            <a:srgbClr val="FF66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lpGBT13</a:t>
            </a:r>
            <a:endParaRPr lang="en-US" sz="1200" dirty="0">
              <a:solidFill>
                <a:schemeClr val="tx1"/>
              </a:solidFill>
            </a:endParaRPr>
          </a:p>
        </p:txBody>
      </p:sp>
      <p:sp>
        <p:nvSpPr>
          <p:cNvPr id="40" name="TextBox 39"/>
          <p:cNvSpPr txBox="1"/>
          <p:nvPr/>
        </p:nvSpPr>
        <p:spPr>
          <a:xfrm>
            <a:off x="13647" y="28199"/>
            <a:ext cx="3739422" cy="738664"/>
          </a:xfrm>
          <a:prstGeom prst="rect">
            <a:avLst/>
          </a:prstGeom>
          <a:noFill/>
        </p:spPr>
        <p:txBody>
          <a:bodyPr wrap="none" rtlCol="0">
            <a:spAutoFit/>
          </a:bodyPr>
          <a:lstStyle/>
          <a:p>
            <a:r>
              <a:rPr lang="en-US" sz="1400" dirty="0" smtClean="0">
                <a:solidFill>
                  <a:srgbClr val="00B050"/>
                </a:solidFill>
              </a:rPr>
              <a:t>To generate resets and enable DC-DC converters,</a:t>
            </a:r>
          </a:p>
          <a:p>
            <a:r>
              <a:rPr lang="en-US" sz="1400" dirty="0" smtClean="0">
                <a:solidFill>
                  <a:srgbClr val="00B050"/>
                </a:solidFill>
              </a:rPr>
              <a:t>PIO pins are used.</a:t>
            </a:r>
          </a:p>
          <a:p>
            <a:r>
              <a:rPr lang="en-US" sz="1400" dirty="0" smtClean="0">
                <a:solidFill>
                  <a:srgbClr val="00B050"/>
                </a:solidFill>
              </a:rPr>
              <a:t>Each </a:t>
            </a:r>
            <a:r>
              <a:rPr lang="en-US" sz="1400" dirty="0" err="1" smtClean="0">
                <a:solidFill>
                  <a:srgbClr val="00B050"/>
                </a:solidFill>
              </a:rPr>
              <a:t>lpGBT</a:t>
            </a:r>
            <a:r>
              <a:rPr lang="en-US" sz="1400" dirty="0" smtClean="0">
                <a:solidFill>
                  <a:srgbClr val="00B050"/>
                </a:solidFill>
              </a:rPr>
              <a:t> has 16 such outputs.</a:t>
            </a:r>
            <a:endParaRPr lang="en-US" sz="1400" dirty="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99192086"/>
              </p:ext>
            </p:extLst>
          </p:nvPr>
        </p:nvGraphicFramePr>
        <p:xfrm>
          <a:off x="5668116" y="1398297"/>
          <a:ext cx="2438400" cy="1691640"/>
        </p:xfrm>
        <a:graphic>
          <a:graphicData uri="http://schemas.openxmlformats.org/drawingml/2006/table">
            <a:tbl>
              <a:tblPr/>
              <a:tblGrid>
                <a:gridCol w="1193800">
                  <a:extLst>
                    <a:ext uri="{9D8B030D-6E8A-4147-A177-3AD203B41FA5}">
                      <a16:colId xmlns:a16="http://schemas.microsoft.com/office/drawing/2014/main" val="20000"/>
                    </a:ext>
                  </a:extLst>
                </a:gridCol>
                <a:gridCol w="546100">
                  <a:extLst>
                    <a:ext uri="{9D8B030D-6E8A-4147-A177-3AD203B41FA5}">
                      <a16:colId xmlns:a16="http://schemas.microsoft.com/office/drawing/2014/main" val="20001"/>
                    </a:ext>
                  </a:extLst>
                </a:gridCol>
                <a:gridCol w="698500">
                  <a:extLst>
                    <a:ext uri="{9D8B030D-6E8A-4147-A177-3AD203B41FA5}">
                      <a16:colId xmlns:a16="http://schemas.microsoft.com/office/drawing/2014/main" val="20002"/>
                    </a:ext>
                  </a:extLst>
                </a:gridCol>
              </a:tblGrid>
              <a:tr h="228600">
                <a:tc>
                  <a:txBody>
                    <a:bodyPr/>
                    <a:lstStyle/>
                    <a:p>
                      <a:pPr algn="l" fontAlgn="b"/>
                      <a:r>
                        <a:rPr lang="en-US" sz="1400" b="0" i="0" u="none" strike="noStrike">
                          <a:solidFill>
                            <a:srgbClr val="000000"/>
                          </a:solidFill>
                          <a:effectLst/>
                          <a:latin typeface="Calibri" panose="020F0502020204030204" pitchFamily="34" charset="0"/>
                        </a:rPr>
                        <a:t>Power control</a:t>
                      </a:r>
                    </a:p>
                  </a:txBody>
                  <a:tcPr marL="0" marR="0" marT="0" marB="0" anchor="b">
                    <a:lnL>
                      <a:noFill/>
                    </a:lnL>
                    <a:lnR>
                      <a:noFill/>
                    </a:lnR>
                    <a:lnT>
                      <a:noFill/>
                    </a:lnT>
                    <a:lnB>
                      <a:noFill/>
                    </a:lnB>
                    <a:solidFill>
                      <a:srgbClr val="FF0000"/>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0000"/>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10000"/>
                  </a:ext>
                </a:extLst>
              </a:tr>
              <a:tr h="182880">
                <a:tc>
                  <a:txBody>
                    <a:bodyPr/>
                    <a:lstStyle/>
                    <a:p>
                      <a:pPr algn="ctr" fontAlgn="b"/>
                      <a:r>
                        <a:rPr lang="en-US" sz="1100" b="0" i="0" u="none" strike="noStrike">
                          <a:solidFill>
                            <a:srgbClr val="000000"/>
                          </a:solidFill>
                          <a:effectLst/>
                          <a:latin typeface="Calibri" panose="020F0502020204030204" pitchFamily="34" charset="0"/>
                        </a:rPr>
                        <a:t>signal</a:t>
                      </a:r>
                    </a:p>
                  </a:txBody>
                  <a:tcPr marL="0" marR="0" marT="0" marB="0" anchor="b">
                    <a:lnL>
                      <a:noFill/>
                    </a:lnL>
                    <a:lnR>
                      <a:noFill/>
                    </a:lnR>
                    <a:lnT>
                      <a:noFill/>
                    </a:lnT>
                    <a:lnB>
                      <a:noFill/>
                    </a:lnB>
                    <a:solidFill>
                      <a:srgbClr val="A9D08E"/>
                    </a:solidFill>
                  </a:tcPr>
                </a:tc>
                <a:tc>
                  <a:txBody>
                    <a:bodyPr/>
                    <a:lstStyle/>
                    <a:p>
                      <a:pPr algn="l" fontAlgn="b"/>
                      <a:r>
                        <a:rPr lang="en-US" sz="1100" b="0" i="0" u="none" strike="noStrike">
                          <a:solidFill>
                            <a:srgbClr val="000000"/>
                          </a:solidFill>
                          <a:effectLst/>
                          <a:latin typeface="Calibri" panose="020F0502020204030204" pitchFamily="34" charset="0"/>
                        </a:rPr>
                        <a:t>LpGBT#</a:t>
                      </a:r>
                    </a:p>
                  </a:txBody>
                  <a:tcPr marL="0" marR="0" marT="0"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GPIO pin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82880">
                <a:tc>
                  <a:txBody>
                    <a:bodyPr/>
                    <a:lstStyle/>
                    <a:p>
                      <a:pPr algn="ctr" fontAlgn="b"/>
                      <a:r>
                        <a:rPr lang="en-US" sz="1100" b="0" i="0" u="none" strike="noStrike">
                          <a:solidFill>
                            <a:srgbClr val="000000"/>
                          </a:solidFill>
                          <a:effectLst/>
                          <a:latin typeface="Calibri" panose="020F0502020204030204" pitchFamily="34" charset="0"/>
                        </a:rPr>
                        <a:t>DCDC_EN_PA_A</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3"/>
                  </a:ext>
                </a:extLst>
              </a:tr>
              <a:tr h="182880">
                <a:tc>
                  <a:txBody>
                    <a:bodyPr/>
                    <a:lstStyle/>
                    <a:p>
                      <a:pPr algn="ctr" fontAlgn="b"/>
                      <a:r>
                        <a:rPr lang="en-US" sz="1100" b="0" i="0" u="none" strike="noStrike">
                          <a:solidFill>
                            <a:srgbClr val="000000"/>
                          </a:solidFill>
                          <a:effectLst/>
                          <a:latin typeface="Calibri" panose="020F0502020204030204" pitchFamily="34" charset="0"/>
                        </a:rPr>
                        <a:t>DCDC_EN_LPGBT_B</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4"/>
                  </a:ext>
                </a:extLst>
              </a:tr>
              <a:tr h="182880">
                <a:tc>
                  <a:txBody>
                    <a:bodyPr/>
                    <a:lstStyle/>
                    <a:p>
                      <a:pPr algn="ctr" fontAlgn="b"/>
                      <a:r>
                        <a:rPr lang="en-US" sz="1100" b="0" i="0" u="none" strike="noStrike">
                          <a:solidFill>
                            <a:srgbClr val="000000"/>
                          </a:solidFill>
                          <a:effectLst/>
                          <a:latin typeface="Calibri" panose="020F0502020204030204" pitchFamily="34" charset="0"/>
                        </a:rPr>
                        <a:t>DCDC_EN_ADC_A</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000000"/>
                          </a:solidFill>
                          <a:effectLst/>
                          <a:latin typeface="Calibri" panose="020F0502020204030204" pitchFamily="34" charset="0"/>
                        </a:rPr>
                        <a:t>DCDC_EN_PA_B</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6"/>
                  </a:ext>
                </a:extLst>
              </a:tr>
              <a:tr h="182880">
                <a:tc>
                  <a:txBody>
                    <a:bodyPr/>
                    <a:lstStyle/>
                    <a:p>
                      <a:pPr algn="ctr" fontAlgn="b"/>
                      <a:r>
                        <a:rPr lang="en-US" sz="1100" b="0" i="0" u="none" strike="noStrike">
                          <a:solidFill>
                            <a:srgbClr val="000000"/>
                          </a:solidFill>
                          <a:effectLst/>
                          <a:latin typeface="Calibri" panose="020F0502020204030204" pitchFamily="34" charset="0"/>
                        </a:rPr>
                        <a:t>DCDC_EN_ADC_B</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7"/>
                  </a:ext>
                </a:extLst>
              </a:tr>
              <a:tr h="182880">
                <a:tc>
                  <a:txBody>
                    <a:bodyPr/>
                    <a:lstStyle/>
                    <a:p>
                      <a:pPr algn="ctr" fontAlgn="b"/>
                      <a:r>
                        <a:rPr lang="en-US" sz="1100" b="0" i="0" u="none" strike="noStrike">
                          <a:solidFill>
                            <a:srgbClr val="000000"/>
                          </a:solidFill>
                          <a:effectLst/>
                          <a:latin typeface="Calibri" panose="020F0502020204030204" pitchFamily="34" charset="0"/>
                        </a:rPr>
                        <a:t>DCDC_EN_LPGBT_A</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52535262"/>
              </p:ext>
            </p:extLst>
          </p:nvPr>
        </p:nvGraphicFramePr>
        <p:xfrm>
          <a:off x="5623666" y="3730721"/>
          <a:ext cx="2527300" cy="2057400"/>
        </p:xfrm>
        <a:graphic>
          <a:graphicData uri="http://schemas.openxmlformats.org/drawingml/2006/table">
            <a:tbl>
              <a:tblPr/>
              <a:tblGrid>
                <a:gridCol w="13081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28600">
                <a:tc>
                  <a:txBody>
                    <a:bodyPr/>
                    <a:lstStyle/>
                    <a:p>
                      <a:pPr algn="l" fontAlgn="b"/>
                      <a:r>
                        <a:rPr lang="en-US" sz="1400" b="0" i="0" u="none" strike="noStrike">
                          <a:solidFill>
                            <a:srgbClr val="000000"/>
                          </a:solidFill>
                          <a:effectLst/>
                          <a:latin typeface="Calibri" panose="020F0502020204030204" pitchFamily="34" charset="0"/>
                        </a:rPr>
                        <a:t>RESET control</a:t>
                      </a:r>
                    </a:p>
                  </a:txBody>
                  <a:tcPr marL="0" marR="0" marT="0" marB="0" anchor="b">
                    <a:lnL>
                      <a:noFill/>
                    </a:lnL>
                    <a:lnR>
                      <a:noFill/>
                    </a:lnR>
                    <a:lnT>
                      <a:noFill/>
                    </a:lnT>
                    <a:lnB>
                      <a:noFill/>
                    </a:lnB>
                    <a:solidFill>
                      <a:srgbClr val="FF0000"/>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0000"/>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10000"/>
                  </a:ext>
                </a:extLst>
              </a:tr>
              <a:tr h="182880">
                <a:tc>
                  <a:txBody>
                    <a:bodyPr/>
                    <a:lstStyle/>
                    <a:p>
                      <a:pPr algn="ctr" fontAlgn="b"/>
                      <a:r>
                        <a:rPr lang="en-US" sz="1100" b="0" i="0" u="none" strike="noStrike">
                          <a:solidFill>
                            <a:srgbClr val="000000"/>
                          </a:solidFill>
                          <a:effectLst/>
                          <a:latin typeface="Calibri" panose="020F0502020204030204" pitchFamily="34" charset="0"/>
                        </a:rPr>
                        <a:t>signal</a:t>
                      </a:r>
                    </a:p>
                  </a:txBody>
                  <a:tcPr marL="0" marR="0" marT="0" marB="0" anchor="b">
                    <a:lnL>
                      <a:noFill/>
                    </a:lnL>
                    <a:lnR>
                      <a:noFill/>
                    </a:lnR>
                    <a:lnT>
                      <a:noFill/>
                    </a:lnT>
                    <a:lnB>
                      <a:noFill/>
                    </a:lnB>
                    <a:solidFill>
                      <a:srgbClr val="A9D08E"/>
                    </a:solidFill>
                  </a:tcPr>
                </a:tc>
                <a:tc>
                  <a:txBody>
                    <a:bodyPr/>
                    <a:lstStyle/>
                    <a:p>
                      <a:pPr algn="l" fontAlgn="b"/>
                      <a:r>
                        <a:rPr lang="en-US" sz="1100" b="0" i="0" u="none" strike="noStrike">
                          <a:solidFill>
                            <a:srgbClr val="000000"/>
                          </a:solidFill>
                          <a:effectLst/>
                          <a:latin typeface="Calibri" panose="020F0502020204030204" pitchFamily="34" charset="0"/>
                        </a:rPr>
                        <a:t>LpGBT#</a:t>
                      </a:r>
                    </a:p>
                  </a:txBody>
                  <a:tcPr marL="0" marR="0" marT="0"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GPIO pin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82880">
                <a:tc>
                  <a:txBody>
                    <a:bodyPr/>
                    <a:lstStyle/>
                    <a:p>
                      <a:pPr algn="ctr" fontAlgn="b"/>
                      <a:r>
                        <a:rPr lang="en-US" sz="1100" b="0" i="0" u="none" strike="noStrike">
                          <a:solidFill>
                            <a:srgbClr val="000000"/>
                          </a:solidFill>
                          <a:effectLst/>
                          <a:latin typeface="Calibri" panose="020F0502020204030204" pitchFamily="34" charset="0"/>
                        </a:rPr>
                        <a:t>PA_RSTB_A</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3"/>
                  </a:ext>
                </a:extLst>
              </a:tr>
              <a:tr h="182880">
                <a:tc>
                  <a:txBody>
                    <a:bodyPr/>
                    <a:lstStyle/>
                    <a:p>
                      <a:pPr algn="ctr" fontAlgn="b"/>
                      <a:r>
                        <a:rPr lang="en-US" sz="1100" b="0" i="0" u="none" strike="noStrike">
                          <a:solidFill>
                            <a:srgbClr val="000000"/>
                          </a:solidFill>
                          <a:effectLst/>
                          <a:latin typeface="Calibri" panose="020F0502020204030204" pitchFamily="34" charset="0"/>
                        </a:rPr>
                        <a:t>ADC_RSTB_A</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4"/>
                  </a:ext>
                </a:extLst>
              </a:tr>
              <a:tr h="182880">
                <a:tc>
                  <a:txBody>
                    <a:bodyPr/>
                    <a:lstStyle/>
                    <a:p>
                      <a:pPr algn="ctr" fontAlgn="b"/>
                      <a:r>
                        <a:rPr lang="en-US" sz="1100" b="0" i="0" u="none" strike="noStrike">
                          <a:solidFill>
                            <a:srgbClr val="000000"/>
                          </a:solidFill>
                          <a:effectLst/>
                          <a:latin typeface="Calibri" panose="020F0502020204030204" pitchFamily="34" charset="0"/>
                        </a:rPr>
                        <a:t>VTRX_RSTB_A</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000000"/>
                          </a:solidFill>
                          <a:effectLst/>
                          <a:latin typeface="Calibri" panose="020F0502020204030204" pitchFamily="34" charset="0"/>
                        </a:rPr>
                        <a:t>LPGBT13_RSTN</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6"/>
                  </a:ext>
                </a:extLst>
              </a:tr>
              <a:tr h="182880">
                <a:tc>
                  <a:txBody>
                    <a:bodyPr/>
                    <a:lstStyle/>
                    <a:p>
                      <a:pPr algn="ctr" fontAlgn="b"/>
                      <a:r>
                        <a:rPr lang="en-US" sz="1100" b="0" i="0" u="none" strike="noStrike">
                          <a:solidFill>
                            <a:srgbClr val="000000"/>
                          </a:solidFill>
                          <a:effectLst/>
                          <a:latin typeface="Calibri" panose="020F0502020204030204" pitchFamily="34" charset="0"/>
                        </a:rPr>
                        <a:t>PA_RSTB_B</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7"/>
                  </a:ext>
                </a:extLst>
              </a:tr>
              <a:tr h="182880">
                <a:tc>
                  <a:txBody>
                    <a:bodyPr/>
                    <a:lstStyle/>
                    <a:p>
                      <a:pPr algn="ctr" fontAlgn="b"/>
                      <a:r>
                        <a:rPr lang="en-US" sz="1100" b="0" i="0" u="none" strike="noStrike">
                          <a:solidFill>
                            <a:srgbClr val="000000"/>
                          </a:solidFill>
                          <a:effectLst/>
                          <a:latin typeface="Calibri" panose="020F0502020204030204" pitchFamily="34" charset="0"/>
                        </a:rPr>
                        <a:t>ADC_RSTB_B</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8"/>
                  </a:ext>
                </a:extLst>
              </a:tr>
              <a:tr h="182880">
                <a:tc>
                  <a:txBody>
                    <a:bodyPr/>
                    <a:lstStyle/>
                    <a:p>
                      <a:pPr algn="ctr" fontAlgn="b"/>
                      <a:r>
                        <a:rPr lang="en-US" sz="1100" b="0" i="0" u="none" strike="noStrike">
                          <a:solidFill>
                            <a:srgbClr val="000000"/>
                          </a:solidFill>
                          <a:effectLst/>
                          <a:latin typeface="Calibri" panose="020F0502020204030204" pitchFamily="34" charset="0"/>
                        </a:rPr>
                        <a:t>VTRX_RSTB_B</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9"/>
                  </a:ext>
                </a:extLst>
              </a:tr>
              <a:tr h="182880">
                <a:tc>
                  <a:txBody>
                    <a:bodyPr/>
                    <a:lstStyle/>
                    <a:p>
                      <a:pPr algn="ctr" fontAlgn="b"/>
                      <a:r>
                        <a:rPr lang="en-US" sz="1100" b="0" i="0" u="none" strike="noStrike">
                          <a:solidFill>
                            <a:srgbClr val="000000"/>
                          </a:solidFill>
                          <a:effectLst/>
                          <a:latin typeface="Calibri" panose="020F0502020204030204" pitchFamily="34" charset="0"/>
                        </a:rPr>
                        <a:t>LPGBT12_RSTN</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0"/>
                  </a:ext>
                </a:extLst>
              </a:tr>
            </a:tbl>
          </a:graphicData>
        </a:graphic>
      </p:graphicFrame>
      <p:cxnSp>
        <p:nvCxnSpPr>
          <p:cNvPr id="31" name="Straight Arrow Connector 30"/>
          <p:cNvCxnSpPr/>
          <p:nvPr/>
        </p:nvCxnSpPr>
        <p:spPr>
          <a:xfrm flipH="1" flipV="1">
            <a:off x="2771221" y="1757953"/>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2769758" y="659850"/>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21578" y="1077264"/>
            <a:ext cx="1179747" cy="307777"/>
          </a:xfrm>
          <a:prstGeom prst="rect">
            <a:avLst/>
          </a:prstGeom>
          <a:noFill/>
        </p:spPr>
        <p:txBody>
          <a:bodyPr wrap="none" rtlCol="0">
            <a:spAutoFit/>
          </a:bodyPr>
          <a:lstStyle/>
          <a:p>
            <a:r>
              <a:rPr lang="en-US" sz="1400" dirty="0" err="1" smtClean="0">
                <a:solidFill>
                  <a:srgbClr val="0066FF"/>
                </a:solidFill>
              </a:rPr>
              <a:t>VTRx_RSTB_a</a:t>
            </a:r>
            <a:endParaRPr lang="en-US" sz="1400" dirty="0" smtClean="0">
              <a:solidFill>
                <a:srgbClr val="0066FF"/>
              </a:solidFill>
            </a:endParaRPr>
          </a:p>
        </p:txBody>
      </p:sp>
      <p:sp>
        <p:nvSpPr>
          <p:cNvPr id="41" name="TextBox 40"/>
          <p:cNvSpPr txBox="1"/>
          <p:nvPr/>
        </p:nvSpPr>
        <p:spPr>
          <a:xfrm>
            <a:off x="2459752" y="1435970"/>
            <a:ext cx="1302151" cy="307777"/>
          </a:xfrm>
          <a:prstGeom prst="rect">
            <a:avLst/>
          </a:prstGeom>
          <a:noFill/>
        </p:spPr>
        <p:txBody>
          <a:bodyPr wrap="none" rtlCol="0">
            <a:spAutoFit/>
          </a:bodyPr>
          <a:lstStyle/>
          <a:p>
            <a:r>
              <a:rPr lang="en-US" sz="1400" dirty="0" smtClean="0">
                <a:solidFill>
                  <a:srgbClr val="0066FF"/>
                </a:solidFill>
              </a:rPr>
              <a:t>LpGBT13_RSTN</a:t>
            </a:r>
          </a:p>
        </p:txBody>
      </p:sp>
      <p:cxnSp>
        <p:nvCxnSpPr>
          <p:cNvPr id="42" name="Straight Arrow Connector 41"/>
          <p:cNvCxnSpPr/>
          <p:nvPr/>
        </p:nvCxnSpPr>
        <p:spPr>
          <a:xfrm flipH="1" flipV="1">
            <a:off x="2751819" y="4555903"/>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699608" y="3852850"/>
            <a:ext cx="1004634" cy="307777"/>
          </a:xfrm>
          <a:prstGeom prst="rect">
            <a:avLst/>
          </a:prstGeom>
          <a:noFill/>
        </p:spPr>
        <p:txBody>
          <a:bodyPr wrap="none" rtlCol="0">
            <a:spAutoFit/>
          </a:bodyPr>
          <a:lstStyle/>
          <a:p>
            <a:r>
              <a:rPr lang="en-US" sz="1400" dirty="0" err="1" smtClean="0">
                <a:solidFill>
                  <a:srgbClr val="0066FF"/>
                </a:solidFill>
              </a:rPr>
              <a:t>PA_RSTB_b</a:t>
            </a:r>
            <a:endParaRPr lang="en-US" sz="1400" dirty="0" smtClean="0">
              <a:solidFill>
                <a:srgbClr val="0066FF"/>
              </a:solidFill>
            </a:endParaRPr>
          </a:p>
        </p:txBody>
      </p:sp>
      <p:cxnSp>
        <p:nvCxnSpPr>
          <p:cNvPr id="44" name="Straight Arrow Connector 43"/>
          <p:cNvCxnSpPr/>
          <p:nvPr/>
        </p:nvCxnSpPr>
        <p:spPr>
          <a:xfrm flipH="1" flipV="1">
            <a:off x="2751819" y="4910171"/>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557195" y="4227487"/>
            <a:ext cx="1131656" cy="523220"/>
          </a:xfrm>
          <a:prstGeom prst="rect">
            <a:avLst/>
          </a:prstGeom>
          <a:noFill/>
        </p:spPr>
        <p:txBody>
          <a:bodyPr wrap="none" rtlCol="0">
            <a:spAutoFit/>
          </a:bodyPr>
          <a:lstStyle/>
          <a:p>
            <a:r>
              <a:rPr lang="en-US" sz="1400" dirty="0" err="1" smtClean="0">
                <a:solidFill>
                  <a:srgbClr val="0066FF"/>
                </a:solidFill>
              </a:rPr>
              <a:t>ADC_RSTB_b</a:t>
            </a:r>
            <a:endParaRPr lang="en-US" sz="1400" dirty="0" smtClean="0">
              <a:solidFill>
                <a:srgbClr val="0066FF"/>
              </a:solidFill>
            </a:endParaRPr>
          </a:p>
          <a:p>
            <a:endParaRPr lang="en-US" sz="1400" dirty="0" smtClean="0">
              <a:solidFill>
                <a:srgbClr val="0066FF"/>
              </a:solidFill>
            </a:endParaRPr>
          </a:p>
        </p:txBody>
      </p:sp>
      <p:cxnSp>
        <p:nvCxnSpPr>
          <p:cNvPr id="46" name="Straight Arrow Connector 45"/>
          <p:cNvCxnSpPr/>
          <p:nvPr/>
        </p:nvCxnSpPr>
        <p:spPr>
          <a:xfrm flipH="1" flipV="1">
            <a:off x="2737021" y="5656002"/>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836855" y="5359942"/>
            <a:ext cx="827086" cy="307777"/>
          </a:xfrm>
          <a:prstGeom prst="rect">
            <a:avLst/>
          </a:prstGeom>
          <a:noFill/>
        </p:spPr>
        <p:txBody>
          <a:bodyPr wrap="none" rtlCol="0">
            <a:spAutoFit/>
          </a:bodyPr>
          <a:lstStyle/>
          <a:p>
            <a:r>
              <a:rPr lang="en-US" sz="1400" dirty="0" err="1" smtClean="0">
                <a:solidFill>
                  <a:srgbClr val="0066FF"/>
                </a:solidFill>
              </a:rPr>
              <a:t>en_PA_b</a:t>
            </a:r>
            <a:endParaRPr lang="en-US" sz="1400" dirty="0">
              <a:solidFill>
                <a:srgbClr val="0066FF"/>
              </a:solidFill>
            </a:endParaRPr>
          </a:p>
        </p:txBody>
      </p:sp>
      <p:cxnSp>
        <p:nvCxnSpPr>
          <p:cNvPr id="48" name="Straight Arrow Connector 47"/>
          <p:cNvCxnSpPr/>
          <p:nvPr/>
        </p:nvCxnSpPr>
        <p:spPr>
          <a:xfrm flipH="1" flipV="1">
            <a:off x="2737021" y="6010270"/>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07441" y="5722327"/>
            <a:ext cx="954107" cy="307777"/>
          </a:xfrm>
          <a:prstGeom prst="rect">
            <a:avLst/>
          </a:prstGeom>
          <a:noFill/>
        </p:spPr>
        <p:txBody>
          <a:bodyPr wrap="none" rtlCol="0">
            <a:spAutoFit/>
          </a:bodyPr>
          <a:lstStyle/>
          <a:p>
            <a:r>
              <a:rPr lang="en-US" sz="1400" dirty="0" err="1" smtClean="0">
                <a:solidFill>
                  <a:srgbClr val="0066FF"/>
                </a:solidFill>
              </a:rPr>
              <a:t>en_ADC_b</a:t>
            </a:r>
            <a:endParaRPr lang="en-US" sz="1400" dirty="0">
              <a:solidFill>
                <a:srgbClr val="0066FF"/>
              </a:solidFill>
            </a:endParaRPr>
          </a:p>
        </p:txBody>
      </p:sp>
      <p:cxnSp>
        <p:nvCxnSpPr>
          <p:cNvPr id="50" name="Straight Arrow Connector 49"/>
          <p:cNvCxnSpPr/>
          <p:nvPr/>
        </p:nvCxnSpPr>
        <p:spPr>
          <a:xfrm flipH="1" flipV="1">
            <a:off x="2749683" y="6340241"/>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609403" y="6035300"/>
            <a:ext cx="1074910" cy="307777"/>
          </a:xfrm>
          <a:prstGeom prst="rect">
            <a:avLst/>
          </a:prstGeom>
          <a:noFill/>
        </p:spPr>
        <p:txBody>
          <a:bodyPr wrap="none" rtlCol="0">
            <a:spAutoFit/>
          </a:bodyPr>
          <a:lstStyle/>
          <a:p>
            <a:r>
              <a:rPr lang="en-US" sz="1400" dirty="0" err="1" smtClean="0">
                <a:solidFill>
                  <a:srgbClr val="0066FF"/>
                </a:solidFill>
              </a:rPr>
              <a:t>en_lpGBT_b</a:t>
            </a:r>
            <a:endParaRPr lang="en-US" sz="1400" dirty="0" smtClean="0">
              <a:solidFill>
                <a:srgbClr val="0066FF"/>
              </a:solidFill>
            </a:endParaRPr>
          </a:p>
        </p:txBody>
      </p:sp>
      <p:cxnSp>
        <p:nvCxnSpPr>
          <p:cNvPr id="53" name="Straight Arrow Connector 52"/>
          <p:cNvCxnSpPr/>
          <p:nvPr/>
        </p:nvCxnSpPr>
        <p:spPr>
          <a:xfrm flipH="1" flipV="1">
            <a:off x="2753281" y="5269827"/>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2751818" y="4171724"/>
            <a:ext cx="933027" cy="2836"/>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503638" y="4589138"/>
            <a:ext cx="1187761" cy="307777"/>
          </a:xfrm>
          <a:prstGeom prst="rect">
            <a:avLst/>
          </a:prstGeom>
          <a:noFill/>
        </p:spPr>
        <p:txBody>
          <a:bodyPr wrap="none" rtlCol="0">
            <a:spAutoFit/>
          </a:bodyPr>
          <a:lstStyle/>
          <a:p>
            <a:r>
              <a:rPr lang="en-US" sz="1400" dirty="0" err="1" smtClean="0">
                <a:solidFill>
                  <a:srgbClr val="0066FF"/>
                </a:solidFill>
              </a:rPr>
              <a:t>VTRx_RSTB_b</a:t>
            </a:r>
            <a:endParaRPr lang="en-US" sz="1400" dirty="0" smtClean="0">
              <a:solidFill>
                <a:srgbClr val="0066FF"/>
              </a:solidFill>
            </a:endParaRPr>
          </a:p>
        </p:txBody>
      </p:sp>
      <p:sp>
        <p:nvSpPr>
          <p:cNvPr id="58" name="TextBox 57"/>
          <p:cNvSpPr txBox="1"/>
          <p:nvPr/>
        </p:nvSpPr>
        <p:spPr>
          <a:xfrm>
            <a:off x="2412139" y="4924269"/>
            <a:ext cx="1302151" cy="307777"/>
          </a:xfrm>
          <a:prstGeom prst="rect">
            <a:avLst/>
          </a:prstGeom>
          <a:noFill/>
        </p:spPr>
        <p:txBody>
          <a:bodyPr wrap="none" rtlCol="0">
            <a:spAutoFit/>
          </a:bodyPr>
          <a:lstStyle/>
          <a:p>
            <a:r>
              <a:rPr lang="en-US" sz="1400" dirty="0" smtClean="0">
                <a:solidFill>
                  <a:srgbClr val="0066FF"/>
                </a:solidFill>
              </a:rPr>
              <a:t>LpGBT12_RSTN</a:t>
            </a:r>
          </a:p>
        </p:txBody>
      </p:sp>
    </p:spTree>
    <p:extLst>
      <p:ext uri="{BB962C8B-B14F-4D97-AF65-F5344CB8AC3E}">
        <p14:creationId xmlns:p14="http://schemas.microsoft.com/office/powerpoint/2010/main" val="2366014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2796535" cy="400110"/>
          </a:xfrm>
          <a:prstGeom prst="rect">
            <a:avLst/>
          </a:prstGeom>
          <a:solidFill>
            <a:srgbClr val="00CCFF"/>
          </a:solidFill>
        </p:spPr>
        <p:txBody>
          <a:bodyPr wrap="none" rtlCol="0">
            <a:spAutoFit/>
          </a:bodyPr>
          <a:lstStyle/>
          <a:p>
            <a:r>
              <a:rPr lang="en-US" sz="2000" dirty="0" smtClean="0">
                <a:solidFill>
                  <a:srgbClr val="002060"/>
                </a:solidFill>
              </a:rPr>
              <a:t>Temperature monitoring </a:t>
            </a:r>
            <a:endParaRPr lang="en-US" sz="2000" dirty="0">
              <a:solidFill>
                <a:srgbClr val="002060"/>
              </a:solidFill>
            </a:endParaRPr>
          </a:p>
        </p:txBody>
      </p:sp>
      <p:sp>
        <p:nvSpPr>
          <p:cNvPr id="310" name="Rectangle 309"/>
          <p:cNvSpPr/>
          <p:nvPr/>
        </p:nvSpPr>
        <p:spPr>
          <a:xfrm>
            <a:off x="5869040" y="2339680"/>
            <a:ext cx="1076449" cy="440611"/>
          </a:xfrm>
          <a:prstGeom prst="rect">
            <a:avLst/>
          </a:prstGeom>
          <a:solidFill>
            <a:srgbClr val="FF66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lpGBT12</a:t>
            </a:r>
            <a:endParaRPr lang="en-US" sz="1200" dirty="0">
              <a:solidFill>
                <a:schemeClr val="tx1"/>
              </a:solidFill>
            </a:endParaRPr>
          </a:p>
        </p:txBody>
      </p:sp>
      <p:sp>
        <p:nvSpPr>
          <p:cNvPr id="46" name="Rectangle 45"/>
          <p:cNvSpPr/>
          <p:nvPr/>
        </p:nvSpPr>
        <p:spPr>
          <a:xfrm>
            <a:off x="5869039" y="4378196"/>
            <a:ext cx="1076449" cy="467045"/>
          </a:xfrm>
          <a:prstGeom prst="rect">
            <a:avLst/>
          </a:prstGeom>
          <a:solidFill>
            <a:srgbClr val="FF66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lpGBT13</a:t>
            </a:r>
            <a:endParaRPr lang="en-US" sz="1200" dirty="0">
              <a:solidFill>
                <a:schemeClr val="tx1"/>
              </a:solidFill>
            </a:endParaRPr>
          </a:p>
        </p:txBody>
      </p:sp>
      <p:sp>
        <p:nvSpPr>
          <p:cNvPr id="2" name="Rectangle 1"/>
          <p:cNvSpPr/>
          <p:nvPr/>
        </p:nvSpPr>
        <p:spPr>
          <a:xfrm>
            <a:off x="3045178" y="1499003"/>
            <a:ext cx="6000044" cy="4193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796822" y="1984425"/>
            <a:ext cx="248356" cy="908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796822" y="3149086"/>
            <a:ext cx="248356" cy="908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96822" y="4313747"/>
            <a:ext cx="248356" cy="908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027310" y="1984425"/>
            <a:ext cx="124178" cy="118878"/>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4027310" y="3052959"/>
            <a:ext cx="124178" cy="118878"/>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4032955" y="3998402"/>
            <a:ext cx="124178" cy="118878"/>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4032954" y="5103624"/>
            <a:ext cx="124178" cy="118878"/>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4648200" y="2500546"/>
            <a:ext cx="124178" cy="118878"/>
          </a:xfrm>
          <a:prstGeom prst="flowChartConnecto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4648200" y="4552279"/>
            <a:ext cx="124178" cy="118878"/>
          </a:xfrm>
          <a:prstGeom prst="flowChartConnecto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7934906" y="2936203"/>
            <a:ext cx="124178" cy="118878"/>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7934906" y="3993103"/>
            <a:ext cx="124178" cy="118878"/>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8425973" y="2108163"/>
            <a:ext cx="124178" cy="118878"/>
          </a:xfrm>
          <a:prstGeom prst="flowChartConnecto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8425973" y="4931125"/>
            <a:ext cx="124178" cy="118878"/>
          </a:xfrm>
          <a:prstGeom prst="flowChartConnecto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a:off x="4151488" y="2043864"/>
            <a:ext cx="1717551" cy="378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6" idx="6"/>
            <a:endCxn id="310" idx="1"/>
          </p:cNvCxnSpPr>
          <p:nvPr/>
        </p:nvCxnSpPr>
        <p:spPr>
          <a:xfrm>
            <a:off x="4772378" y="2559985"/>
            <a:ext cx="109666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3" idx="6"/>
          </p:cNvCxnSpPr>
          <p:nvPr/>
        </p:nvCxnSpPr>
        <p:spPr>
          <a:xfrm flipV="1">
            <a:off x="4151488" y="2673058"/>
            <a:ext cx="1717551" cy="439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2" idx="2"/>
          </p:cNvCxnSpPr>
          <p:nvPr/>
        </p:nvCxnSpPr>
        <p:spPr>
          <a:xfrm flipH="1">
            <a:off x="6945488" y="2167602"/>
            <a:ext cx="1480485" cy="25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8" idx="2"/>
          </p:cNvCxnSpPr>
          <p:nvPr/>
        </p:nvCxnSpPr>
        <p:spPr>
          <a:xfrm flipH="1" flipV="1">
            <a:off x="6945488" y="2697113"/>
            <a:ext cx="989418" cy="298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6"/>
          </p:cNvCxnSpPr>
          <p:nvPr/>
        </p:nvCxnSpPr>
        <p:spPr>
          <a:xfrm>
            <a:off x="4157133" y="4057841"/>
            <a:ext cx="1711906" cy="401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6"/>
            <a:endCxn id="46" idx="1"/>
          </p:cNvCxnSpPr>
          <p:nvPr/>
        </p:nvCxnSpPr>
        <p:spPr>
          <a:xfrm>
            <a:off x="4772378" y="4611718"/>
            <a:ext cx="10966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5" idx="6"/>
          </p:cNvCxnSpPr>
          <p:nvPr/>
        </p:nvCxnSpPr>
        <p:spPr>
          <a:xfrm flipV="1">
            <a:off x="4157132" y="4754510"/>
            <a:ext cx="1711907" cy="408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9" idx="2"/>
          </p:cNvCxnSpPr>
          <p:nvPr/>
        </p:nvCxnSpPr>
        <p:spPr>
          <a:xfrm flipH="1">
            <a:off x="6945488" y="4052542"/>
            <a:ext cx="989418" cy="406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3" idx="2"/>
          </p:cNvCxnSpPr>
          <p:nvPr/>
        </p:nvCxnSpPr>
        <p:spPr>
          <a:xfrm flipH="1" flipV="1">
            <a:off x="6945488" y="4779583"/>
            <a:ext cx="1480485" cy="210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3818467" y="2043864"/>
            <a:ext cx="364202" cy="307777"/>
          </a:xfrm>
          <a:prstGeom prst="rect">
            <a:avLst/>
          </a:prstGeom>
          <a:noFill/>
        </p:spPr>
        <p:txBody>
          <a:bodyPr wrap="none" rtlCol="0">
            <a:spAutoFit/>
          </a:bodyPr>
          <a:lstStyle/>
          <a:p>
            <a:r>
              <a:rPr lang="en-US" sz="1400" dirty="0" smtClean="0">
                <a:solidFill>
                  <a:srgbClr val="CC66FF"/>
                </a:solidFill>
              </a:rPr>
              <a:t>T1</a:t>
            </a:r>
          </a:p>
        </p:txBody>
      </p:sp>
      <p:sp>
        <p:nvSpPr>
          <p:cNvPr id="71" name="TextBox 70"/>
          <p:cNvSpPr txBox="1"/>
          <p:nvPr/>
        </p:nvSpPr>
        <p:spPr>
          <a:xfrm>
            <a:off x="3855839" y="2756697"/>
            <a:ext cx="364202" cy="307777"/>
          </a:xfrm>
          <a:prstGeom prst="rect">
            <a:avLst/>
          </a:prstGeom>
          <a:noFill/>
        </p:spPr>
        <p:txBody>
          <a:bodyPr wrap="none" rtlCol="0">
            <a:spAutoFit/>
          </a:bodyPr>
          <a:lstStyle/>
          <a:p>
            <a:r>
              <a:rPr lang="en-US" sz="1400" dirty="0" smtClean="0">
                <a:solidFill>
                  <a:srgbClr val="CC66FF"/>
                </a:solidFill>
              </a:rPr>
              <a:t>T2</a:t>
            </a:r>
          </a:p>
        </p:txBody>
      </p:sp>
      <p:sp>
        <p:nvSpPr>
          <p:cNvPr id="72" name="TextBox 71"/>
          <p:cNvSpPr txBox="1"/>
          <p:nvPr/>
        </p:nvSpPr>
        <p:spPr>
          <a:xfrm>
            <a:off x="3852495" y="2756697"/>
            <a:ext cx="364202" cy="307777"/>
          </a:xfrm>
          <a:prstGeom prst="rect">
            <a:avLst/>
          </a:prstGeom>
          <a:noFill/>
        </p:spPr>
        <p:txBody>
          <a:bodyPr wrap="none" rtlCol="0">
            <a:spAutoFit/>
          </a:bodyPr>
          <a:lstStyle/>
          <a:p>
            <a:r>
              <a:rPr lang="en-US" sz="1400" dirty="0" smtClean="0">
                <a:solidFill>
                  <a:srgbClr val="CC66FF"/>
                </a:solidFill>
              </a:rPr>
              <a:t>T2</a:t>
            </a:r>
          </a:p>
        </p:txBody>
      </p:sp>
      <p:sp>
        <p:nvSpPr>
          <p:cNvPr id="73" name="TextBox 72"/>
          <p:cNvSpPr txBox="1"/>
          <p:nvPr/>
        </p:nvSpPr>
        <p:spPr>
          <a:xfrm>
            <a:off x="8063773" y="2854015"/>
            <a:ext cx="364202" cy="307777"/>
          </a:xfrm>
          <a:prstGeom prst="rect">
            <a:avLst/>
          </a:prstGeom>
          <a:noFill/>
        </p:spPr>
        <p:txBody>
          <a:bodyPr wrap="none" rtlCol="0">
            <a:spAutoFit/>
          </a:bodyPr>
          <a:lstStyle/>
          <a:p>
            <a:r>
              <a:rPr lang="en-US" sz="1400" dirty="0" smtClean="0">
                <a:solidFill>
                  <a:srgbClr val="CC66FF"/>
                </a:solidFill>
              </a:rPr>
              <a:t>T3</a:t>
            </a:r>
          </a:p>
        </p:txBody>
      </p:sp>
      <p:sp>
        <p:nvSpPr>
          <p:cNvPr id="74" name="TextBox 73"/>
          <p:cNvSpPr txBox="1"/>
          <p:nvPr/>
        </p:nvSpPr>
        <p:spPr>
          <a:xfrm>
            <a:off x="3852495" y="3707332"/>
            <a:ext cx="364202" cy="307777"/>
          </a:xfrm>
          <a:prstGeom prst="rect">
            <a:avLst/>
          </a:prstGeom>
          <a:noFill/>
        </p:spPr>
        <p:txBody>
          <a:bodyPr wrap="none" rtlCol="0">
            <a:spAutoFit/>
          </a:bodyPr>
          <a:lstStyle/>
          <a:p>
            <a:r>
              <a:rPr lang="en-US" sz="1400" dirty="0" smtClean="0">
                <a:solidFill>
                  <a:srgbClr val="CC66FF"/>
                </a:solidFill>
              </a:rPr>
              <a:t>T4</a:t>
            </a:r>
          </a:p>
        </p:txBody>
      </p:sp>
      <p:sp>
        <p:nvSpPr>
          <p:cNvPr id="75" name="TextBox 74"/>
          <p:cNvSpPr txBox="1"/>
          <p:nvPr/>
        </p:nvSpPr>
        <p:spPr>
          <a:xfrm>
            <a:off x="3907298" y="4724451"/>
            <a:ext cx="364202" cy="307777"/>
          </a:xfrm>
          <a:prstGeom prst="rect">
            <a:avLst/>
          </a:prstGeom>
          <a:noFill/>
        </p:spPr>
        <p:txBody>
          <a:bodyPr wrap="none" rtlCol="0">
            <a:spAutoFit/>
          </a:bodyPr>
          <a:lstStyle/>
          <a:p>
            <a:r>
              <a:rPr lang="en-US" sz="1400" dirty="0" smtClean="0">
                <a:solidFill>
                  <a:srgbClr val="CC66FF"/>
                </a:solidFill>
              </a:rPr>
              <a:t>T5</a:t>
            </a:r>
          </a:p>
        </p:txBody>
      </p:sp>
      <p:sp>
        <p:nvSpPr>
          <p:cNvPr id="76" name="TextBox 75"/>
          <p:cNvSpPr txBox="1"/>
          <p:nvPr/>
        </p:nvSpPr>
        <p:spPr>
          <a:xfrm>
            <a:off x="8059084" y="3898653"/>
            <a:ext cx="364202" cy="307777"/>
          </a:xfrm>
          <a:prstGeom prst="rect">
            <a:avLst/>
          </a:prstGeom>
          <a:noFill/>
        </p:spPr>
        <p:txBody>
          <a:bodyPr wrap="none" rtlCol="0">
            <a:spAutoFit/>
          </a:bodyPr>
          <a:lstStyle/>
          <a:p>
            <a:r>
              <a:rPr lang="en-US" sz="1400" dirty="0" smtClean="0">
                <a:solidFill>
                  <a:srgbClr val="CC66FF"/>
                </a:solidFill>
              </a:rPr>
              <a:t>T6</a:t>
            </a:r>
          </a:p>
        </p:txBody>
      </p:sp>
      <p:sp>
        <p:nvSpPr>
          <p:cNvPr id="77" name="TextBox 76"/>
          <p:cNvSpPr txBox="1"/>
          <p:nvPr/>
        </p:nvSpPr>
        <p:spPr>
          <a:xfrm>
            <a:off x="4195597" y="2406096"/>
            <a:ext cx="373820" cy="307777"/>
          </a:xfrm>
          <a:prstGeom prst="rect">
            <a:avLst/>
          </a:prstGeom>
          <a:noFill/>
        </p:spPr>
        <p:txBody>
          <a:bodyPr wrap="none" rtlCol="0">
            <a:spAutoFit/>
          </a:bodyPr>
          <a:lstStyle/>
          <a:p>
            <a:r>
              <a:rPr lang="en-US" sz="1400" dirty="0" smtClean="0">
                <a:solidFill>
                  <a:srgbClr val="CC66FF"/>
                </a:solidFill>
              </a:rPr>
              <a:t>B1</a:t>
            </a:r>
          </a:p>
        </p:txBody>
      </p:sp>
      <p:sp>
        <p:nvSpPr>
          <p:cNvPr id="78" name="TextBox 77"/>
          <p:cNvSpPr txBox="1"/>
          <p:nvPr/>
        </p:nvSpPr>
        <p:spPr>
          <a:xfrm>
            <a:off x="8551983" y="2013713"/>
            <a:ext cx="373820" cy="307777"/>
          </a:xfrm>
          <a:prstGeom prst="rect">
            <a:avLst/>
          </a:prstGeom>
          <a:noFill/>
        </p:spPr>
        <p:txBody>
          <a:bodyPr wrap="none" rtlCol="0">
            <a:spAutoFit/>
          </a:bodyPr>
          <a:lstStyle/>
          <a:p>
            <a:r>
              <a:rPr lang="en-US" sz="1400" dirty="0" smtClean="0">
                <a:solidFill>
                  <a:srgbClr val="CC66FF"/>
                </a:solidFill>
              </a:rPr>
              <a:t>B2</a:t>
            </a:r>
          </a:p>
        </p:txBody>
      </p:sp>
      <p:sp>
        <p:nvSpPr>
          <p:cNvPr id="79" name="TextBox 78"/>
          <p:cNvSpPr txBox="1"/>
          <p:nvPr/>
        </p:nvSpPr>
        <p:spPr>
          <a:xfrm>
            <a:off x="4287952" y="4460347"/>
            <a:ext cx="373820" cy="307777"/>
          </a:xfrm>
          <a:prstGeom prst="rect">
            <a:avLst/>
          </a:prstGeom>
          <a:noFill/>
        </p:spPr>
        <p:txBody>
          <a:bodyPr wrap="none" rtlCol="0">
            <a:spAutoFit/>
          </a:bodyPr>
          <a:lstStyle/>
          <a:p>
            <a:r>
              <a:rPr lang="en-US" sz="1400" dirty="0" smtClean="0">
                <a:solidFill>
                  <a:srgbClr val="CC66FF"/>
                </a:solidFill>
              </a:rPr>
              <a:t>B3</a:t>
            </a:r>
          </a:p>
        </p:txBody>
      </p:sp>
      <p:sp>
        <p:nvSpPr>
          <p:cNvPr id="80" name="TextBox 79"/>
          <p:cNvSpPr txBox="1"/>
          <p:nvPr/>
        </p:nvSpPr>
        <p:spPr>
          <a:xfrm>
            <a:off x="8551983" y="4850274"/>
            <a:ext cx="373820" cy="307777"/>
          </a:xfrm>
          <a:prstGeom prst="rect">
            <a:avLst/>
          </a:prstGeom>
          <a:noFill/>
        </p:spPr>
        <p:txBody>
          <a:bodyPr wrap="none" rtlCol="0">
            <a:spAutoFit/>
          </a:bodyPr>
          <a:lstStyle/>
          <a:p>
            <a:r>
              <a:rPr lang="en-US" sz="1400" dirty="0" smtClean="0">
                <a:solidFill>
                  <a:srgbClr val="CC66FF"/>
                </a:solidFill>
              </a:rPr>
              <a:t>B4</a:t>
            </a:r>
          </a:p>
        </p:txBody>
      </p:sp>
      <p:sp>
        <p:nvSpPr>
          <p:cNvPr id="292" name="TextBox 291"/>
          <p:cNvSpPr txBox="1"/>
          <p:nvPr/>
        </p:nvSpPr>
        <p:spPr>
          <a:xfrm>
            <a:off x="6535084" y="58200"/>
            <a:ext cx="2628220" cy="461665"/>
          </a:xfrm>
          <a:prstGeom prst="rect">
            <a:avLst/>
          </a:prstGeom>
          <a:noFill/>
        </p:spPr>
        <p:txBody>
          <a:bodyPr wrap="none" rtlCol="0">
            <a:spAutoFit/>
          </a:bodyPr>
          <a:lstStyle/>
          <a:p>
            <a:r>
              <a:rPr lang="en-US" sz="1200" dirty="0" err="1" smtClean="0">
                <a:solidFill>
                  <a:srgbClr val="CC66FF"/>
                </a:solidFill>
              </a:rPr>
              <a:t>Tx</a:t>
            </a:r>
            <a:r>
              <a:rPr lang="en-US" sz="1200" dirty="0" smtClean="0">
                <a:solidFill>
                  <a:srgbClr val="CC66FF"/>
                </a:solidFill>
              </a:rPr>
              <a:t>   PT1000 probe on PCB top side</a:t>
            </a:r>
          </a:p>
          <a:p>
            <a:r>
              <a:rPr lang="en-US" sz="1200" dirty="0" err="1" smtClean="0">
                <a:solidFill>
                  <a:srgbClr val="CC66FF"/>
                </a:solidFill>
              </a:rPr>
              <a:t>Bx</a:t>
            </a:r>
            <a:r>
              <a:rPr lang="en-US" sz="1200" dirty="0" smtClean="0">
                <a:solidFill>
                  <a:srgbClr val="CC66FF"/>
                </a:solidFill>
              </a:rPr>
              <a:t>   PT1000 probe on PCB bottom side</a:t>
            </a:r>
          </a:p>
        </p:txBody>
      </p:sp>
      <p:graphicFrame>
        <p:nvGraphicFramePr>
          <p:cNvPr id="6" name="Table 5"/>
          <p:cNvGraphicFramePr>
            <a:graphicFrameLocks noGrp="1"/>
          </p:cNvGraphicFramePr>
          <p:nvPr>
            <p:extLst>
              <p:ext uri="{D42A27DB-BD31-4B8C-83A1-F6EECF244321}">
                <p14:modId xmlns:p14="http://schemas.microsoft.com/office/powerpoint/2010/main" val="449339139"/>
              </p:ext>
            </p:extLst>
          </p:nvPr>
        </p:nvGraphicFramePr>
        <p:xfrm>
          <a:off x="409017" y="2026123"/>
          <a:ext cx="2171699" cy="3154680"/>
        </p:xfrm>
        <a:graphic>
          <a:graphicData uri="http://schemas.openxmlformats.org/drawingml/2006/table">
            <a:tbl>
              <a:tblPr/>
              <a:tblGrid>
                <a:gridCol w="967307">
                  <a:extLst>
                    <a:ext uri="{9D8B030D-6E8A-4147-A177-3AD203B41FA5}">
                      <a16:colId xmlns:a16="http://schemas.microsoft.com/office/drawing/2014/main" val="20000"/>
                    </a:ext>
                  </a:extLst>
                </a:gridCol>
                <a:gridCol w="474170">
                  <a:extLst>
                    <a:ext uri="{9D8B030D-6E8A-4147-A177-3AD203B41FA5}">
                      <a16:colId xmlns:a16="http://schemas.microsoft.com/office/drawing/2014/main" val="20001"/>
                    </a:ext>
                  </a:extLst>
                </a:gridCol>
                <a:gridCol w="730222">
                  <a:extLst>
                    <a:ext uri="{9D8B030D-6E8A-4147-A177-3AD203B41FA5}">
                      <a16:colId xmlns:a16="http://schemas.microsoft.com/office/drawing/2014/main" val="20002"/>
                    </a:ext>
                  </a:extLst>
                </a:gridCol>
              </a:tblGrid>
              <a:tr h="228600">
                <a:tc gridSpan="3">
                  <a:txBody>
                    <a:bodyPr/>
                    <a:lstStyle/>
                    <a:p>
                      <a:pPr algn="l" fontAlgn="b"/>
                      <a:r>
                        <a:rPr lang="en-US" sz="1400" b="0" i="0" u="none" strike="noStrike">
                          <a:solidFill>
                            <a:srgbClr val="000000"/>
                          </a:solidFill>
                          <a:effectLst/>
                          <a:latin typeface="Calibri" panose="020F0502020204030204" pitchFamily="34" charset="0"/>
                        </a:rPr>
                        <a:t>Temperature monitoring</a:t>
                      </a:r>
                    </a:p>
                  </a:txBody>
                  <a:tcPr marL="0" marR="0" marT="0" marB="0" anchor="b">
                    <a:lnL>
                      <a:noFill/>
                    </a:lnL>
                    <a:lnR>
                      <a:noFill/>
                    </a:lnR>
                    <a:lnT>
                      <a:noFill/>
                    </a:lnT>
                    <a:lnB>
                      <a:noFill/>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b="0" i="0" u="none" strike="noStrike">
                          <a:solidFill>
                            <a:srgbClr val="000000"/>
                          </a:solidFill>
                          <a:effectLst/>
                          <a:latin typeface="Calibri" panose="020F0502020204030204" pitchFamily="34" charset="0"/>
                        </a:rPr>
                        <a:t>Temperature </a:t>
                      </a:r>
                    </a:p>
                  </a:txBody>
                  <a:tcPr marL="0" marR="0" marT="0" marB="0" anchor="b">
                    <a:lnL>
                      <a:noFill/>
                    </a:lnL>
                    <a:lnR>
                      <a:noFill/>
                    </a:lnR>
                    <a:lnT>
                      <a:noFill/>
                    </a:lnT>
                    <a:lnB>
                      <a:noFill/>
                    </a:lnB>
                    <a:solidFill>
                      <a:srgbClr val="A9D08E"/>
                    </a:solidFill>
                  </a:tcPr>
                </a:tc>
                <a:tc>
                  <a:txBody>
                    <a:bodyPr/>
                    <a:lstStyle/>
                    <a:p>
                      <a:pPr algn="l" fontAlgn="b"/>
                      <a:r>
                        <a:rPr lang="en-US" sz="1100" b="0" i="0" u="none" strike="noStrike">
                          <a:solidFill>
                            <a:srgbClr val="000000"/>
                          </a:solidFill>
                          <a:effectLst/>
                          <a:latin typeface="Calibri" panose="020F0502020204030204" pitchFamily="34" charset="0"/>
                        </a:rPr>
                        <a:t>LpGBT#</a:t>
                      </a:r>
                    </a:p>
                  </a:txBody>
                  <a:tcPr marL="0" marR="0" marT="0"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ADC input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82880">
                <a:tc>
                  <a:txBody>
                    <a:bodyPr/>
                    <a:lstStyle/>
                    <a:p>
                      <a:pPr algn="ctr" fontAlgn="b"/>
                      <a:r>
                        <a:rPr lang="en-US" sz="1100" b="0" i="0" u="none" strike="noStrike">
                          <a:solidFill>
                            <a:srgbClr val="000000"/>
                          </a:solidFill>
                          <a:effectLst/>
                          <a:latin typeface="Calibri" panose="020F0502020204030204" pitchFamily="34" charset="0"/>
                        </a:rPr>
                        <a:t>T1</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3"/>
                  </a:ext>
                </a:extLst>
              </a:tr>
              <a:tr h="182880">
                <a:tc>
                  <a:txBody>
                    <a:bodyPr/>
                    <a:lstStyle/>
                    <a:p>
                      <a:pPr algn="ctr" fontAlgn="b"/>
                      <a:r>
                        <a:rPr lang="en-US" sz="1100" b="0" i="0" u="none" strike="noStrike">
                          <a:solidFill>
                            <a:srgbClr val="000000"/>
                          </a:solidFill>
                          <a:effectLst/>
                          <a:latin typeface="Calibri" panose="020F0502020204030204" pitchFamily="34" charset="0"/>
                        </a:rPr>
                        <a:t>T2</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4"/>
                  </a:ext>
                </a:extLst>
              </a:tr>
              <a:tr h="182880">
                <a:tc>
                  <a:txBody>
                    <a:bodyPr/>
                    <a:lstStyle/>
                    <a:p>
                      <a:pPr algn="ctr" fontAlgn="b"/>
                      <a:r>
                        <a:rPr lang="en-US" sz="1100" b="0" i="0" u="none" strike="noStrike">
                          <a:solidFill>
                            <a:srgbClr val="000000"/>
                          </a:solidFill>
                          <a:effectLst/>
                          <a:latin typeface="Calibri" panose="020F0502020204030204" pitchFamily="34" charset="0"/>
                        </a:rPr>
                        <a:t>T3</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000000"/>
                          </a:solidFill>
                          <a:effectLst/>
                          <a:latin typeface="Calibri" panose="020F0502020204030204" pitchFamily="34" charset="0"/>
                        </a:rPr>
                        <a:t>T4</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6"/>
                  </a:ext>
                </a:extLst>
              </a:tr>
              <a:tr h="182880">
                <a:tc>
                  <a:txBody>
                    <a:bodyPr/>
                    <a:lstStyle/>
                    <a:p>
                      <a:pPr algn="ctr" fontAlgn="b"/>
                      <a:r>
                        <a:rPr lang="en-US" sz="1100" b="0" i="0" u="none" strike="noStrike">
                          <a:solidFill>
                            <a:srgbClr val="000000"/>
                          </a:solidFill>
                          <a:effectLst/>
                          <a:latin typeface="Calibri" panose="020F0502020204030204" pitchFamily="34" charset="0"/>
                        </a:rPr>
                        <a:t>T5</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7"/>
                  </a:ext>
                </a:extLst>
              </a:tr>
              <a:tr h="182880">
                <a:tc>
                  <a:txBody>
                    <a:bodyPr/>
                    <a:lstStyle/>
                    <a:p>
                      <a:pPr algn="ctr" fontAlgn="b"/>
                      <a:r>
                        <a:rPr lang="en-US" sz="1100" b="0" i="0" u="none" strike="noStrike">
                          <a:solidFill>
                            <a:srgbClr val="000000"/>
                          </a:solidFill>
                          <a:effectLst/>
                          <a:latin typeface="Calibri" panose="020F0502020204030204" pitchFamily="34" charset="0"/>
                        </a:rPr>
                        <a:t>T6</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8"/>
                  </a:ext>
                </a:extLst>
              </a:tr>
              <a:tr h="182880">
                <a:tc>
                  <a:txBody>
                    <a:bodyPr/>
                    <a:lstStyle/>
                    <a:p>
                      <a:pPr algn="ctr" fontAlgn="b"/>
                      <a:r>
                        <a:rPr lang="en-US" sz="1100" b="0" i="0" u="none" strike="noStrike">
                          <a:solidFill>
                            <a:srgbClr val="000000"/>
                          </a:solidFill>
                          <a:effectLst/>
                          <a:latin typeface="Calibri" panose="020F0502020204030204" pitchFamily="34" charset="0"/>
                        </a:rPr>
                        <a:t>B1</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9"/>
                  </a:ext>
                </a:extLst>
              </a:tr>
              <a:tr h="182880">
                <a:tc>
                  <a:txBody>
                    <a:bodyPr/>
                    <a:lstStyle/>
                    <a:p>
                      <a:pPr algn="ctr" fontAlgn="b"/>
                      <a:r>
                        <a:rPr lang="en-US" sz="1100" b="0" i="0" u="none" strike="noStrike">
                          <a:solidFill>
                            <a:srgbClr val="000000"/>
                          </a:solidFill>
                          <a:effectLst/>
                          <a:latin typeface="Calibri" panose="020F0502020204030204" pitchFamily="34" charset="0"/>
                        </a:rPr>
                        <a:t>B2</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0"/>
                  </a:ext>
                </a:extLst>
              </a:tr>
              <a:tr h="182880">
                <a:tc>
                  <a:txBody>
                    <a:bodyPr/>
                    <a:lstStyle/>
                    <a:p>
                      <a:pPr algn="ctr" fontAlgn="b"/>
                      <a:r>
                        <a:rPr lang="en-US" sz="1100" b="0" i="0" u="none" strike="noStrike">
                          <a:solidFill>
                            <a:srgbClr val="000000"/>
                          </a:solidFill>
                          <a:effectLst/>
                          <a:latin typeface="Calibri" panose="020F0502020204030204" pitchFamily="34" charset="0"/>
                        </a:rPr>
                        <a:t>B3</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1"/>
                  </a:ext>
                </a:extLst>
              </a:tr>
              <a:tr h="182880">
                <a:tc>
                  <a:txBody>
                    <a:bodyPr/>
                    <a:lstStyle/>
                    <a:p>
                      <a:pPr algn="ctr" fontAlgn="b"/>
                      <a:r>
                        <a:rPr lang="en-US" sz="1100" b="0" i="0" u="none" strike="noStrike">
                          <a:solidFill>
                            <a:srgbClr val="000000"/>
                          </a:solidFill>
                          <a:effectLst/>
                          <a:latin typeface="Calibri" panose="020F0502020204030204" pitchFamily="34" charset="0"/>
                        </a:rPr>
                        <a:t>B4</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2"/>
                  </a:ext>
                </a:extLst>
              </a:tr>
              <a:tr h="182880">
                <a:tc>
                  <a:txBody>
                    <a:bodyPr/>
                    <a:lstStyle/>
                    <a:p>
                      <a:pPr algn="ctr" fontAlgn="b"/>
                      <a:r>
                        <a:rPr lang="en-US" sz="1100" b="0" i="0" u="none" strike="noStrike">
                          <a:solidFill>
                            <a:srgbClr val="000000"/>
                          </a:solidFill>
                          <a:effectLst/>
                          <a:latin typeface="Calibri" panose="020F0502020204030204" pitchFamily="34" charset="0"/>
                        </a:rPr>
                        <a:t>VTRx+3</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3"/>
                  </a:ext>
                </a:extLst>
              </a:tr>
              <a:tr h="182880">
                <a:tc>
                  <a:txBody>
                    <a:bodyPr/>
                    <a:lstStyle/>
                    <a:p>
                      <a:pPr algn="ctr" fontAlgn="b"/>
                      <a:r>
                        <a:rPr lang="en-US" sz="1100" b="0" i="0" u="none" strike="noStrike">
                          <a:solidFill>
                            <a:srgbClr val="000000"/>
                          </a:solidFill>
                          <a:effectLst/>
                          <a:latin typeface="Calibri" panose="020F0502020204030204" pitchFamily="34" charset="0"/>
                        </a:rPr>
                        <a:t>VTRx+4</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4"/>
                  </a:ext>
                </a:extLst>
              </a:tr>
              <a:tr h="182880">
                <a:tc>
                  <a:txBody>
                    <a:bodyPr/>
                    <a:lstStyle/>
                    <a:p>
                      <a:pPr algn="ctr" fontAlgn="b"/>
                      <a:r>
                        <a:rPr lang="en-US" sz="1100" b="0" i="0" u="none" strike="noStrike">
                          <a:solidFill>
                            <a:srgbClr val="000000"/>
                          </a:solidFill>
                          <a:effectLst/>
                          <a:latin typeface="Calibri" panose="020F0502020204030204" pitchFamily="34" charset="0"/>
                        </a:rPr>
                        <a:t>VTRx+5</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5"/>
                  </a:ext>
                </a:extLst>
              </a:tr>
              <a:tr h="182880">
                <a:tc>
                  <a:txBody>
                    <a:bodyPr/>
                    <a:lstStyle/>
                    <a:p>
                      <a:pPr algn="ctr" fontAlgn="b"/>
                      <a:r>
                        <a:rPr lang="en-US" sz="1100" b="0" i="0" u="none" strike="noStrike">
                          <a:solidFill>
                            <a:srgbClr val="000000"/>
                          </a:solidFill>
                          <a:effectLst/>
                          <a:latin typeface="Calibri" panose="020F0502020204030204" pitchFamily="34" charset="0"/>
                        </a:rPr>
                        <a:t>VTRx+6</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02505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3307059" cy="400110"/>
          </a:xfrm>
          <a:prstGeom prst="rect">
            <a:avLst/>
          </a:prstGeom>
          <a:solidFill>
            <a:srgbClr val="00CCFF"/>
          </a:solidFill>
        </p:spPr>
        <p:txBody>
          <a:bodyPr wrap="none" rtlCol="0">
            <a:spAutoFit/>
          </a:bodyPr>
          <a:lstStyle/>
          <a:p>
            <a:r>
              <a:rPr lang="en-US" sz="2000" dirty="0" smtClean="0">
                <a:solidFill>
                  <a:srgbClr val="002060"/>
                </a:solidFill>
              </a:rPr>
              <a:t>Power monitoring and control</a:t>
            </a:r>
            <a:endParaRPr lang="en-US" sz="2000"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87460028"/>
              </p:ext>
            </p:extLst>
          </p:nvPr>
        </p:nvGraphicFramePr>
        <p:xfrm>
          <a:off x="3200676" y="2564166"/>
          <a:ext cx="2438400" cy="2057400"/>
        </p:xfrm>
        <a:graphic>
          <a:graphicData uri="http://schemas.openxmlformats.org/drawingml/2006/table">
            <a:tbl>
              <a:tblPr/>
              <a:tblGrid>
                <a:gridCol w="1190625">
                  <a:extLst>
                    <a:ext uri="{9D8B030D-6E8A-4147-A177-3AD203B41FA5}">
                      <a16:colId xmlns:a16="http://schemas.microsoft.com/office/drawing/2014/main" val="20000"/>
                    </a:ext>
                  </a:extLst>
                </a:gridCol>
                <a:gridCol w="542925">
                  <a:extLst>
                    <a:ext uri="{9D8B030D-6E8A-4147-A177-3AD203B41FA5}">
                      <a16:colId xmlns:a16="http://schemas.microsoft.com/office/drawing/2014/main" val="20001"/>
                    </a:ext>
                  </a:extLst>
                </a:gridCol>
                <a:gridCol w="704850">
                  <a:extLst>
                    <a:ext uri="{9D8B030D-6E8A-4147-A177-3AD203B41FA5}">
                      <a16:colId xmlns:a16="http://schemas.microsoft.com/office/drawing/2014/main" val="20002"/>
                    </a:ext>
                  </a:extLst>
                </a:gridCol>
              </a:tblGrid>
              <a:tr h="228600">
                <a:tc gridSpan="3">
                  <a:txBody>
                    <a:bodyPr/>
                    <a:lstStyle/>
                    <a:p>
                      <a:pPr algn="l" fontAlgn="b"/>
                      <a:r>
                        <a:rPr lang="en-US" sz="1400" b="0" i="0" u="none" strike="noStrike" dirty="0">
                          <a:solidFill>
                            <a:srgbClr val="000000"/>
                          </a:solidFill>
                          <a:effectLst/>
                          <a:latin typeface="Calibri" panose="020F0502020204030204" pitchFamily="34" charset="0"/>
                        </a:rPr>
                        <a:t>Digital signal  status bits</a:t>
                      </a:r>
                    </a:p>
                  </a:txBody>
                  <a:tcPr marL="0" marR="0" marT="0" marB="0" anchor="b">
                    <a:lnL>
                      <a:noFill/>
                    </a:lnL>
                    <a:lnR>
                      <a:noFill/>
                    </a:lnR>
                    <a:lnT>
                      <a:noFill/>
                    </a:lnT>
                    <a:lnB>
                      <a:noFill/>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b="0" i="0" u="none" strike="noStrike">
                          <a:solidFill>
                            <a:srgbClr val="000000"/>
                          </a:solidFill>
                          <a:effectLst/>
                          <a:latin typeface="Calibri" panose="020F0502020204030204" pitchFamily="34" charset="0"/>
                        </a:rPr>
                        <a:t>signal</a:t>
                      </a:r>
                    </a:p>
                  </a:txBody>
                  <a:tcPr marL="0" marR="0" marT="0" marB="0" anchor="b">
                    <a:lnL>
                      <a:noFill/>
                    </a:lnL>
                    <a:lnR>
                      <a:noFill/>
                    </a:lnR>
                    <a:lnT>
                      <a:noFill/>
                    </a:lnT>
                    <a:lnB>
                      <a:noFill/>
                    </a:lnB>
                    <a:solidFill>
                      <a:srgbClr val="A9D08E"/>
                    </a:solidFill>
                  </a:tcPr>
                </a:tc>
                <a:tc>
                  <a:txBody>
                    <a:bodyPr/>
                    <a:lstStyle/>
                    <a:p>
                      <a:pPr algn="l" fontAlgn="b"/>
                      <a:r>
                        <a:rPr lang="en-US" sz="1100" b="0" i="0" u="none" strike="noStrike">
                          <a:solidFill>
                            <a:srgbClr val="000000"/>
                          </a:solidFill>
                          <a:effectLst/>
                          <a:latin typeface="Calibri" panose="020F0502020204030204" pitchFamily="34" charset="0"/>
                        </a:rPr>
                        <a:t>LpGBT#</a:t>
                      </a:r>
                    </a:p>
                  </a:txBody>
                  <a:tcPr marL="0" marR="0" marT="0"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GPIO pin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82880">
                <a:tc>
                  <a:txBody>
                    <a:bodyPr/>
                    <a:lstStyle/>
                    <a:p>
                      <a:pPr algn="ctr" fontAlgn="b"/>
                      <a:r>
                        <a:rPr lang="en-US" sz="1100" b="0" i="0" u="none" strike="noStrike">
                          <a:solidFill>
                            <a:srgbClr val="000000"/>
                          </a:solidFill>
                          <a:effectLst/>
                          <a:latin typeface="Calibri" panose="020F0502020204030204" pitchFamily="34" charset="0"/>
                        </a:rPr>
                        <a:t>PA14_I2C_ERROR</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3"/>
                  </a:ext>
                </a:extLst>
              </a:tr>
              <a:tr h="182880">
                <a:tc>
                  <a:txBody>
                    <a:bodyPr/>
                    <a:lstStyle/>
                    <a:p>
                      <a:pPr algn="ctr" fontAlgn="b"/>
                      <a:r>
                        <a:rPr lang="en-US" sz="1100" b="0" i="0" u="none" strike="noStrike">
                          <a:solidFill>
                            <a:srgbClr val="000000"/>
                          </a:solidFill>
                          <a:effectLst/>
                          <a:latin typeface="Calibri" panose="020F0502020204030204" pitchFamily="34" charset="0"/>
                        </a:rPr>
                        <a:t>PA13_I2C_ERROR</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4"/>
                  </a:ext>
                </a:extLst>
              </a:tr>
              <a:tr h="182880">
                <a:tc>
                  <a:txBody>
                    <a:bodyPr/>
                    <a:lstStyle/>
                    <a:p>
                      <a:pPr algn="ctr" fontAlgn="b"/>
                      <a:r>
                        <a:rPr lang="en-US" sz="1100" b="0" i="0" u="none" strike="noStrike">
                          <a:solidFill>
                            <a:srgbClr val="000000"/>
                          </a:solidFill>
                          <a:effectLst/>
                          <a:latin typeface="Calibri" panose="020F0502020204030204" pitchFamily="34" charset="0"/>
                        </a:rPr>
                        <a:t>PA15_I2C_ERROR</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000000"/>
                          </a:solidFill>
                          <a:effectLst/>
                          <a:latin typeface="Calibri" panose="020F0502020204030204" pitchFamily="34" charset="0"/>
                        </a:rPr>
                        <a:t>PA16_I2C_ERROR</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6"/>
                  </a:ext>
                </a:extLst>
              </a:tr>
              <a:tr h="182880">
                <a:tc>
                  <a:txBody>
                    <a:bodyPr/>
                    <a:lstStyle/>
                    <a:p>
                      <a:pPr algn="ctr" fontAlgn="b"/>
                      <a:r>
                        <a:rPr lang="en-US" sz="1100" b="0" i="0" u="none" strike="noStrike">
                          <a:solidFill>
                            <a:srgbClr val="000000"/>
                          </a:solidFill>
                          <a:effectLst/>
                          <a:latin typeface="Calibri" panose="020F0502020204030204" pitchFamily="34" charset="0"/>
                        </a:rPr>
                        <a:t>PA17_I2C_ERROR</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7"/>
                  </a:ext>
                </a:extLst>
              </a:tr>
              <a:tr h="182880">
                <a:tc>
                  <a:txBody>
                    <a:bodyPr/>
                    <a:lstStyle/>
                    <a:p>
                      <a:pPr algn="ctr" fontAlgn="b"/>
                      <a:r>
                        <a:rPr lang="en-US" sz="1100" b="0" i="0" u="none" strike="noStrike">
                          <a:solidFill>
                            <a:srgbClr val="000000"/>
                          </a:solidFill>
                          <a:effectLst/>
                          <a:latin typeface="Calibri" panose="020F0502020204030204" pitchFamily="34" charset="0"/>
                        </a:rPr>
                        <a:t>PA19_I2C_ERROR</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8"/>
                  </a:ext>
                </a:extLst>
              </a:tr>
              <a:tr h="182880">
                <a:tc>
                  <a:txBody>
                    <a:bodyPr/>
                    <a:lstStyle/>
                    <a:p>
                      <a:pPr algn="ctr" fontAlgn="b"/>
                      <a:r>
                        <a:rPr lang="en-US" sz="1100" b="0" i="0" u="none" strike="noStrike">
                          <a:solidFill>
                            <a:srgbClr val="000000"/>
                          </a:solidFill>
                          <a:effectLst/>
                          <a:latin typeface="Calibri" panose="020F0502020204030204" pitchFamily="34" charset="0"/>
                        </a:rPr>
                        <a:t>PA18_I2C_ERROR</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9"/>
                  </a:ext>
                </a:extLst>
              </a:tr>
              <a:tr h="182880">
                <a:tc>
                  <a:txBody>
                    <a:bodyPr/>
                    <a:lstStyle/>
                    <a:p>
                      <a:pPr algn="ctr" fontAlgn="b"/>
                      <a:r>
                        <a:rPr lang="en-US" sz="1100" b="0" i="0" u="none" strike="noStrike">
                          <a:solidFill>
                            <a:srgbClr val="000000"/>
                          </a:solidFill>
                          <a:effectLst/>
                          <a:latin typeface="Calibri" panose="020F0502020204030204" pitchFamily="34" charset="0"/>
                        </a:rPr>
                        <a:t>PA20_I2C_ERROR</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25252795"/>
              </p:ext>
            </p:extLst>
          </p:nvPr>
        </p:nvGraphicFramePr>
        <p:xfrm>
          <a:off x="6282972" y="2554905"/>
          <a:ext cx="2635251" cy="2057400"/>
        </p:xfrm>
        <a:graphic>
          <a:graphicData uri="http://schemas.openxmlformats.org/drawingml/2006/table">
            <a:tbl>
              <a:tblPr/>
              <a:tblGrid>
                <a:gridCol w="1289591">
                  <a:extLst>
                    <a:ext uri="{9D8B030D-6E8A-4147-A177-3AD203B41FA5}">
                      <a16:colId xmlns:a16="http://schemas.microsoft.com/office/drawing/2014/main" val="20000"/>
                    </a:ext>
                  </a:extLst>
                </a:gridCol>
                <a:gridCol w="598071">
                  <a:extLst>
                    <a:ext uri="{9D8B030D-6E8A-4147-A177-3AD203B41FA5}">
                      <a16:colId xmlns:a16="http://schemas.microsoft.com/office/drawing/2014/main" val="20001"/>
                    </a:ext>
                  </a:extLst>
                </a:gridCol>
                <a:gridCol w="747589">
                  <a:extLst>
                    <a:ext uri="{9D8B030D-6E8A-4147-A177-3AD203B41FA5}">
                      <a16:colId xmlns:a16="http://schemas.microsoft.com/office/drawing/2014/main" val="20002"/>
                    </a:ext>
                  </a:extLst>
                </a:gridCol>
              </a:tblGrid>
              <a:tr h="228600">
                <a:tc gridSpan="2">
                  <a:txBody>
                    <a:bodyPr/>
                    <a:lstStyle/>
                    <a:p>
                      <a:pPr algn="l" fontAlgn="b"/>
                      <a:r>
                        <a:rPr lang="en-US" sz="1400" b="0" i="0" u="none" strike="noStrike">
                          <a:solidFill>
                            <a:srgbClr val="000000"/>
                          </a:solidFill>
                          <a:effectLst/>
                          <a:latin typeface="Calibri" panose="020F0502020204030204" pitchFamily="34" charset="0"/>
                        </a:rPr>
                        <a:t>LpGBT12/13 cross control</a:t>
                      </a:r>
                    </a:p>
                  </a:txBody>
                  <a:tcPr marL="0" marR="0" marT="0" marB="0" anchor="b">
                    <a:lnL>
                      <a:noFill/>
                    </a:lnL>
                    <a:lnR>
                      <a:noFill/>
                    </a:lnR>
                    <a:lnT>
                      <a:noFill/>
                    </a:lnT>
                    <a:lnB>
                      <a:noFill/>
                    </a:lnB>
                    <a:solidFill>
                      <a:srgbClr val="FF0000"/>
                    </a:solidFill>
                  </a:tcPr>
                </a:tc>
                <a:tc hMerge="1">
                  <a:txBody>
                    <a:bodyPr/>
                    <a:lstStyle/>
                    <a:p>
                      <a:endParaRPr lang="en-US"/>
                    </a:p>
                  </a:txBody>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10000"/>
                  </a:ext>
                </a:extLst>
              </a:tr>
              <a:tr h="182880">
                <a:tc>
                  <a:txBody>
                    <a:bodyPr/>
                    <a:lstStyle/>
                    <a:p>
                      <a:pPr algn="ctr" fontAlgn="b"/>
                      <a:r>
                        <a:rPr lang="en-US" sz="1100" b="0" i="0" u="none" strike="noStrike">
                          <a:solidFill>
                            <a:srgbClr val="000000"/>
                          </a:solidFill>
                          <a:effectLst/>
                          <a:latin typeface="Calibri" panose="020F0502020204030204" pitchFamily="34" charset="0"/>
                        </a:rPr>
                        <a:t>signal</a:t>
                      </a:r>
                    </a:p>
                  </a:txBody>
                  <a:tcPr marL="0" marR="0" marT="0" marB="0" anchor="b">
                    <a:lnL>
                      <a:noFill/>
                    </a:lnL>
                    <a:lnR>
                      <a:noFill/>
                    </a:lnR>
                    <a:lnT>
                      <a:noFill/>
                    </a:lnT>
                    <a:lnB>
                      <a:noFill/>
                    </a:lnB>
                    <a:solidFill>
                      <a:srgbClr val="A9D08E"/>
                    </a:solidFill>
                  </a:tcPr>
                </a:tc>
                <a:tc>
                  <a:txBody>
                    <a:bodyPr/>
                    <a:lstStyle/>
                    <a:p>
                      <a:pPr algn="l" fontAlgn="b"/>
                      <a:r>
                        <a:rPr lang="en-US" sz="1100" b="0" i="0" u="none" strike="noStrike">
                          <a:solidFill>
                            <a:srgbClr val="000000"/>
                          </a:solidFill>
                          <a:effectLst/>
                          <a:latin typeface="Calibri" panose="020F0502020204030204" pitchFamily="34" charset="0"/>
                        </a:rPr>
                        <a:t>LpGBT#</a:t>
                      </a:r>
                    </a:p>
                  </a:txBody>
                  <a:tcPr marL="0" marR="0" marT="0"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GPIO pin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82880">
                <a:tc>
                  <a:txBody>
                    <a:bodyPr/>
                    <a:lstStyle/>
                    <a:p>
                      <a:pPr algn="ctr" fontAlgn="b"/>
                      <a:r>
                        <a:rPr lang="en-US" sz="1100" b="0" i="0" u="none" strike="noStrike">
                          <a:solidFill>
                            <a:srgbClr val="000000"/>
                          </a:solidFill>
                          <a:effectLst/>
                          <a:latin typeface="Calibri" panose="020F0502020204030204" pitchFamily="34" charset="0"/>
                        </a:rPr>
                        <a:t>LPGBT13_MOD1</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3"/>
                  </a:ext>
                </a:extLst>
              </a:tr>
              <a:tr h="182880">
                <a:tc>
                  <a:txBody>
                    <a:bodyPr/>
                    <a:lstStyle/>
                    <a:p>
                      <a:pPr algn="ctr" fontAlgn="b"/>
                      <a:r>
                        <a:rPr lang="en-US" sz="1100" b="0" i="0" u="none" strike="noStrike">
                          <a:solidFill>
                            <a:srgbClr val="000000"/>
                          </a:solidFill>
                          <a:effectLst/>
                          <a:latin typeface="Calibri" panose="020F0502020204030204" pitchFamily="34" charset="0"/>
                        </a:rPr>
                        <a:t>LPGBT13_LOCKMODE</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4"/>
                  </a:ext>
                </a:extLst>
              </a:tr>
              <a:tr h="182880">
                <a:tc>
                  <a:txBody>
                    <a:bodyPr/>
                    <a:lstStyle/>
                    <a:p>
                      <a:pPr algn="ctr" fontAlgn="b"/>
                      <a:r>
                        <a:rPr lang="en-US" sz="1100" b="0" i="0" u="none" strike="noStrike">
                          <a:solidFill>
                            <a:srgbClr val="000000"/>
                          </a:solidFill>
                          <a:effectLst/>
                          <a:latin typeface="Calibri" panose="020F0502020204030204" pitchFamily="34" charset="0"/>
                        </a:rPr>
                        <a:t>LPGBT13_SC_I2C</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000000"/>
                          </a:solidFill>
                          <a:effectLst/>
                          <a:latin typeface="Calibri" panose="020F0502020204030204" pitchFamily="34" charset="0"/>
                        </a:rPr>
                        <a:t>LPGBT12_MOD1</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6"/>
                  </a:ext>
                </a:extLst>
              </a:tr>
              <a:tr h="182880">
                <a:tc>
                  <a:txBody>
                    <a:bodyPr/>
                    <a:lstStyle/>
                    <a:p>
                      <a:pPr algn="ctr" fontAlgn="b"/>
                      <a:r>
                        <a:rPr lang="en-US" sz="1100" b="0" i="0" u="none" strike="noStrike">
                          <a:solidFill>
                            <a:srgbClr val="000000"/>
                          </a:solidFill>
                          <a:effectLst/>
                          <a:latin typeface="Calibri" panose="020F0502020204030204" pitchFamily="34" charset="0"/>
                        </a:rPr>
                        <a:t>LPGBT12_LOCKMODE</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7"/>
                  </a:ext>
                </a:extLst>
              </a:tr>
              <a:tr h="182880">
                <a:tc>
                  <a:txBody>
                    <a:bodyPr/>
                    <a:lstStyle/>
                    <a:p>
                      <a:pPr algn="ctr" fontAlgn="b"/>
                      <a:r>
                        <a:rPr lang="en-US" sz="1100" b="0" i="0" u="none" strike="noStrike">
                          <a:solidFill>
                            <a:srgbClr val="000000"/>
                          </a:solidFill>
                          <a:effectLst/>
                          <a:latin typeface="Calibri" panose="020F0502020204030204" pitchFamily="34" charset="0"/>
                        </a:rPr>
                        <a:t>LPGBT12_SC_I2C</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8"/>
                  </a:ext>
                </a:extLst>
              </a:tr>
              <a:tr h="182880">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9"/>
                  </a:ext>
                </a:extLst>
              </a:tr>
              <a:tr h="182880">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389555"/>
              </p:ext>
            </p:extLst>
          </p:nvPr>
        </p:nvGraphicFramePr>
        <p:xfrm>
          <a:off x="892292" y="1417198"/>
          <a:ext cx="1896224" cy="4351335"/>
        </p:xfrm>
        <a:graphic>
          <a:graphicData uri="http://schemas.openxmlformats.org/drawingml/2006/table">
            <a:tbl>
              <a:tblPr/>
              <a:tblGrid>
                <a:gridCol w="844606">
                  <a:extLst>
                    <a:ext uri="{9D8B030D-6E8A-4147-A177-3AD203B41FA5}">
                      <a16:colId xmlns:a16="http://schemas.microsoft.com/office/drawing/2014/main" val="20000"/>
                    </a:ext>
                  </a:extLst>
                </a:gridCol>
                <a:gridCol w="414023">
                  <a:extLst>
                    <a:ext uri="{9D8B030D-6E8A-4147-A177-3AD203B41FA5}">
                      <a16:colId xmlns:a16="http://schemas.microsoft.com/office/drawing/2014/main" val="20001"/>
                    </a:ext>
                  </a:extLst>
                </a:gridCol>
                <a:gridCol w="637595">
                  <a:extLst>
                    <a:ext uri="{9D8B030D-6E8A-4147-A177-3AD203B41FA5}">
                      <a16:colId xmlns:a16="http://schemas.microsoft.com/office/drawing/2014/main" val="20002"/>
                    </a:ext>
                  </a:extLst>
                </a:gridCol>
              </a:tblGrid>
              <a:tr h="199603">
                <a:tc gridSpan="3">
                  <a:txBody>
                    <a:bodyPr/>
                    <a:lstStyle/>
                    <a:p>
                      <a:pPr algn="l" fontAlgn="b"/>
                      <a:r>
                        <a:rPr lang="en-US" sz="1200" b="0" i="0" u="none" strike="noStrike">
                          <a:solidFill>
                            <a:srgbClr val="000000"/>
                          </a:solidFill>
                          <a:effectLst/>
                          <a:latin typeface="Calibri" panose="020F0502020204030204" pitchFamily="34" charset="0"/>
                        </a:rPr>
                        <a:t>LDO/Power monitoring</a:t>
                      </a:r>
                    </a:p>
                  </a:txBody>
                  <a:tcPr marL="0" marR="0" marT="0" marB="0" anchor="b">
                    <a:lnL>
                      <a:noFill/>
                    </a:lnL>
                    <a:lnR>
                      <a:noFill/>
                    </a:lnR>
                    <a:lnT>
                      <a:noFill/>
                    </a:lnT>
                    <a:lnB>
                      <a:noFill/>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9682">
                <a:tc>
                  <a:txBody>
                    <a:bodyPr/>
                    <a:lstStyle/>
                    <a:p>
                      <a:pPr algn="ctr" fontAlgn="b"/>
                      <a:r>
                        <a:rPr lang="en-US" sz="1000" b="0" i="0" u="none" strike="noStrike">
                          <a:solidFill>
                            <a:srgbClr val="000000"/>
                          </a:solidFill>
                          <a:effectLst/>
                          <a:latin typeface="Calibri" panose="020F0502020204030204" pitchFamily="34" charset="0"/>
                        </a:rPr>
                        <a:t>Voltage</a:t>
                      </a:r>
                    </a:p>
                  </a:txBody>
                  <a:tcPr marL="0" marR="0" marT="0" marB="0" anchor="b">
                    <a:lnL>
                      <a:noFill/>
                    </a:lnL>
                    <a:lnR>
                      <a:noFill/>
                    </a:lnR>
                    <a:lnT>
                      <a:noFill/>
                    </a:lnT>
                    <a:lnB>
                      <a:noFill/>
                    </a:lnB>
                    <a:solidFill>
                      <a:srgbClr val="A9D08E"/>
                    </a:solidFill>
                  </a:tcPr>
                </a:tc>
                <a:tc>
                  <a:txBody>
                    <a:bodyPr/>
                    <a:lstStyle/>
                    <a:p>
                      <a:pPr algn="l" fontAlgn="b"/>
                      <a:r>
                        <a:rPr lang="en-US" sz="1000" b="0" i="0" u="none" strike="noStrike">
                          <a:solidFill>
                            <a:srgbClr val="000000"/>
                          </a:solidFill>
                          <a:effectLst/>
                          <a:latin typeface="Calibri" panose="020F0502020204030204" pitchFamily="34" charset="0"/>
                        </a:rPr>
                        <a:t>LpGBT#</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ADC input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1"/>
                  </a:ext>
                </a:extLst>
              </a:tr>
              <a:tr h="159682">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59682">
                <a:tc>
                  <a:txBody>
                    <a:bodyPr/>
                    <a:lstStyle/>
                    <a:p>
                      <a:pPr algn="ctr" fontAlgn="b"/>
                      <a:r>
                        <a:rPr lang="en-US" sz="1000" b="0" i="0" u="none" strike="noStrike">
                          <a:solidFill>
                            <a:srgbClr val="000000"/>
                          </a:solidFill>
                          <a:effectLst/>
                          <a:latin typeface="Calibri" panose="020F0502020204030204" pitchFamily="34" charset="0"/>
                        </a:rPr>
                        <a:t>PA9-16_+2.5V</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3"/>
                  </a:ext>
                </a:extLst>
              </a:tr>
              <a:tr h="159682">
                <a:tc>
                  <a:txBody>
                    <a:bodyPr/>
                    <a:lstStyle/>
                    <a:p>
                      <a:pPr algn="ctr" fontAlgn="b"/>
                      <a:r>
                        <a:rPr lang="en-US" sz="1000" b="0" i="0" u="none" strike="noStrike">
                          <a:solidFill>
                            <a:srgbClr val="000000"/>
                          </a:solidFill>
                          <a:effectLst/>
                          <a:latin typeface="Calibri" panose="020F0502020204030204" pitchFamily="34" charset="0"/>
                        </a:rPr>
                        <a:t>PA9-16_+1.2V</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4"/>
                  </a:ext>
                </a:extLst>
              </a:tr>
              <a:tr h="159682">
                <a:tc>
                  <a:txBody>
                    <a:bodyPr/>
                    <a:lstStyle/>
                    <a:p>
                      <a:pPr algn="ctr" fontAlgn="b"/>
                      <a:r>
                        <a:rPr lang="en-US" sz="1000" b="0" i="0" u="none" strike="noStrike">
                          <a:solidFill>
                            <a:srgbClr val="000000"/>
                          </a:solidFill>
                          <a:effectLst/>
                          <a:latin typeface="Calibri" panose="020F0502020204030204" pitchFamily="34" charset="0"/>
                        </a:rPr>
                        <a:t>ADC13_VDD</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5"/>
                  </a:ext>
                </a:extLst>
              </a:tr>
              <a:tr h="159682">
                <a:tc>
                  <a:txBody>
                    <a:bodyPr/>
                    <a:lstStyle/>
                    <a:p>
                      <a:pPr algn="ctr" fontAlgn="b"/>
                      <a:r>
                        <a:rPr lang="en-US" sz="1000" b="0" i="0" u="none" strike="noStrike">
                          <a:solidFill>
                            <a:srgbClr val="000000"/>
                          </a:solidFill>
                          <a:effectLst/>
                          <a:latin typeface="Calibri" panose="020F0502020204030204" pitchFamily="34" charset="0"/>
                        </a:rPr>
                        <a:t>ADC14_VDD</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6"/>
                  </a:ext>
                </a:extLst>
              </a:tr>
              <a:tr h="159682">
                <a:tc>
                  <a:txBody>
                    <a:bodyPr/>
                    <a:lstStyle/>
                    <a:p>
                      <a:pPr algn="ctr" fontAlgn="b"/>
                      <a:r>
                        <a:rPr lang="en-US" sz="1000" b="0" i="0" u="none" strike="noStrike">
                          <a:solidFill>
                            <a:srgbClr val="000000"/>
                          </a:solidFill>
                          <a:effectLst/>
                          <a:latin typeface="Calibri" panose="020F0502020204030204" pitchFamily="34" charset="0"/>
                        </a:rPr>
                        <a:t>ADC15_VDD</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7"/>
                  </a:ext>
                </a:extLst>
              </a:tr>
              <a:tr h="159682">
                <a:tc>
                  <a:txBody>
                    <a:bodyPr/>
                    <a:lstStyle/>
                    <a:p>
                      <a:pPr algn="ctr" fontAlgn="b"/>
                      <a:r>
                        <a:rPr lang="en-US" sz="1000" b="0" i="0" u="none" strike="noStrike">
                          <a:solidFill>
                            <a:srgbClr val="000000"/>
                          </a:solidFill>
                          <a:effectLst/>
                          <a:latin typeface="Calibri" panose="020F0502020204030204" pitchFamily="34" charset="0"/>
                        </a:rPr>
                        <a:t>VTRX3_1P2</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8"/>
                  </a:ext>
                </a:extLst>
              </a:tr>
              <a:tr h="159682">
                <a:tc>
                  <a:txBody>
                    <a:bodyPr/>
                    <a:lstStyle/>
                    <a:p>
                      <a:pPr algn="ctr" fontAlgn="b"/>
                      <a:r>
                        <a:rPr lang="en-US" sz="1000" b="0" i="0" u="none" strike="noStrike">
                          <a:solidFill>
                            <a:srgbClr val="000000"/>
                          </a:solidFill>
                          <a:effectLst/>
                          <a:latin typeface="Calibri" panose="020F0502020204030204" pitchFamily="34" charset="0"/>
                        </a:rPr>
                        <a:t>ADC16_VDD</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9"/>
                  </a:ext>
                </a:extLst>
              </a:tr>
              <a:tr h="159682">
                <a:tc>
                  <a:txBody>
                    <a:bodyPr/>
                    <a:lstStyle/>
                    <a:p>
                      <a:pPr algn="ctr" fontAlgn="b"/>
                      <a:r>
                        <a:rPr lang="en-US" sz="1000" b="0" i="0" u="none" strike="noStrike">
                          <a:solidFill>
                            <a:srgbClr val="000000"/>
                          </a:solidFill>
                          <a:effectLst/>
                          <a:latin typeface="Calibri" panose="020F0502020204030204" pitchFamily="34" charset="0"/>
                        </a:rPr>
                        <a:t>REF_VDD</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0"/>
                  </a:ext>
                </a:extLst>
              </a:tr>
              <a:tr h="159682">
                <a:tc>
                  <a:txBody>
                    <a:bodyPr/>
                    <a:lstStyle/>
                    <a:p>
                      <a:pPr algn="ctr" fontAlgn="b"/>
                      <a:r>
                        <a:rPr lang="en-US" sz="1000" b="0" i="0" u="none" strike="noStrike">
                          <a:solidFill>
                            <a:srgbClr val="000000"/>
                          </a:solidFill>
                          <a:effectLst/>
                          <a:latin typeface="Calibri" panose="020F0502020204030204" pitchFamily="34" charset="0"/>
                        </a:rPr>
                        <a:t>VTRX4_1P2</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1"/>
                  </a:ext>
                </a:extLst>
              </a:tr>
              <a:tr h="159682">
                <a:tc>
                  <a:txBody>
                    <a:bodyPr/>
                    <a:lstStyle/>
                    <a:p>
                      <a:pPr algn="ctr" fontAlgn="b"/>
                      <a:r>
                        <a:rPr lang="en-US" sz="1000" b="0" i="0" u="none" strike="noStrike">
                          <a:solidFill>
                            <a:srgbClr val="000000"/>
                          </a:solidFill>
                          <a:effectLst/>
                          <a:latin typeface="Calibri" panose="020F0502020204030204" pitchFamily="34" charset="0"/>
                        </a:rPr>
                        <a:t>VTRX3_RSSI</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2"/>
                  </a:ext>
                </a:extLst>
              </a:tr>
              <a:tr h="159682">
                <a:tc>
                  <a:txBody>
                    <a:bodyPr/>
                    <a:lstStyle/>
                    <a:p>
                      <a:pPr algn="ctr" fontAlgn="b"/>
                      <a:r>
                        <a:rPr lang="en-US" sz="1000" b="0" i="0" u="none" strike="noStrike">
                          <a:solidFill>
                            <a:srgbClr val="000000"/>
                          </a:solidFill>
                          <a:effectLst/>
                          <a:latin typeface="Calibri" panose="020F0502020204030204" pitchFamily="34" charset="0"/>
                        </a:rPr>
                        <a:t>V2P5_MON_A</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3"/>
                  </a:ext>
                </a:extLst>
              </a:tr>
              <a:tr h="159682">
                <a:tc>
                  <a:txBody>
                    <a:bodyPr/>
                    <a:lstStyle/>
                    <a:p>
                      <a:pPr algn="ctr" fontAlgn="b"/>
                      <a:r>
                        <a:rPr lang="en-US" sz="1000" b="0" i="0" u="none" strike="noStrike">
                          <a:solidFill>
                            <a:srgbClr val="000000"/>
                          </a:solidFill>
                          <a:effectLst/>
                          <a:latin typeface="Calibri" panose="020F0502020204030204" pitchFamily="34" charset="0"/>
                        </a:rPr>
                        <a:t>VTRX4_RSSI</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4"/>
                  </a:ext>
                </a:extLst>
              </a:tr>
              <a:tr h="159682">
                <a:tc>
                  <a:txBody>
                    <a:bodyPr/>
                    <a:lstStyle/>
                    <a:p>
                      <a:pPr algn="ctr" fontAlgn="b"/>
                      <a:r>
                        <a:rPr lang="en-US" sz="1000" b="0" i="0" u="none" strike="noStrike">
                          <a:solidFill>
                            <a:srgbClr val="000000"/>
                          </a:solidFill>
                          <a:effectLst/>
                          <a:latin typeface="Calibri" panose="020F0502020204030204" pitchFamily="34" charset="0"/>
                        </a:rPr>
                        <a:t>V2P5_MON_B</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5"/>
                  </a:ext>
                </a:extLst>
              </a:tr>
              <a:tr h="159682">
                <a:tc>
                  <a:txBody>
                    <a:bodyPr/>
                    <a:lstStyle/>
                    <a:p>
                      <a:pPr algn="ctr" fontAlgn="b"/>
                      <a:r>
                        <a:rPr lang="en-US" sz="1000" b="0" i="0" u="none" strike="noStrike">
                          <a:solidFill>
                            <a:srgbClr val="000000"/>
                          </a:solidFill>
                          <a:effectLst/>
                          <a:latin typeface="Calibri" panose="020F0502020204030204" pitchFamily="34" charset="0"/>
                        </a:rPr>
                        <a:t>VTRX5_RSSI</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6"/>
                  </a:ext>
                </a:extLst>
              </a:tr>
              <a:tr h="159682">
                <a:tc>
                  <a:txBody>
                    <a:bodyPr/>
                    <a:lstStyle/>
                    <a:p>
                      <a:pPr algn="ctr" fontAlgn="b"/>
                      <a:r>
                        <a:rPr lang="en-US" sz="1000" b="0" i="0" u="none" strike="noStrike">
                          <a:solidFill>
                            <a:srgbClr val="000000"/>
                          </a:solidFill>
                          <a:effectLst/>
                          <a:latin typeface="Calibri" panose="020F0502020204030204" pitchFamily="34" charset="0"/>
                        </a:rPr>
                        <a:t>ADC17_VDD</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7"/>
                  </a:ext>
                </a:extLst>
              </a:tr>
              <a:tr h="159682">
                <a:tc>
                  <a:txBody>
                    <a:bodyPr/>
                    <a:lstStyle/>
                    <a:p>
                      <a:pPr algn="ctr" fontAlgn="b"/>
                      <a:r>
                        <a:rPr lang="en-US" sz="1000" b="0" i="0" u="none" strike="noStrike">
                          <a:solidFill>
                            <a:srgbClr val="000000"/>
                          </a:solidFill>
                          <a:effectLst/>
                          <a:latin typeface="Calibri" panose="020F0502020204030204" pitchFamily="34" charset="0"/>
                        </a:rPr>
                        <a:t>VTRX6_1P2</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8"/>
                  </a:ext>
                </a:extLst>
              </a:tr>
              <a:tr h="159682">
                <a:tc>
                  <a:txBody>
                    <a:bodyPr/>
                    <a:lstStyle/>
                    <a:p>
                      <a:pPr algn="ctr" fontAlgn="b"/>
                      <a:r>
                        <a:rPr lang="en-US" sz="1000" b="0" i="0" u="none" strike="noStrike">
                          <a:solidFill>
                            <a:srgbClr val="000000"/>
                          </a:solidFill>
                          <a:effectLst/>
                          <a:latin typeface="Calibri" panose="020F0502020204030204" pitchFamily="34" charset="0"/>
                        </a:rPr>
                        <a:t>VTRX5_1P2</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19"/>
                  </a:ext>
                </a:extLst>
              </a:tr>
              <a:tr h="159682">
                <a:tc>
                  <a:txBody>
                    <a:bodyPr/>
                    <a:lstStyle/>
                    <a:p>
                      <a:pPr algn="ctr" fontAlgn="b"/>
                      <a:r>
                        <a:rPr lang="en-US" sz="1000" b="0" i="0" u="none" strike="noStrike">
                          <a:solidFill>
                            <a:srgbClr val="000000"/>
                          </a:solidFill>
                          <a:effectLst/>
                          <a:latin typeface="Calibri" panose="020F0502020204030204" pitchFamily="34" charset="0"/>
                        </a:rPr>
                        <a:t>PA17-24_+2.5V</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20"/>
                  </a:ext>
                </a:extLst>
              </a:tr>
              <a:tr h="159682">
                <a:tc>
                  <a:txBody>
                    <a:bodyPr/>
                    <a:lstStyle/>
                    <a:p>
                      <a:pPr algn="ctr" fontAlgn="b"/>
                      <a:r>
                        <a:rPr lang="en-US" sz="1000" b="0" i="0" u="none" strike="noStrike">
                          <a:solidFill>
                            <a:srgbClr val="000000"/>
                          </a:solidFill>
                          <a:effectLst/>
                          <a:latin typeface="Calibri" panose="020F0502020204030204" pitchFamily="34" charset="0"/>
                        </a:rPr>
                        <a:t>PA17-24_+1.2V</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21"/>
                  </a:ext>
                </a:extLst>
              </a:tr>
              <a:tr h="159682">
                <a:tc>
                  <a:txBody>
                    <a:bodyPr/>
                    <a:lstStyle/>
                    <a:p>
                      <a:pPr algn="ctr" fontAlgn="b"/>
                      <a:r>
                        <a:rPr lang="en-US" sz="1000" b="0" i="0" u="none" strike="noStrike">
                          <a:solidFill>
                            <a:srgbClr val="000000"/>
                          </a:solidFill>
                          <a:effectLst/>
                          <a:latin typeface="Calibri" panose="020F0502020204030204" pitchFamily="34" charset="0"/>
                        </a:rPr>
                        <a:t>VTRX6_RSSI</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22"/>
                  </a:ext>
                </a:extLst>
              </a:tr>
              <a:tr h="159682">
                <a:tc>
                  <a:txBody>
                    <a:bodyPr/>
                    <a:lstStyle/>
                    <a:p>
                      <a:pPr algn="ctr" fontAlgn="b"/>
                      <a:r>
                        <a:rPr lang="en-US" sz="1000" b="0" i="0" u="none" strike="noStrike">
                          <a:solidFill>
                            <a:srgbClr val="000000"/>
                          </a:solidFill>
                          <a:effectLst/>
                          <a:latin typeface="Calibri" panose="020F0502020204030204" pitchFamily="34" charset="0"/>
                        </a:rPr>
                        <a:t>ADC18_VDD</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23"/>
                  </a:ext>
                </a:extLst>
              </a:tr>
              <a:tr h="159682">
                <a:tc>
                  <a:txBody>
                    <a:bodyPr/>
                    <a:lstStyle/>
                    <a:p>
                      <a:pPr algn="ctr" fontAlgn="b"/>
                      <a:r>
                        <a:rPr lang="en-US" sz="1000" b="0" i="0" u="none" strike="noStrike">
                          <a:solidFill>
                            <a:srgbClr val="000000"/>
                          </a:solidFill>
                          <a:effectLst/>
                          <a:latin typeface="Calibri" panose="020F0502020204030204" pitchFamily="34" charset="0"/>
                        </a:rPr>
                        <a:t>ADC19_VDD</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24"/>
                  </a:ext>
                </a:extLst>
              </a:tr>
              <a:tr h="159682">
                <a:tc>
                  <a:txBody>
                    <a:bodyPr/>
                    <a:lstStyle/>
                    <a:p>
                      <a:pPr algn="ctr" fontAlgn="b"/>
                      <a:r>
                        <a:rPr lang="en-US" sz="1000" b="0" i="0" u="none" strike="noStrike">
                          <a:solidFill>
                            <a:srgbClr val="000000"/>
                          </a:solidFill>
                          <a:effectLst/>
                          <a:latin typeface="Calibri" panose="020F0502020204030204" pitchFamily="34" charset="0"/>
                        </a:rPr>
                        <a:t>ADC20_VDD</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25"/>
                  </a:ext>
                </a:extLst>
              </a:tr>
              <a:tr h="159682">
                <a:tc>
                  <a:txBody>
                    <a:bodyPr/>
                    <a:lstStyle/>
                    <a:p>
                      <a:pPr algn="ctr" fontAlgn="b"/>
                      <a:r>
                        <a:rPr lang="en-US" sz="1000" b="0" i="0" u="none" strike="noStrike">
                          <a:solidFill>
                            <a:srgbClr val="000000"/>
                          </a:solidFill>
                          <a:effectLst/>
                          <a:latin typeface="Calibri" panose="020F0502020204030204" pitchFamily="34" charset="0"/>
                        </a:rPr>
                        <a:t>MAIN_PS</a:t>
                      </a:r>
                    </a:p>
                  </a:txBody>
                  <a:tcPr marL="0" marR="0" marT="0" marB="0" anchor="b">
                    <a:lnL>
                      <a:noFill/>
                    </a:lnL>
                    <a:lnR>
                      <a:noFill/>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4233760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6106608" cy="523220"/>
          </a:xfrm>
          <a:prstGeom prst="rect">
            <a:avLst/>
          </a:prstGeom>
          <a:solidFill>
            <a:srgbClr val="00CCFF"/>
          </a:solidFill>
        </p:spPr>
        <p:txBody>
          <a:bodyPr wrap="none" rtlCol="0">
            <a:spAutoFit/>
          </a:bodyPr>
          <a:lstStyle/>
          <a:p>
            <a:r>
              <a:rPr lang="en-US" sz="2800" dirty="0" smtClean="0">
                <a:solidFill>
                  <a:srgbClr val="002060"/>
                </a:solidFill>
              </a:rPr>
              <a:t>Timing monitoring and timing control (1)</a:t>
            </a:r>
            <a:endParaRPr lang="en-US" sz="2800" dirty="0">
              <a:solidFill>
                <a:srgbClr val="002060"/>
              </a:solidFill>
            </a:endParaRPr>
          </a:p>
        </p:txBody>
      </p:sp>
      <p:sp>
        <p:nvSpPr>
          <p:cNvPr id="9" name="Content Placeholder 2"/>
          <p:cNvSpPr txBox="1">
            <a:spLocks/>
          </p:cNvSpPr>
          <p:nvPr/>
        </p:nvSpPr>
        <p:spPr>
          <a:xfrm>
            <a:off x="186875" y="1050783"/>
            <a:ext cx="8836013" cy="5640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dirty="0" smtClean="0"/>
              <a:t>Proposed FEB2 architecture is a complex system from timing point of view</a:t>
            </a:r>
          </a:p>
          <a:p>
            <a:pPr algn="l"/>
            <a:r>
              <a:rPr lang="en-US" sz="2100" dirty="0" smtClean="0"/>
              <a:t>It is needed to distribute/set-up signals carrying timing information and have a tools to monitor, that the set-up is stable over time</a:t>
            </a:r>
          </a:p>
          <a:p>
            <a:pPr algn="l"/>
            <a:r>
              <a:rPr lang="en-US" sz="2100" dirty="0" smtClean="0"/>
              <a:t>The signals carrying the timing info:	</a:t>
            </a:r>
          </a:p>
          <a:p>
            <a:pPr marL="342900" indent="-342900" algn="l">
              <a:buFont typeface="Arial" panose="020B0604020202020204" pitchFamily="34" charset="0"/>
              <a:buChar char="•"/>
            </a:pPr>
            <a:r>
              <a:rPr lang="en-US" sz="2100" dirty="0"/>
              <a:t>	</a:t>
            </a:r>
            <a:r>
              <a:rPr lang="en-US" sz="2100" dirty="0" smtClean="0">
                <a:solidFill>
                  <a:srgbClr val="00B0F0"/>
                </a:solidFill>
              </a:rPr>
              <a:t>LHC synchronous  CP40 40MHz clock is a main  sampling clock of  FEB2 ADC</a:t>
            </a:r>
          </a:p>
          <a:p>
            <a:pPr marL="1257300" lvl="2" indent="-342900" algn="l">
              <a:buFont typeface="Arial" panose="020B0604020202020204" pitchFamily="34" charset="0"/>
              <a:buChar char="•"/>
            </a:pPr>
            <a:r>
              <a:rPr lang="en-US" sz="1500" dirty="0" smtClean="0"/>
              <a:t>This clock is recovered from LpGBT12&amp;13 downstream optical data</a:t>
            </a:r>
          </a:p>
          <a:p>
            <a:pPr marL="1257300" lvl="2" indent="-342900" algn="l">
              <a:buFont typeface="Arial" panose="020B0604020202020204" pitchFamily="34" charset="0"/>
              <a:buChar char="•"/>
            </a:pPr>
            <a:r>
              <a:rPr lang="en-US" sz="1500" dirty="0" smtClean="0"/>
              <a:t>As this is ADC sampling clock, FEB2 needs to be guaranteed that this is low jitter clock</a:t>
            </a:r>
          </a:p>
          <a:p>
            <a:pPr lvl="2" algn="l"/>
            <a:r>
              <a:rPr lang="en-US" sz="1500" dirty="0" smtClean="0"/>
              <a:t>        compatible with the ADC precision. The clock is jitter cleaned in the FELIX board</a:t>
            </a:r>
          </a:p>
          <a:p>
            <a:pPr marL="1200150" lvl="2" indent="-285750" algn="l">
              <a:buFont typeface="Arial" panose="020B0604020202020204" pitchFamily="34" charset="0"/>
              <a:buChar char="•"/>
            </a:pPr>
            <a:r>
              <a:rPr lang="en-US" sz="1500" dirty="0" smtClean="0"/>
              <a:t>FEB2 board has to have a possibility for adjustment of this clock as much as 25ns for different ADC channels. As the ADC samples all channel at the same time, we propose to limit adjustment possibility of sampling clock to be common for all channels within the ADC </a:t>
            </a:r>
          </a:p>
          <a:p>
            <a:pPr marL="342900" indent="-342900" algn="l">
              <a:buFont typeface="Arial" panose="020B0604020202020204" pitchFamily="34" charset="0"/>
              <a:buChar char="•"/>
            </a:pPr>
            <a:r>
              <a:rPr lang="en-US" sz="2100" dirty="0"/>
              <a:t>	</a:t>
            </a:r>
            <a:r>
              <a:rPr lang="en-US" sz="2100" dirty="0" smtClean="0">
                <a:solidFill>
                  <a:srgbClr val="00B0F0"/>
                </a:solidFill>
              </a:rPr>
              <a:t>CP640 640MHz signal running main state machine of ADC digital modules. It is also used to synchronize the data transmission between ADC and LpGBT</a:t>
            </a:r>
          </a:p>
          <a:p>
            <a:pPr marL="1257300" lvl="2" indent="-342900" algn="l">
              <a:buFont typeface="Arial" panose="020B0604020202020204" pitchFamily="34" charset="0"/>
              <a:buChar char="•"/>
            </a:pPr>
            <a:r>
              <a:rPr lang="en-US" sz="1500" dirty="0" smtClean="0"/>
              <a:t>The clock is supplied to the ADC from corresponding LpGBT. We need set and monitor certain</a:t>
            </a:r>
          </a:p>
          <a:p>
            <a:pPr lvl="2" algn="l"/>
            <a:r>
              <a:rPr lang="en-US" sz="1500" dirty="0"/>
              <a:t> </a:t>
            </a:r>
            <a:r>
              <a:rPr lang="en-US" sz="1500" dirty="0" smtClean="0"/>
              <a:t>        relationship between this clock and 40MHz clock as both clocks are used to generate </a:t>
            </a:r>
          </a:p>
          <a:p>
            <a:pPr lvl="2" algn="l"/>
            <a:r>
              <a:rPr lang="en-US" sz="1500" dirty="0" smtClean="0"/>
              <a:t>         all other ADC internal clocks and also to drive all ADC state machines </a:t>
            </a:r>
          </a:p>
        </p:txBody>
      </p:sp>
    </p:spTree>
    <p:extLst>
      <p:ext uri="{BB962C8B-B14F-4D97-AF65-F5344CB8AC3E}">
        <p14:creationId xmlns:p14="http://schemas.microsoft.com/office/powerpoint/2010/main" val="2465786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6106608" cy="523220"/>
          </a:xfrm>
          <a:prstGeom prst="rect">
            <a:avLst/>
          </a:prstGeom>
          <a:solidFill>
            <a:srgbClr val="00CCFF"/>
          </a:solidFill>
        </p:spPr>
        <p:txBody>
          <a:bodyPr wrap="none" rtlCol="0">
            <a:spAutoFit/>
          </a:bodyPr>
          <a:lstStyle/>
          <a:p>
            <a:r>
              <a:rPr lang="en-US" sz="2800" dirty="0" smtClean="0">
                <a:solidFill>
                  <a:srgbClr val="002060"/>
                </a:solidFill>
              </a:rPr>
              <a:t>Timing monitoring and timing control (2)</a:t>
            </a:r>
            <a:endParaRPr lang="en-US" sz="2800" dirty="0">
              <a:solidFill>
                <a:srgbClr val="002060"/>
              </a:solidFill>
            </a:endParaRPr>
          </a:p>
        </p:txBody>
      </p:sp>
      <p:sp>
        <p:nvSpPr>
          <p:cNvPr id="9" name="Content Placeholder 2"/>
          <p:cNvSpPr txBox="1">
            <a:spLocks/>
          </p:cNvSpPr>
          <p:nvPr/>
        </p:nvSpPr>
        <p:spPr>
          <a:xfrm>
            <a:off x="186875" y="1050783"/>
            <a:ext cx="8836013" cy="5640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100" dirty="0" smtClean="0">
                <a:solidFill>
                  <a:srgbClr val="00B0F0"/>
                </a:solidFill>
              </a:rPr>
              <a:t>Bunch </a:t>
            </a:r>
            <a:r>
              <a:rPr lang="en-US" sz="2100" dirty="0">
                <a:solidFill>
                  <a:srgbClr val="00B0F0"/>
                </a:solidFill>
              </a:rPr>
              <a:t>crossing reset signal </a:t>
            </a:r>
            <a:r>
              <a:rPr lang="en-US" sz="2100" dirty="0" smtClean="0">
                <a:solidFill>
                  <a:srgbClr val="00B0F0"/>
                </a:solidFill>
              </a:rPr>
              <a:t>is used </a:t>
            </a:r>
            <a:r>
              <a:rPr lang="en-US" sz="2100" dirty="0">
                <a:solidFill>
                  <a:srgbClr val="00B0F0"/>
                </a:solidFill>
              </a:rPr>
              <a:t>to generate the time stamp on data transmitted to LpGBT and </a:t>
            </a:r>
            <a:r>
              <a:rPr lang="en-US" sz="2100" dirty="0" smtClean="0">
                <a:solidFill>
                  <a:srgbClr val="00B0F0"/>
                </a:solidFill>
              </a:rPr>
              <a:t>beyond</a:t>
            </a:r>
          </a:p>
          <a:p>
            <a:pPr marL="800100" lvl="1" indent="-342900" algn="l">
              <a:buFont typeface="Arial" panose="020B0604020202020204" pitchFamily="34" charset="0"/>
              <a:buChar char="•"/>
            </a:pPr>
            <a:r>
              <a:rPr lang="en-US" sz="1700" dirty="0" smtClean="0"/>
              <a:t>This signal resets Bunch crossing counter inside the ADC. The lower bits of this counter</a:t>
            </a:r>
          </a:p>
          <a:p>
            <a:pPr lvl="1" algn="l"/>
            <a:r>
              <a:rPr lang="en-US" sz="1700" dirty="0" smtClean="0"/>
              <a:t>       are transmitted together with the physics data. BCR signal will be strobed by the ADC     </a:t>
            </a:r>
          </a:p>
          <a:p>
            <a:pPr lvl="1" algn="l"/>
            <a:r>
              <a:rPr lang="en-US" sz="1700" dirty="0"/>
              <a:t> </a:t>
            </a:r>
            <a:r>
              <a:rPr lang="en-US" sz="1700" dirty="0" smtClean="0"/>
              <a:t>     40MHz clock, so relationship between BCR and CP40 must obey set-up time   </a:t>
            </a:r>
          </a:p>
          <a:p>
            <a:pPr lvl="1" algn="l"/>
            <a:r>
              <a:rPr lang="en-US" sz="1700" dirty="0"/>
              <a:t> </a:t>
            </a:r>
            <a:r>
              <a:rPr lang="en-US" sz="1700" dirty="0" smtClean="0"/>
              <a:t>     requirements (for BCR to be correctly strobed). </a:t>
            </a:r>
          </a:p>
          <a:p>
            <a:pPr marL="742950" lvl="1" indent="-285750" algn="l">
              <a:buFont typeface="Arial" panose="020B0604020202020204" pitchFamily="34" charset="0"/>
              <a:buChar char="•"/>
            </a:pPr>
            <a:r>
              <a:rPr lang="en-US" sz="1700" dirty="0" smtClean="0"/>
              <a:t>The issue here is that BCR and CP40 are generated by different LpGBT chips </a:t>
            </a:r>
          </a:p>
          <a:p>
            <a:pPr lvl="1" algn="l"/>
            <a:r>
              <a:rPr lang="en-US" sz="1700" dirty="0"/>
              <a:t> </a:t>
            </a:r>
            <a:r>
              <a:rPr lang="en-US" sz="1700" dirty="0" smtClean="0"/>
              <a:t>     and processed by third chip - ADC     </a:t>
            </a:r>
            <a:endParaRPr lang="en-US" sz="1700" dirty="0"/>
          </a:p>
          <a:p>
            <a:pPr algn="l"/>
            <a:r>
              <a:rPr lang="en-US" sz="2100" dirty="0" smtClean="0"/>
              <a:t>      </a:t>
            </a:r>
            <a:endParaRPr lang="en-US" sz="2100" dirty="0"/>
          </a:p>
          <a:p>
            <a:pPr marL="342900" indent="-342900" algn="l">
              <a:buFont typeface="Arial" panose="020B0604020202020204" pitchFamily="34" charset="0"/>
              <a:buChar char="•"/>
            </a:pPr>
            <a:r>
              <a:rPr lang="en-US" sz="2100" dirty="0" smtClean="0">
                <a:solidFill>
                  <a:srgbClr val="00B0F0"/>
                </a:solidFill>
              </a:rPr>
              <a:t>ADC </a:t>
            </a:r>
            <a:r>
              <a:rPr lang="en-US" sz="2100" dirty="0">
                <a:solidFill>
                  <a:srgbClr val="00B0F0"/>
                </a:solidFill>
              </a:rPr>
              <a:t>Internal 80/160MHz clock </a:t>
            </a:r>
            <a:r>
              <a:rPr lang="en-US" sz="2100" dirty="0" smtClean="0">
                <a:solidFill>
                  <a:srgbClr val="00B0F0"/>
                </a:solidFill>
              </a:rPr>
              <a:t>is used </a:t>
            </a:r>
            <a:r>
              <a:rPr lang="en-US" sz="2100" dirty="0">
                <a:solidFill>
                  <a:srgbClr val="00B0F0"/>
                </a:solidFill>
              </a:rPr>
              <a:t>to drive the digital data processing unit of the ADC </a:t>
            </a:r>
            <a:endParaRPr lang="en-US" sz="2100" dirty="0" smtClean="0">
              <a:solidFill>
                <a:srgbClr val="00B0F0"/>
              </a:solidFill>
            </a:endParaRPr>
          </a:p>
          <a:p>
            <a:pPr marL="800100" lvl="1" indent="-342900" algn="l">
              <a:buFont typeface="Arial" panose="020B0604020202020204" pitchFamily="34" charset="0"/>
              <a:buChar char="•"/>
            </a:pPr>
            <a:r>
              <a:rPr lang="en-US" sz="1700" dirty="0" smtClean="0"/>
              <a:t>this clock signal </a:t>
            </a:r>
            <a:r>
              <a:rPr lang="en-US" sz="1700" dirty="0"/>
              <a:t>is generated inside the </a:t>
            </a:r>
            <a:r>
              <a:rPr lang="en-US" sz="1700" dirty="0" smtClean="0"/>
              <a:t>ADC, but its timing is dependent on CP640 to CP40 relationship</a:t>
            </a:r>
          </a:p>
          <a:p>
            <a:pPr marL="800100" lvl="1" indent="-342900" algn="l">
              <a:buFont typeface="Arial" panose="020B0604020202020204" pitchFamily="34" charset="0"/>
              <a:buChar char="•"/>
            </a:pPr>
            <a:r>
              <a:rPr lang="en-US" sz="1700" dirty="0" smtClean="0"/>
              <a:t>We need to monitor CP640/CP40 relationship, but also to check the 80MHz clock . This is needed for a FEB2 as on this board there is no possibility to check that the  ADC is working in optimal ENOB region by independent signal source. </a:t>
            </a:r>
            <a:endParaRPr lang="en-US" sz="1700" dirty="0"/>
          </a:p>
        </p:txBody>
      </p:sp>
    </p:spTree>
    <p:extLst>
      <p:ext uri="{BB962C8B-B14F-4D97-AF65-F5344CB8AC3E}">
        <p14:creationId xmlns:p14="http://schemas.microsoft.com/office/powerpoint/2010/main" val="3937676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316621" y="631222"/>
            <a:ext cx="7262501" cy="523220"/>
          </a:xfrm>
          <a:prstGeom prst="rect">
            <a:avLst/>
          </a:prstGeom>
          <a:solidFill>
            <a:srgbClr val="00CCFF"/>
          </a:solidFill>
        </p:spPr>
        <p:txBody>
          <a:bodyPr wrap="none" rtlCol="0">
            <a:spAutoFit/>
          </a:bodyPr>
          <a:lstStyle/>
          <a:p>
            <a:r>
              <a:rPr lang="en-US" sz="2800" dirty="0" smtClean="0">
                <a:solidFill>
                  <a:srgbClr val="002060"/>
                </a:solidFill>
              </a:rPr>
              <a:t>Timing monitoring and timing control - summary</a:t>
            </a:r>
          </a:p>
        </p:txBody>
      </p:sp>
      <p:sp>
        <p:nvSpPr>
          <p:cNvPr id="9" name="Content Placeholder 2"/>
          <p:cNvSpPr txBox="1">
            <a:spLocks/>
          </p:cNvSpPr>
          <p:nvPr/>
        </p:nvSpPr>
        <p:spPr>
          <a:xfrm>
            <a:off x="211589" y="2552128"/>
            <a:ext cx="8836013" cy="22978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1400" dirty="0" smtClean="0"/>
              <a:t>On the FEB2 level we need to set-up, generate and monitor timing sensitive signals with very high precision.</a:t>
            </a:r>
          </a:p>
          <a:p>
            <a:pPr marL="342900" indent="-342900" algn="l">
              <a:buFont typeface="Arial" panose="020B0604020202020204" pitchFamily="34" charset="0"/>
              <a:buChar char="•"/>
            </a:pPr>
            <a:r>
              <a:rPr lang="en-US" sz="1400" dirty="0" smtClean="0"/>
              <a:t>The issues come from the fact that proposed FEB2 architecture will require</a:t>
            </a:r>
          </a:p>
          <a:p>
            <a:pPr algn="l"/>
            <a:r>
              <a:rPr lang="en-US" sz="1400" dirty="0"/>
              <a:t> </a:t>
            </a:r>
            <a:r>
              <a:rPr lang="en-US" sz="1400" dirty="0" smtClean="0"/>
              <a:t>         ADC chips to be supplied by timing information from different LpGBT chips. There is also a situation </a:t>
            </a:r>
          </a:p>
          <a:p>
            <a:pPr algn="l"/>
            <a:r>
              <a:rPr lang="en-US" sz="1400" dirty="0" smtClean="0"/>
              <a:t>          when data from one ADC is sent to two different </a:t>
            </a:r>
            <a:r>
              <a:rPr lang="en-US" sz="1400" dirty="0" err="1" smtClean="0"/>
              <a:t>lpGBTs</a:t>
            </a:r>
            <a:r>
              <a:rPr lang="en-US" sz="1400" dirty="0" smtClean="0"/>
              <a:t>. (One should expect that in a big system these </a:t>
            </a:r>
          </a:p>
          <a:p>
            <a:pPr algn="l"/>
            <a:r>
              <a:rPr lang="en-US" sz="1400" dirty="0"/>
              <a:t> </a:t>
            </a:r>
            <a:r>
              <a:rPr lang="en-US" sz="1400" dirty="0" smtClean="0"/>
              <a:t>          “dependencies” will be built from the chips coming from different technology corners.)</a:t>
            </a:r>
          </a:p>
          <a:p>
            <a:pPr marL="342900" indent="-342900" algn="l">
              <a:buFont typeface="Arial" panose="020B0604020202020204" pitchFamily="34" charset="0"/>
              <a:buChar char="•"/>
            </a:pPr>
            <a:r>
              <a:rPr lang="en-US" sz="1400" dirty="0" smtClean="0"/>
              <a:t>The timing setup and monitoring process should be fully under high level software control.</a:t>
            </a:r>
          </a:p>
          <a:p>
            <a:pPr marL="342900" indent="-342900" algn="l">
              <a:buFont typeface="Arial" panose="020B0604020202020204" pitchFamily="34" charset="0"/>
              <a:buChar char="•"/>
            </a:pPr>
            <a:r>
              <a:rPr lang="en-US" sz="1400" dirty="0" smtClean="0"/>
              <a:t>To achieve this goals we propose the solutions on board and on ADC chip levels (see next 2 slides)</a:t>
            </a:r>
            <a:endParaRPr lang="en-US" sz="1400" dirty="0"/>
          </a:p>
        </p:txBody>
      </p:sp>
    </p:spTree>
    <p:extLst>
      <p:ext uri="{BB962C8B-B14F-4D97-AF65-F5344CB8AC3E}">
        <p14:creationId xmlns:p14="http://schemas.microsoft.com/office/powerpoint/2010/main" val="3637359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5734711" cy="954107"/>
          </a:xfrm>
          <a:prstGeom prst="rect">
            <a:avLst/>
          </a:prstGeom>
          <a:solidFill>
            <a:srgbClr val="00CCFF"/>
          </a:solidFill>
        </p:spPr>
        <p:txBody>
          <a:bodyPr wrap="none" rtlCol="0">
            <a:spAutoFit/>
          </a:bodyPr>
          <a:lstStyle/>
          <a:p>
            <a:r>
              <a:rPr lang="en-US" sz="2800" dirty="0" smtClean="0">
                <a:solidFill>
                  <a:srgbClr val="002060"/>
                </a:solidFill>
              </a:rPr>
              <a:t>Timing monitoring and timing control-</a:t>
            </a:r>
          </a:p>
          <a:p>
            <a:r>
              <a:rPr lang="en-US" sz="2800" dirty="0" smtClean="0">
                <a:solidFill>
                  <a:srgbClr val="002060"/>
                </a:solidFill>
              </a:rPr>
              <a:t>Proposed scheme on the FEB2 level</a:t>
            </a:r>
            <a:endParaRPr lang="en-US" sz="2800" dirty="0">
              <a:solidFill>
                <a:srgbClr val="002060"/>
              </a:solidFill>
            </a:endParaRPr>
          </a:p>
        </p:txBody>
      </p:sp>
      <p:grpSp>
        <p:nvGrpSpPr>
          <p:cNvPr id="358" name="Group 357"/>
          <p:cNvGrpSpPr/>
          <p:nvPr/>
        </p:nvGrpSpPr>
        <p:grpSpPr>
          <a:xfrm>
            <a:off x="1418863" y="2538056"/>
            <a:ext cx="6308228" cy="4171662"/>
            <a:chOff x="1128479" y="2062321"/>
            <a:chExt cx="6308228" cy="4171662"/>
          </a:xfrm>
        </p:grpSpPr>
        <p:sp>
          <p:nvSpPr>
            <p:cNvPr id="3" name="Rectangle 2"/>
            <p:cNvSpPr/>
            <p:nvPr/>
          </p:nvSpPr>
          <p:spPr>
            <a:xfrm>
              <a:off x="1128479" y="3660777"/>
              <a:ext cx="2279822" cy="16928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 name="Straight Arrow Connector 4"/>
            <p:cNvCxnSpPr>
              <a:stCxn id="16" idx="1"/>
            </p:cNvCxnSpPr>
            <p:nvPr/>
          </p:nvCxnSpPr>
          <p:spPr>
            <a:xfrm flipH="1">
              <a:off x="3416644" y="2738853"/>
              <a:ext cx="1272743" cy="1252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689388" y="4880919"/>
              <a:ext cx="1210963" cy="1353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4689387" y="2062321"/>
              <a:ext cx="1210963" cy="1353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Straight Arrow Connector 17"/>
            <p:cNvCxnSpPr/>
            <p:nvPr/>
          </p:nvCxnSpPr>
          <p:spPr>
            <a:xfrm flipH="1" flipV="1">
              <a:off x="3416645" y="4232189"/>
              <a:ext cx="1272742" cy="100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416645" y="4601060"/>
              <a:ext cx="1272742" cy="100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05690" y="5494235"/>
              <a:ext cx="394660" cy="215444"/>
            </a:xfrm>
            <a:prstGeom prst="rect">
              <a:avLst/>
            </a:prstGeom>
            <a:noFill/>
          </p:spPr>
          <p:txBody>
            <a:bodyPr wrap="none" rtlCol="0">
              <a:spAutoFit/>
            </a:bodyPr>
            <a:lstStyle/>
            <a:p>
              <a:r>
                <a:rPr lang="en-US" sz="800" dirty="0" smtClean="0">
                  <a:solidFill>
                    <a:srgbClr val="CC66FF"/>
                  </a:solidFill>
                </a:rPr>
                <a:t>CP40</a:t>
              </a:r>
            </a:p>
          </p:txBody>
        </p:sp>
        <p:sp>
          <p:nvSpPr>
            <p:cNvPr id="24" name="TextBox 23"/>
            <p:cNvSpPr txBox="1"/>
            <p:nvPr/>
          </p:nvSpPr>
          <p:spPr>
            <a:xfrm>
              <a:off x="3039751" y="3847069"/>
              <a:ext cx="351378" cy="215444"/>
            </a:xfrm>
            <a:prstGeom prst="rect">
              <a:avLst/>
            </a:prstGeom>
            <a:noFill/>
          </p:spPr>
          <p:txBody>
            <a:bodyPr wrap="none" rtlCol="0">
              <a:spAutoFit/>
            </a:bodyPr>
            <a:lstStyle/>
            <a:p>
              <a:r>
                <a:rPr lang="en-US" sz="800" dirty="0" smtClean="0">
                  <a:solidFill>
                    <a:srgbClr val="CC66FF"/>
                  </a:solidFill>
                </a:rPr>
                <a:t>BCR</a:t>
              </a:r>
            </a:p>
          </p:txBody>
        </p:sp>
        <p:sp>
          <p:nvSpPr>
            <p:cNvPr id="25" name="TextBox 24"/>
            <p:cNvSpPr txBox="1"/>
            <p:nvPr/>
          </p:nvSpPr>
          <p:spPr>
            <a:xfrm>
              <a:off x="2962346" y="4492639"/>
              <a:ext cx="445956" cy="215444"/>
            </a:xfrm>
            <a:prstGeom prst="rect">
              <a:avLst/>
            </a:prstGeom>
            <a:noFill/>
          </p:spPr>
          <p:txBody>
            <a:bodyPr wrap="none" rtlCol="0">
              <a:spAutoFit/>
            </a:bodyPr>
            <a:lstStyle/>
            <a:p>
              <a:r>
                <a:rPr lang="en-US" sz="800" dirty="0" smtClean="0">
                  <a:solidFill>
                    <a:srgbClr val="CC66FF"/>
                  </a:solidFill>
                </a:rPr>
                <a:t>CP640</a:t>
              </a:r>
            </a:p>
          </p:txBody>
        </p:sp>
        <p:sp>
          <p:nvSpPr>
            <p:cNvPr id="26" name="TextBox 25"/>
            <p:cNvSpPr txBox="1"/>
            <p:nvPr/>
          </p:nvSpPr>
          <p:spPr>
            <a:xfrm>
              <a:off x="3013641" y="4157102"/>
              <a:ext cx="394660" cy="215444"/>
            </a:xfrm>
            <a:prstGeom prst="rect">
              <a:avLst/>
            </a:prstGeom>
            <a:noFill/>
          </p:spPr>
          <p:txBody>
            <a:bodyPr wrap="none" rtlCol="0">
              <a:spAutoFit/>
            </a:bodyPr>
            <a:lstStyle/>
            <a:p>
              <a:r>
                <a:rPr lang="en-US" sz="800" dirty="0" smtClean="0">
                  <a:solidFill>
                    <a:srgbClr val="CC66FF"/>
                  </a:solidFill>
                </a:rPr>
                <a:t>CP40</a:t>
              </a:r>
            </a:p>
          </p:txBody>
        </p:sp>
        <p:sp>
          <p:nvSpPr>
            <p:cNvPr id="27" name="Rectangle 26"/>
            <p:cNvSpPr/>
            <p:nvPr/>
          </p:nvSpPr>
          <p:spPr>
            <a:xfrm>
              <a:off x="6225744" y="3555657"/>
              <a:ext cx="1210963" cy="1353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TextBox 27"/>
            <p:cNvSpPr txBox="1"/>
            <p:nvPr/>
          </p:nvSpPr>
          <p:spPr>
            <a:xfrm>
              <a:off x="5493333" y="2631131"/>
              <a:ext cx="394660" cy="215444"/>
            </a:xfrm>
            <a:prstGeom prst="rect">
              <a:avLst/>
            </a:prstGeom>
            <a:noFill/>
          </p:spPr>
          <p:txBody>
            <a:bodyPr wrap="none" rtlCol="0">
              <a:spAutoFit/>
            </a:bodyPr>
            <a:lstStyle/>
            <a:p>
              <a:r>
                <a:rPr lang="en-US" sz="800" dirty="0" smtClean="0">
                  <a:solidFill>
                    <a:srgbClr val="CC66FF"/>
                  </a:solidFill>
                </a:rPr>
                <a:t>CP40</a:t>
              </a:r>
            </a:p>
          </p:txBody>
        </p:sp>
        <p:cxnSp>
          <p:nvCxnSpPr>
            <p:cNvPr id="29" name="Straight Arrow Connector 28"/>
            <p:cNvCxnSpPr/>
            <p:nvPr/>
          </p:nvCxnSpPr>
          <p:spPr>
            <a:xfrm flipH="1" flipV="1">
              <a:off x="5900351" y="2738853"/>
              <a:ext cx="325393" cy="1108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900350" y="4670425"/>
              <a:ext cx="325394" cy="887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3" name="TextBox 352"/>
            <p:cNvSpPr txBox="1"/>
            <p:nvPr/>
          </p:nvSpPr>
          <p:spPr>
            <a:xfrm>
              <a:off x="1880288" y="4399493"/>
              <a:ext cx="736099" cy="215444"/>
            </a:xfrm>
            <a:prstGeom prst="rect">
              <a:avLst/>
            </a:prstGeom>
            <a:noFill/>
          </p:spPr>
          <p:txBody>
            <a:bodyPr wrap="none" rtlCol="0">
              <a:spAutoFit/>
            </a:bodyPr>
            <a:lstStyle/>
            <a:p>
              <a:r>
                <a:rPr lang="en-US" sz="800" b="1" dirty="0" smtClean="0"/>
                <a:t>COLUTA ADC</a:t>
              </a:r>
            </a:p>
          </p:txBody>
        </p:sp>
        <p:sp>
          <p:nvSpPr>
            <p:cNvPr id="35" name="TextBox 34"/>
            <p:cNvSpPr txBox="1"/>
            <p:nvPr/>
          </p:nvSpPr>
          <p:spPr>
            <a:xfrm>
              <a:off x="5066280" y="2631131"/>
              <a:ext cx="457176" cy="215444"/>
            </a:xfrm>
            <a:prstGeom prst="rect">
              <a:avLst/>
            </a:prstGeom>
            <a:noFill/>
          </p:spPr>
          <p:txBody>
            <a:bodyPr wrap="none" rtlCol="0">
              <a:spAutoFit/>
            </a:bodyPr>
            <a:lstStyle/>
            <a:p>
              <a:r>
                <a:rPr lang="en-US" sz="800" b="1" dirty="0" smtClean="0"/>
                <a:t>LpGBT</a:t>
              </a:r>
            </a:p>
          </p:txBody>
        </p:sp>
        <p:sp>
          <p:nvSpPr>
            <p:cNvPr id="36" name="TextBox 35"/>
            <p:cNvSpPr txBox="1"/>
            <p:nvPr/>
          </p:nvSpPr>
          <p:spPr>
            <a:xfrm>
              <a:off x="5153500" y="5494235"/>
              <a:ext cx="457176" cy="215444"/>
            </a:xfrm>
            <a:prstGeom prst="rect">
              <a:avLst/>
            </a:prstGeom>
            <a:noFill/>
          </p:spPr>
          <p:txBody>
            <a:bodyPr wrap="none" rtlCol="0">
              <a:spAutoFit/>
            </a:bodyPr>
            <a:lstStyle/>
            <a:p>
              <a:r>
                <a:rPr lang="en-US" sz="800" b="1" dirty="0" smtClean="0"/>
                <a:t>LpGBT</a:t>
              </a:r>
            </a:p>
          </p:txBody>
        </p:sp>
        <p:sp>
          <p:nvSpPr>
            <p:cNvPr id="37" name="TextBox 36"/>
            <p:cNvSpPr txBox="1"/>
            <p:nvPr/>
          </p:nvSpPr>
          <p:spPr>
            <a:xfrm>
              <a:off x="6508296" y="4124467"/>
              <a:ext cx="798617" cy="215444"/>
            </a:xfrm>
            <a:prstGeom prst="rect">
              <a:avLst/>
            </a:prstGeom>
            <a:noFill/>
          </p:spPr>
          <p:txBody>
            <a:bodyPr wrap="none" rtlCol="0">
              <a:spAutoFit/>
            </a:bodyPr>
            <a:lstStyle/>
            <a:p>
              <a:r>
                <a:rPr lang="en-US" sz="800" b="1" dirty="0" smtClean="0"/>
                <a:t>LpGBT12 or 13</a:t>
              </a:r>
            </a:p>
          </p:txBody>
        </p:sp>
        <p:cxnSp>
          <p:nvCxnSpPr>
            <p:cNvPr id="38" name="Straight Arrow Connector 37"/>
            <p:cNvCxnSpPr/>
            <p:nvPr/>
          </p:nvCxnSpPr>
          <p:spPr>
            <a:xfrm>
              <a:off x="3407966" y="4957859"/>
              <a:ext cx="1281086" cy="9978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74417" y="4850982"/>
              <a:ext cx="1329210" cy="215444"/>
            </a:xfrm>
            <a:prstGeom prst="rect">
              <a:avLst/>
            </a:prstGeom>
            <a:noFill/>
          </p:spPr>
          <p:txBody>
            <a:bodyPr wrap="none" rtlCol="0">
              <a:spAutoFit/>
            </a:bodyPr>
            <a:lstStyle/>
            <a:p>
              <a:r>
                <a:rPr lang="en-US" sz="800" b="1" dirty="0" smtClean="0">
                  <a:solidFill>
                    <a:srgbClr val="FF0000"/>
                  </a:solidFill>
                </a:rPr>
                <a:t>COLUTA ADC channel MUX</a:t>
              </a:r>
            </a:p>
          </p:txBody>
        </p:sp>
        <p:sp>
          <p:nvSpPr>
            <p:cNvPr id="43" name="TextBox 42"/>
            <p:cNvSpPr txBox="1"/>
            <p:nvPr/>
          </p:nvSpPr>
          <p:spPr>
            <a:xfrm>
              <a:off x="4656200" y="5482163"/>
              <a:ext cx="434734" cy="215444"/>
            </a:xfrm>
            <a:prstGeom prst="rect">
              <a:avLst/>
            </a:prstGeom>
            <a:noFill/>
          </p:spPr>
          <p:txBody>
            <a:bodyPr wrap="none" rtlCol="0">
              <a:spAutoFit/>
            </a:bodyPr>
            <a:lstStyle/>
            <a:p>
              <a:r>
                <a:rPr lang="en-US" sz="800" dirty="0" smtClean="0">
                  <a:solidFill>
                    <a:srgbClr val="CC66FF"/>
                  </a:solidFill>
                </a:rPr>
                <a:t>PSCLK</a:t>
              </a:r>
            </a:p>
          </p:txBody>
        </p:sp>
        <p:sp>
          <p:nvSpPr>
            <p:cNvPr id="44" name="TextBox 43"/>
            <p:cNvSpPr txBox="1"/>
            <p:nvPr/>
          </p:nvSpPr>
          <p:spPr>
            <a:xfrm>
              <a:off x="4659228" y="5138209"/>
              <a:ext cx="434734" cy="215444"/>
            </a:xfrm>
            <a:prstGeom prst="rect">
              <a:avLst/>
            </a:prstGeom>
            <a:noFill/>
          </p:spPr>
          <p:txBody>
            <a:bodyPr wrap="none" rtlCol="0">
              <a:spAutoFit/>
            </a:bodyPr>
            <a:lstStyle/>
            <a:p>
              <a:r>
                <a:rPr lang="en-US" sz="800" dirty="0" smtClean="0">
                  <a:solidFill>
                    <a:srgbClr val="CC66FF"/>
                  </a:solidFill>
                </a:rPr>
                <a:t>PSCLK</a:t>
              </a:r>
            </a:p>
          </p:txBody>
        </p:sp>
        <p:sp>
          <p:nvSpPr>
            <p:cNvPr id="45" name="TextBox 44"/>
            <p:cNvSpPr txBox="1"/>
            <p:nvPr/>
          </p:nvSpPr>
          <p:spPr>
            <a:xfrm>
              <a:off x="4666839" y="2626361"/>
              <a:ext cx="479618" cy="215444"/>
            </a:xfrm>
            <a:prstGeom prst="rect">
              <a:avLst/>
            </a:prstGeom>
            <a:noFill/>
          </p:spPr>
          <p:txBody>
            <a:bodyPr wrap="none" rtlCol="0">
              <a:spAutoFit/>
            </a:bodyPr>
            <a:lstStyle/>
            <a:p>
              <a:r>
                <a:rPr lang="en-US" sz="800" dirty="0" smtClean="0">
                  <a:solidFill>
                    <a:srgbClr val="CC66FF"/>
                  </a:solidFill>
                </a:rPr>
                <a:t>EDOUT</a:t>
              </a:r>
            </a:p>
          </p:txBody>
        </p:sp>
        <p:sp>
          <p:nvSpPr>
            <p:cNvPr id="46" name="TextBox 45"/>
            <p:cNvSpPr txBox="1"/>
            <p:nvPr/>
          </p:nvSpPr>
          <p:spPr>
            <a:xfrm>
              <a:off x="4652994" y="5858073"/>
              <a:ext cx="388248" cy="215444"/>
            </a:xfrm>
            <a:prstGeom prst="rect">
              <a:avLst/>
            </a:prstGeom>
            <a:noFill/>
          </p:spPr>
          <p:txBody>
            <a:bodyPr wrap="none" rtlCol="0">
              <a:spAutoFit/>
            </a:bodyPr>
            <a:lstStyle/>
            <a:p>
              <a:r>
                <a:rPr lang="en-US" sz="800" dirty="0" smtClean="0">
                  <a:solidFill>
                    <a:srgbClr val="CC66FF"/>
                  </a:solidFill>
                </a:rPr>
                <a:t>EDIN</a:t>
              </a:r>
            </a:p>
          </p:txBody>
        </p:sp>
      </p:grpSp>
      <p:sp>
        <p:nvSpPr>
          <p:cNvPr id="357" name="TextBox 356"/>
          <p:cNvSpPr txBox="1"/>
          <p:nvPr/>
        </p:nvSpPr>
        <p:spPr>
          <a:xfrm>
            <a:off x="6356520" y="669771"/>
            <a:ext cx="2741142" cy="1754326"/>
          </a:xfrm>
          <a:prstGeom prst="rect">
            <a:avLst/>
          </a:prstGeom>
          <a:noFill/>
        </p:spPr>
        <p:txBody>
          <a:bodyPr wrap="square" rtlCol="0">
            <a:spAutoFit/>
          </a:bodyPr>
          <a:lstStyle/>
          <a:p>
            <a:r>
              <a:rPr lang="en-US" sz="1200" dirty="0" smtClean="0">
                <a:solidFill>
                  <a:srgbClr val="CC66FF"/>
                </a:solidFill>
              </a:rPr>
              <a:t>(A)</a:t>
            </a:r>
          </a:p>
          <a:p>
            <a:r>
              <a:rPr lang="en-US" sz="1200" dirty="0" smtClean="0">
                <a:solidFill>
                  <a:srgbClr val="CC66FF"/>
                </a:solidFill>
              </a:rPr>
              <a:t>All timing sensitive signals on FEB2 are controlled by the software.</a:t>
            </a:r>
          </a:p>
          <a:p>
            <a:r>
              <a:rPr lang="en-US" sz="1200" dirty="0" smtClean="0">
                <a:solidFill>
                  <a:srgbClr val="CC66FF"/>
                </a:solidFill>
              </a:rPr>
              <a:t>Physical signals are sent from LpGBT to ADC with the time precision of few </a:t>
            </a:r>
            <a:r>
              <a:rPr lang="en-US" sz="1200" dirty="0" err="1" smtClean="0">
                <a:solidFill>
                  <a:srgbClr val="CC66FF"/>
                </a:solidFill>
              </a:rPr>
              <a:t>ps</a:t>
            </a:r>
            <a:endParaRPr lang="en-US" sz="1200" dirty="0" smtClean="0">
              <a:solidFill>
                <a:srgbClr val="CC66FF"/>
              </a:solidFill>
            </a:endParaRPr>
          </a:p>
          <a:p>
            <a:r>
              <a:rPr lang="en-US" sz="1200" dirty="0" smtClean="0">
                <a:solidFill>
                  <a:srgbClr val="CC66FF"/>
                </a:solidFill>
              </a:rPr>
              <a:t>(exception is BCR to be sent by the downlink channel and the resolution is only 12.5ns).</a:t>
            </a:r>
          </a:p>
          <a:p>
            <a:endParaRPr lang="en-US" sz="1200" dirty="0" smtClean="0">
              <a:solidFill>
                <a:srgbClr val="CC66FF"/>
              </a:solidFill>
            </a:endParaRPr>
          </a:p>
        </p:txBody>
      </p:sp>
      <p:sp>
        <p:nvSpPr>
          <p:cNvPr id="49" name="TextBox 48"/>
          <p:cNvSpPr txBox="1"/>
          <p:nvPr/>
        </p:nvSpPr>
        <p:spPr>
          <a:xfrm>
            <a:off x="1050327" y="1902983"/>
            <a:ext cx="2741142" cy="1938992"/>
          </a:xfrm>
          <a:prstGeom prst="rect">
            <a:avLst/>
          </a:prstGeom>
          <a:noFill/>
        </p:spPr>
        <p:txBody>
          <a:bodyPr wrap="square" rtlCol="0">
            <a:spAutoFit/>
          </a:bodyPr>
          <a:lstStyle/>
          <a:p>
            <a:r>
              <a:rPr lang="en-US" sz="1200" dirty="0" smtClean="0">
                <a:solidFill>
                  <a:srgbClr val="CC66FF"/>
                </a:solidFill>
              </a:rPr>
              <a:t>(B)</a:t>
            </a:r>
          </a:p>
          <a:p>
            <a:r>
              <a:rPr lang="en-US" sz="1200" dirty="0" smtClean="0">
                <a:solidFill>
                  <a:srgbClr val="CC66FF"/>
                </a:solidFill>
              </a:rPr>
              <a:t>Time sensitive signals are received at COLUTA, processed and sent back to the LpGBT to be analyzed/monitored by FEB2 user.</a:t>
            </a:r>
          </a:p>
          <a:p>
            <a:r>
              <a:rPr lang="en-US" sz="1200" dirty="0" smtClean="0">
                <a:solidFill>
                  <a:srgbClr val="CC66FF"/>
                </a:solidFill>
              </a:rPr>
              <a:t>LPGBT EDIN </a:t>
            </a:r>
            <a:r>
              <a:rPr lang="en-US" sz="1200" dirty="0">
                <a:solidFill>
                  <a:srgbClr val="CC66FF"/>
                </a:solidFill>
              </a:rPr>
              <a:t>input can strobe the data with 640MHz with adjusted strobe edge to few ps.</a:t>
            </a:r>
          </a:p>
          <a:p>
            <a:endParaRPr lang="en-US" sz="1200" dirty="0" smtClean="0">
              <a:solidFill>
                <a:srgbClr val="CC66FF"/>
              </a:solidFill>
            </a:endParaRPr>
          </a:p>
          <a:p>
            <a:endParaRPr lang="en-US" sz="1200" dirty="0" smtClean="0">
              <a:solidFill>
                <a:srgbClr val="CC66FF"/>
              </a:solidFill>
            </a:endParaRPr>
          </a:p>
        </p:txBody>
      </p:sp>
    </p:spTree>
    <p:extLst>
      <p:ext uri="{BB962C8B-B14F-4D97-AF65-F5344CB8AC3E}">
        <p14:creationId xmlns:p14="http://schemas.microsoft.com/office/powerpoint/2010/main" val="321464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5734711" cy="954107"/>
          </a:xfrm>
          <a:prstGeom prst="rect">
            <a:avLst/>
          </a:prstGeom>
          <a:solidFill>
            <a:srgbClr val="00CCFF"/>
          </a:solidFill>
        </p:spPr>
        <p:txBody>
          <a:bodyPr wrap="none" rtlCol="0">
            <a:spAutoFit/>
          </a:bodyPr>
          <a:lstStyle/>
          <a:p>
            <a:r>
              <a:rPr lang="en-US" sz="2800" dirty="0" smtClean="0">
                <a:solidFill>
                  <a:srgbClr val="002060"/>
                </a:solidFill>
              </a:rPr>
              <a:t>Timing monitoring and timing control-</a:t>
            </a:r>
          </a:p>
          <a:p>
            <a:r>
              <a:rPr lang="en-US" sz="2800" dirty="0" smtClean="0">
                <a:solidFill>
                  <a:srgbClr val="002060"/>
                </a:solidFill>
              </a:rPr>
              <a:t>Proposed scheme on the ADC level</a:t>
            </a:r>
            <a:endParaRPr lang="en-US" sz="2800" dirty="0">
              <a:solidFill>
                <a:srgbClr val="002060"/>
              </a:solidFill>
            </a:endParaRPr>
          </a:p>
        </p:txBody>
      </p:sp>
      <p:grpSp>
        <p:nvGrpSpPr>
          <p:cNvPr id="23" name="Group 22"/>
          <p:cNvGrpSpPr/>
          <p:nvPr/>
        </p:nvGrpSpPr>
        <p:grpSpPr>
          <a:xfrm>
            <a:off x="2215869" y="2337454"/>
            <a:ext cx="3344671" cy="3099518"/>
            <a:chOff x="3976707" y="2244779"/>
            <a:chExt cx="3344671" cy="3099518"/>
          </a:xfrm>
        </p:grpSpPr>
        <p:sp>
          <p:nvSpPr>
            <p:cNvPr id="3" name="Rectangle 2"/>
            <p:cNvSpPr/>
            <p:nvPr/>
          </p:nvSpPr>
          <p:spPr>
            <a:xfrm>
              <a:off x="6027378" y="2244779"/>
              <a:ext cx="808070" cy="27597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 name="Straight Arrow Connector 4"/>
            <p:cNvCxnSpPr/>
            <p:nvPr/>
          </p:nvCxnSpPr>
          <p:spPr>
            <a:xfrm flipV="1">
              <a:off x="5430795" y="2434281"/>
              <a:ext cx="596583" cy="6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3" idx="2"/>
            </p:cNvCxnSpPr>
            <p:nvPr/>
          </p:nvCxnSpPr>
          <p:spPr>
            <a:xfrm flipV="1">
              <a:off x="6425514" y="5004487"/>
              <a:ext cx="5899" cy="339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02492" y="2323304"/>
              <a:ext cx="1051891" cy="215444"/>
            </a:xfrm>
            <a:prstGeom prst="rect">
              <a:avLst/>
            </a:prstGeom>
            <a:noFill/>
          </p:spPr>
          <p:txBody>
            <a:bodyPr wrap="none" rtlCol="0">
              <a:spAutoFit/>
            </a:bodyPr>
            <a:lstStyle/>
            <a:p>
              <a:r>
                <a:rPr lang="en-US" sz="800" dirty="0" err="1" smtClean="0">
                  <a:solidFill>
                    <a:srgbClr val="CC66FF"/>
                  </a:solidFill>
                </a:rPr>
                <a:t>ADC_channel</a:t>
              </a:r>
              <a:r>
                <a:rPr lang="en-US" sz="800" dirty="0" smtClean="0">
                  <a:solidFill>
                    <a:srgbClr val="CC66FF"/>
                  </a:solidFill>
                </a:rPr>
                <a:t> output</a:t>
              </a:r>
            </a:p>
          </p:txBody>
        </p:sp>
        <p:cxnSp>
          <p:nvCxnSpPr>
            <p:cNvPr id="38" name="Straight Arrow Connector 37"/>
            <p:cNvCxnSpPr/>
            <p:nvPr/>
          </p:nvCxnSpPr>
          <p:spPr>
            <a:xfrm>
              <a:off x="6835448" y="3602403"/>
              <a:ext cx="48593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6200000">
              <a:off x="5774208" y="3539479"/>
              <a:ext cx="1329210" cy="215444"/>
            </a:xfrm>
            <a:prstGeom prst="rect">
              <a:avLst/>
            </a:prstGeom>
            <a:noFill/>
          </p:spPr>
          <p:txBody>
            <a:bodyPr wrap="none" rtlCol="0">
              <a:spAutoFit/>
            </a:bodyPr>
            <a:lstStyle/>
            <a:p>
              <a:r>
                <a:rPr lang="en-US" sz="800" b="1" dirty="0" smtClean="0">
                  <a:solidFill>
                    <a:srgbClr val="FF0000"/>
                  </a:solidFill>
                </a:rPr>
                <a:t>COLUTA ADC channel MUX</a:t>
              </a:r>
            </a:p>
          </p:txBody>
        </p:sp>
        <p:cxnSp>
          <p:nvCxnSpPr>
            <p:cNvPr id="39" name="Straight Arrow Connector 38"/>
            <p:cNvCxnSpPr/>
            <p:nvPr/>
          </p:nvCxnSpPr>
          <p:spPr>
            <a:xfrm flipV="1">
              <a:off x="5430795" y="2748014"/>
              <a:ext cx="596583" cy="6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976707" y="2640292"/>
              <a:ext cx="1523174" cy="215444"/>
            </a:xfrm>
            <a:prstGeom prst="rect">
              <a:avLst/>
            </a:prstGeom>
            <a:noFill/>
          </p:spPr>
          <p:txBody>
            <a:bodyPr wrap="none" rtlCol="0">
              <a:spAutoFit/>
            </a:bodyPr>
            <a:lstStyle/>
            <a:p>
              <a:r>
                <a:rPr lang="en-US" sz="800" dirty="0" err="1" smtClean="0">
                  <a:solidFill>
                    <a:srgbClr val="CC66FF"/>
                  </a:solidFill>
                </a:rPr>
                <a:t>ADC_cannel</a:t>
              </a:r>
              <a:r>
                <a:rPr lang="en-US" sz="800" dirty="0" smtClean="0">
                  <a:solidFill>
                    <a:srgbClr val="CC66FF"/>
                  </a:solidFill>
                </a:rPr>
                <a:t> neighboring output</a:t>
              </a:r>
            </a:p>
          </p:txBody>
        </p:sp>
        <p:cxnSp>
          <p:nvCxnSpPr>
            <p:cNvPr id="47" name="Straight Arrow Connector 46"/>
            <p:cNvCxnSpPr/>
            <p:nvPr/>
          </p:nvCxnSpPr>
          <p:spPr>
            <a:xfrm flipV="1">
              <a:off x="5422455" y="3077925"/>
              <a:ext cx="596583" cy="6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08231" y="2970203"/>
              <a:ext cx="550151" cy="215444"/>
            </a:xfrm>
            <a:prstGeom prst="rect">
              <a:avLst/>
            </a:prstGeom>
            <a:noFill/>
          </p:spPr>
          <p:txBody>
            <a:bodyPr wrap="none" rtlCol="0">
              <a:spAutoFit/>
            </a:bodyPr>
            <a:lstStyle/>
            <a:p>
              <a:r>
                <a:rPr lang="en-US" sz="800" dirty="0" smtClean="0">
                  <a:solidFill>
                    <a:srgbClr val="CC66FF"/>
                  </a:solidFill>
                </a:rPr>
                <a:t>ADC BCR</a:t>
              </a:r>
            </a:p>
          </p:txBody>
        </p:sp>
        <p:cxnSp>
          <p:nvCxnSpPr>
            <p:cNvPr id="49" name="Straight Arrow Connector 48"/>
            <p:cNvCxnSpPr/>
            <p:nvPr/>
          </p:nvCxnSpPr>
          <p:spPr>
            <a:xfrm flipV="1">
              <a:off x="5430795" y="3400479"/>
              <a:ext cx="596583" cy="6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816571" y="3292757"/>
              <a:ext cx="593432" cy="215444"/>
            </a:xfrm>
            <a:prstGeom prst="rect">
              <a:avLst/>
            </a:prstGeom>
            <a:noFill/>
          </p:spPr>
          <p:txBody>
            <a:bodyPr wrap="none" rtlCol="0">
              <a:spAutoFit/>
            </a:bodyPr>
            <a:lstStyle/>
            <a:p>
              <a:r>
                <a:rPr lang="en-US" sz="800" dirty="0" smtClean="0">
                  <a:solidFill>
                    <a:srgbClr val="CC66FF"/>
                  </a:solidFill>
                </a:rPr>
                <a:t>ADC CP40</a:t>
              </a:r>
            </a:p>
          </p:txBody>
        </p:sp>
        <p:cxnSp>
          <p:nvCxnSpPr>
            <p:cNvPr id="51" name="Straight Arrow Connector 50"/>
            <p:cNvCxnSpPr/>
            <p:nvPr/>
          </p:nvCxnSpPr>
          <p:spPr>
            <a:xfrm flipV="1">
              <a:off x="5430795" y="3710125"/>
              <a:ext cx="596583" cy="6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816571" y="3602403"/>
              <a:ext cx="593432" cy="215444"/>
            </a:xfrm>
            <a:prstGeom prst="rect">
              <a:avLst/>
            </a:prstGeom>
            <a:noFill/>
          </p:spPr>
          <p:txBody>
            <a:bodyPr wrap="none" rtlCol="0">
              <a:spAutoFit/>
            </a:bodyPr>
            <a:lstStyle/>
            <a:p>
              <a:r>
                <a:rPr lang="en-US" sz="800" dirty="0" smtClean="0">
                  <a:solidFill>
                    <a:srgbClr val="CC66FF"/>
                  </a:solidFill>
                </a:rPr>
                <a:t>ADC CP80</a:t>
              </a:r>
            </a:p>
          </p:txBody>
        </p:sp>
      </p:grpSp>
      <p:sp>
        <p:nvSpPr>
          <p:cNvPr id="53" name="TextBox 52"/>
          <p:cNvSpPr txBox="1"/>
          <p:nvPr/>
        </p:nvSpPr>
        <p:spPr>
          <a:xfrm>
            <a:off x="4220483" y="5453343"/>
            <a:ext cx="888385" cy="215444"/>
          </a:xfrm>
          <a:prstGeom prst="rect">
            <a:avLst/>
          </a:prstGeom>
          <a:noFill/>
        </p:spPr>
        <p:txBody>
          <a:bodyPr wrap="none" rtlCol="0">
            <a:spAutoFit/>
          </a:bodyPr>
          <a:lstStyle/>
          <a:p>
            <a:r>
              <a:rPr lang="en-US" sz="800" dirty="0" smtClean="0">
                <a:solidFill>
                  <a:srgbClr val="CC66FF"/>
                </a:solidFill>
              </a:rPr>
              <a:t>MUX control bits</a:t>
            </a:r>
          </a:p>
        </p:txBody>
      </p:sp>
      <p:sp>
        <p:nvSpPr>
          <p:cNvPr id="32" name="TextBox 31"/>
          <p:cNvSpPr txBox="1"/>
          <p:nvPr/>
        </p:nvSpPr>
        <p:spPr>
          <a:xfrm>
            <a:off x="3047393" y="1908572"/>
            <a:ext cx="3432991" cy="276999"/>
          </a:xfrm>
          <a:prstGeom prst="rect">
            <a:avLst/>
          </a:prstGeom>
          <a:noFill/>
        </p:spPr>
        <p:txBody>
          <a:bodyPr wrap="none" rtlCol="0">
            <a:spAutoFit/>
          </a:bodyPr>
          <a:lstStyle/>
          <a:p>
            <a:r>
              <a:rPr lang="en-US" sz="1200" dirty="0" smtClean="0">
                <a:solidFill>
                  <a:srgbClr val="00B0F0"/>
                </a:solidFill>
              </a:rPr>
              <a:t>THIS hardware should be added to the ADC channel</a:t>
            </a:r>
            <a:r>
              <a:rPr lang="en-US" sz="800" dirty="0" smtClean="0">
                <a:solidFill>
                  <a:srgbClr val="CC66FF"/>
                </a:solidFill>
              </a:rPr>
              <a:t>.</a:t>
            </a:r>
          </a:p>
        </p:txBody>
      </p:sp>
    </p:spTree>
    <p:extLst>
      <p:ext uri="{BB962C8B-B14F-4D97-AF65-F5344CB8AC3E}">
        <p14:creationId xmlns:p14="http://schemas.microsoft.com/office/powerpoint/2010/main" val="4269623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3025444" cy="523220"/>
          </a:xfrm>
          <a:prstGeom prst="rect">
            <a:avLst/>
          </a:prstGeom>
          <a:solidFill>
            <a:srgbClr val="00CCFF"/>
          </a:solidFill>
        </p:spPr>
        <p:txBody>
          <a:bodyPr wrap="none" rtlCol="0">
            <a:spAutoFit/>
          </a:bodyPr>
          <a:lstStyle/>
          <a:p>
            <a:r>
              <a:rPr lang="en-US" sz="2800" dirty="0" smtClean="0">
                <a:solidFill>
                  <a:srgbClr val="002060"/>
                </a:solidFill>
              </a:rPr>
              <a:t>FEB2 ID concept (1)</a:t>
            </a:r>
            <a:endParaRPr lang="en-US" sz="2800" dirty="0">
              <a:solidFill>
                <a:srgbClr val="002060"/>
              </a:solidFill>
            </a:endParaRPr>
          </a:p>
        </p:txBody>
      </p:sp>
      <p:sp>
        <p:nvSpPr>
          <p:cNvPr id="32" name="TextBox 31"/>
          <p:cNvSpPr txBox="1"/>
          <p:nvPr/>
        </p:nvSpPr>
        <p:spPr>
          <a:xfrm>
            <a:off x="689675" y="1388619"/>
            <a:ext cx="7495101" cy="5509200"/>
          </a:xfrm>
          <a:prstGeom prst="rect">
            <a:avLst/>
          </a:prstGeom>
          <a:noFill/>
        </p:spPr>
        <p:txBody>
          <a:bodyPr wrap="square" rtlCol="0">
            <a:spAutoFit/>
          </a:bodyPr>
          <a:lstStyle/>
          <a:p>
            <a:r>
              <a:rPr lang="en-US" sz="1600" dirty="0" smtClean="0">
                <a:solidFill>
                  <a:srgbClr val="00B0F0"/>
                </a:solidFill>
              </a:rPr>
              <a:t>We are required to send the board ID  information each optical fiber inform which would allow to identify the source of the data.</a:t>
            </a:r>
          </a:p>
          <a:p>
            <a:r>
              <a:rPr lang="en-US" sz="1600" dirty="0" smtClean="0">
                <a:solidFill>
                  <a:srgbClr val="00B0F0"/>
                </a:solidFill>
              </a:rPr>
              <a:t>We have &gt; 1560 boards with 22 data fibers on each board. To identity the each FEB2 we need at least 11 bits of ID.</a:t>
            </a:r>
          </a:p>
          <a:p>
            <a:endParaRPr lang="en-US" sz="1600" dirty="0">
              <a:solidFill>
                <a:srgbClr val="00B0F0"/>
              </a:solidFill>
            </a:endParaRPr>
          </a:p>
          <a:p>
            <a:r>
              <a:rPr lang="en-US" sz="1600" dirty="0" smtClean="0">
                <a:solidFill>
                  <a:srgbClr val="00B0F0"/>
                </a:solidFill>
              </a:rPr>
              <a:t>We propose </a:t>
            </a:r>
            <a:r>
              <a:rPr lang="en-US" sz="1600" dirty="0" smtClean="0">
                <a:solidFill>
                  <a:srgbClr val="FF0000"/>
                </a:solidFill>
              </a:rPr>
              <a:t>to burn this information into e-fuses of one of control </a:t>
            </a:r>
            <a:r>
              <a:rPr lang="en-US" sz="1600" dirty="0" err="1" smtClean="0">
                <a:solidFill>
                  <a:srgbClr val="FF0000"/>
                </a:solidFill>
              </a:rPr>
              <a:t>lpgbt</a:t>
            </a:r>
            <a:r>
              <a:rPr lang="en-US" sz="1600" dirty="0" smtClean="0">
                <a:solidFill>
                  <a:srgbClr val="FF0000"/>
                </a:solidFill>
              </a:rPr>
              <a:t> (12 or 13)</a:t>
            </a:r>
          </a:p>
          <a:p>
            <a:r>
              <a:rPr lang="en-US" sz="1600" dirty="0" smtClean="0">
                <a:solidFill>
                  <a:srgbClr val="00B0F0"/>
                </a:solidFill>
              </a:rPr>
              <a:t>During initial power up of the board when we burn also other parts of e-fuse space</a:t>
            </a:r>
          </a:p>
          <a:p>
            <a:r>
              <a:rPr lang="en-US" sz="1600" dirty="0">
                <a:solidFill>
                  <a:srgbClr val="00B0F0"/>
                </a:solidFill>
              </a:rPr>
              <a:t>t</a:t>
            </a:r>
            <a:r>
              <a:rPr lang="en-US" sz="1600" dirty="0" smtClean="0">
                <a:solidFill>
                  <a:srgbClr val="00B0F0"/>
                </a:solidFill>
              </a:rPr>
              <a:t>o make sure that the board will be able to communicate with the control system via optics.</a:t>
            </a:r>
          </a:p>
          <a:p>
            <a:endParaRPr lang="en-US" sz="1600" dirty="0">
              <a:solidFill>
                <a:srgbClr val="00B0F0"/>
              </a:solidFill>
            </a:endParaRPr>
          </a:p>
          <a:p>
            <a:r>
              <a:rPr lang="en-US" sz="1600" dirty="0" smtClean="0">
                <a:solidFill>
                  <a:srgbClr val="00B0F0"/>
                </a:solidFill>
              </a:rPr>
              <a:t>During the COLUTA Configuration we propose to move this information to each</a:t>
            </a:r>
          </a:p>
          <a:p>
            <a:r>
              <a:rPr lang="en-US" sz="1600" dirty="0" smtClean="0">
                <a:solidFill>
                  <a:srgbClr val="00B0F0"/>
                </a:solidFill>
              </a:rPr>
              <a:t>COLUATA chips on the board (</a:t>
            </a:r>
            <a:r>
              <a:rPr lang="en-US" sz="1600" dirty="0" smtClean="0">
                <a:solidFill>
                  <a:srgbClr val="FF0000"/>
                </a:solidFill>
              </a:rPr>
              <a:t>we reserve slow control bits 302:292</a:t>
            </a:r>
            <a:r>
              <a:rPr lang="en-US" sz="1600" dirty="0" smtClean="0">
                <a:solidFill>
                  <a:srgbClr val="00B0F0"/>
                </a:solidFill>
              </a:rPr>
              <a:t>) for this purpose</a:t>
            </a:r>
          </a:p>
          <a:p>
            <a:endParaRPr lang="en-US" sz="1600" dirty="0">
              <a:solidFill>
                <a:srgbClr val="00B0F0"/>
              </a:solidFill>
            </a:endParaRPr>
          </a:p>
          <a:p>
            <a:r>
              <a:rPr lang="en-US" sz="1600" dirty="0" smtClean="0">
                <a:solidFill>
                  <a:srgbClr val="00B0F0"/>
                </a:solidFill>
              </a:rPr>
              <a:t>We also need </a:t>
            </a:r>
            <a:r>
              <a:rPr lang="en-US" sz="1600" dirty="0" smtClean="0">
                <a:solidFill>
                  <a:srgbClr val="FF0000"/>
                </a:solidFill>
              </a:rPr>
              <a:t>a special data output mode on the COLUTA chip to send this ID </a:t>
            </a:r>
            <a:r>
              <a:rPr lang="en-US" sz="1600" dirty="0" smtClean="0">
                <a:solidFill>
                  <a:srgbClr val="00B0F0"/>
                </a:solidFill>
              </a:rPr>
              <a:t>on each fiber </a:t>
            </a:r>
          </a:p>
          <a:p>
            <a:endParaRPr lang="en-US" sz="1600" dirty="0">
              <a:solidFill>
                <a:srgbClr val="00B0F0"/>
              </a:solidFill>
            </a:endParaRPr>
          </a:p>
          <a:p>
            <a:r>
              <a:rPr lang="en-US" sz="1600" dirty="0" smtClean="0">
                <a:solidFill>
                  <a:srgbClr val="00B0F0"/>
                </a:solidFill>
              </a:rPr>
              <a:t>Combining FEB2 ID with other information available in to the same LpGBT frame </a:t>
            </a:r>
            <a:r>
              <a:rPr lang="en-US" sz="1600" dirty="0" smtClean="0">
                <a:solidFill>
                  <a:srgbClr val="FF0000"/>
                </a:solidFill>
              </a:rPr>
              <a:t>we can send also COLUTA chip I2C address and ADC channel numbers inside COLUTA chip </a:t>
            </a:r>
          </a:p>
          <a:p>
            <a:endParaRPr lang="en-US" sz="1600" dirty="0">
              <a:solidFill>
                <a:srgbClr val="00B0F0"/>
              </a:solidFill>
            </a:endParaRPr>
          </a:p>
          <a:p>
            <a:r>
              <a:rPr lang="en-US" sz="1600" dirty="0" smtClean="0">
                <a:solidFill>
                  <a:srgbClr val="00B050"/>
                </a:solidFill>
              </a:rPr>
              <a:t>This concept would allow identification each of the LpGBT(</a:t>
            </a:r>
            <a:r>
              <a:rPr lang="en-US" sz="1600" dirty="0" err="1" smtClean="0">
                <a:solidFill>
                  <a:srgbClr val="00B050"/>
                </a:solidFill>
              </a:rPr>
              <a:t>VTRx</a:t>
            </a:r>
            <a:r>
              <a:rPr lang="en-US" sz="1600" dirty="0" smtClean="0">
                <a:solidFill>
                  <a:srgbClr val="00B050"/>
                </a:solidFill>
              </a:rPr>
              <a:t>) optics data fibers (~34300 of them) down to the channel number in the COLUTA ADC chip . </a:t>
            </a:r>
          </a:p>
          <a:p>
            <a:endParaRPr lang="en-US" sz="1600" dirty="0" smtClean="0">
              <a:solidFill>
                <a:srgbClr val="CC66FF"/>
              </a:solidFill>
            </a:endParaRPr>
          </a:p>
        </p:txBody>
      </p:sp>
    </p:spTree>
    <p:extLst>
      <p:ext uri="{BB962C8B-B14F-4D97-AF65-F5344CB8AC3E}">
        <p14:creationId xmlns:p14="http://schemas.microsoft.com/office/powerpoint/2010/main" val="417261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6037487" cy="523220"/>
          </a:xfrm>
          <a:prstGeom prst="rect">
            <a:avLst/>
          </a:prstGeom>
          <a:solidFill>
            <a:srgbClr val="00CCFF"/>
          </a:solidFill>
        </p:spPr>
        <p:txBody>
          <a:bodyPr wrap="none" rtlCol="0">
            <a:spAutoFit/>
          </a:bodyPr>
          <a:lstStyle/>
          <a:p>
            <a:r>
              <a:rPr lang="en-US" sz="2800" dirty="0" smtClean="0">
                <a:solidFill>
                  <a:srgbClr val="002060"/>
                </a:solidFill>
              </a:rPr>
              <a:t>FEB2 ID concept </a:t>
            </a:r>
            <a:r>
              <a:rPr lang="en-US" sz="2800" dirty="0" err="1" smtClean="0">
                <a:solidFill>
                  <a:srgbClr val="002060"/>
                </a:solidFill>
              </a:rPr>
              <a:t>ddpu</a:t>
            </a:r>
            <a:r>
              <a:rPr lang="en-US" sz="2800" dirty="0" smtClean="0">
                <a:solidFill>
                  <a:srgbClr val="002060"/>
                </a:solidFill>
              </a:rPr>
              <a:t> output modes-(2)</a:t>
            </a:r>
            <a:endParaRPr lang="en-US" sz="2800" dirty="0">
              <a:solidFill>
                <a:srgbClr val="002060"/>
              </a:solidFill>
            </a:endParaRPr>
          </a:p>
        </p:txBody>
      </p:sp>
      <p:sp>
        <p:nvSpPr>
          <p:cNvPr id="32" name="TextBox 31"/>
          <p:cNvSpPr txBox="1"/>
          <p:nvPr/>
        </p:nvSpPr>
        <p:spPr>
          <a:xfrm>
            <a:off x="689675" y="1388619"/>
            <a:ext cx="7495101" cy="4524315"/>
          </a:xfrm>
          <a:prstGeom prst="rect">
            <a:avLst/>
          </a:prstGeom>
          <a:noFill/>
        </p:spPr>
        <p:txBody>
          <a:bodyPr wrap="square" rtlCol="0">
            <a:spAutoFit/>
          </a:bodyPr>
          <a:lstStyle/>
          <a:p>
            <a:r>
              <a:rPr lang="en-US" sz="1600" dirty="0" smtClean="0">
                <a:solidFill>
                  <a:srgbClr val="00B0F0"/>
                </a:solidFill>
              </a:rPr>
              <a:t>In order to implement proposed concept we need implement the changes in the DDPU of the CV4.</a:t>
            </a:r>
          </a:p>
          <a:p>
            <a:r>
              <a:rPr lang="en-US" sz="1600" dirty="0" smtClean="0">
                <a:solidFill>
                  <a:srgbClr val="00B0F0"/>
                </a:solidFill>
              </a:rPr>
              <a:t>WE propose the following changes in the CV4 output data modes: </a:t>
            </a:r>
          </a:p>
          <a:p>
            <a:r>
              <a:rPr lang="en-US" sz="1600" dirty="0">
                <a:solidFill>
                  <a:srgbClr val="CC66FF"/>
                </a:solidFill>
              </a:rPr>
              <a:t>//**************************************************************</a:t>
            </a:r>
          </a:p>
          <a:p>
            <a:r>
              <a:rPr lang="en-US" sz="1600" dirty="0">
                <a:solidFill>
                  <a:srgbClr val="CC66FF"/>
                </a:solidFill>
              </a:rPr>
              <a:t>// </a:t>
            </a:r>
            <a:r>
              <a:rPr lang="en-US" sz="1600" dirty="0" smtClean="0">
                <a:solidFill>
                  <a:srgbClr val="CC66FF"/>
                </a:solidFill>
              </a:rPr>
              <a:t>DDPU Control </a:t>
            </a:r>
            <a:r>
              <a:rPr lang="en-US" sz="1600" dirty="0">
                <a:solidFill>
                  <a:srgbClr val="CC66FF"/>
                </a:solidFill>
              </a:rPr>
              <a:t>bits definition (main control)</a:t>
            </a:r>
          </a:p>
          <a:p>
            <a:r>
              <a:rPr lang="en-US" sz="1600" dirty="0">
                <a:solidFill>
                  <a:srgbClr val="CC66FF"/>
                </a:solidFill>
              </a:rPr>
              <a:t>//</a:t>
            </a:r>
          </a:p>
          <a:p>
            <a:r>
              <a:rPr lang="en-US" sz="1600" dirty="0">
                <a:solidFill>
                  <a:srgbClr val="CC66FF"/>
                </a:solidFill>
              </a:rPr>
              <a:t>//  </a:t>
            </a:r>
            <a:r>
              <a:rPr lang="en-US" sz="1600" dirty="0" err="1">
                <a:solidFill>
                  <a:srgbClr val="CC66FF"/>
                </a:solidFill>
              </a:rPr>
              <a:t>ddpu_mode</a:t>
            </a:r>
            <a:r>
              <a:rPr lang="en-US" sz="1600" dirty="0">
                <a:solidFill>
                  <a:srgbClr val="CC66FF"/>
                </a:solidFill>
              </a:rPr>
              <a:t>[0] 0 =&gt; DDPU flavor is MDAC</a:t>
            </a:r>
          </a:p>
          <a:p>
            <a:r>
              <a:rPr lang="en-US" sz="1600" dirty="0">
                <a:solidFill>
                  <a:srgbClr val="CC66FF"/>
                </a:solidFill>
              </a:rPr>
              <a:t>//               </a:t>
            </a:r>
            <a:r>
              <a:rPr lang="en-US" sz="1600" dirty="0" smtClean="0">
                <a:solidFill>
                  <a:srgbClr val="CC66FF"/>
                </a:solidFill>
              </a:rPr>
              <a:t>              1 </a:t>
            </a:r>
            <a:r>
              <a:rPr lang="en-US" sz="1600" dirty="0">
                <a:solidFill>
                  <a:srgbClr val="CC66FF"/>
                </a:solidFill>
              </a:rPr>
              <a:t>=&gt; DDPU flavor is </a:t>
            </a:r>
            <a:r>
              <a:rPr lang="en-US" sz="1600" dirty="0" smtClean="0">
                <a:solidFill>
                  <a:srgbClr val="CC66FF"/>
                </a:solidFill>
              </a:rPr>
              <a:t>AUX/test (</a:t>
            </a:r>
            <a:r>
              <a:rPr lang="en-US" sz="1600" dirty="0" smtClean="0">
                <a:solidFill>
                  <a:srgbClr val="FF0000"/>
                </a:solidFill>
              </a:rPr>
              <a:t>FEB_ID transmitted</a:t>
            </a:r>
            <a:r>
              <a:rPr lang="en-US" sz="1600" dirty="0" smtClean="0">
                <a:solidFill>
                  <a:srgbClr val="CC66FF"/>
                </a:solidFill>
              </a:rPr>
              <a:t>)</a:t>
            </a:r>
            <a:endParaRPr lang="en-US" sz="1600" dirty="0">
              <a:solidFill>
                <a:srgbClr val="CC66FF"/>
              </a:solidFill>
            </a:endParaRPr>
          </a:p>
          <a:p>
            <a:r>
              <a:rPr lang="en-US" sz="1600" dirty="0">
                <a:solidFill>
                  <a:srgbClr val="CC66FF"/>
                </a:solidFill>
              </a:rPr>
              <a:t>//</a:t>
            </a:r>
          </a:p>
          <a:p>
            <a:r>
              <a:rPr lang="en-US" sz="1600" dirty="0">
                <a:solidFill>
                  <a:srgbClr val="CC66FF"/>
                </a:solidFill>
              </a:rPr>
              <a:t>//  </a:t>
            </a:r>
            <a:r>
              <a:rPr lang="en-US" sz="1600" dirty="0" err="1">
                <a:solidFill>
                  <a:srgbClr val="CC66FF"/>
                </a:solidFill>
              </a:rPr>
              <a:t>ddpu_mode</a:t>
            </a:r>
            <a:r>
              <a:rPr lang="en-US" sz="1600" dirty="0">
                <a:solidFill>
                  <a:srgbClr val="CC66FF"/>
                </a:solidFill>
              </a:rPr>
              <a:t>[1] 0 =&gt; </a:t>
            </a:r>
            <a:r>
              <a:rPr lang="en-US" sz="1600" dirty="0" smtClean="0">
                <a:solidFill>
                  <a:srgbClr val="CC66FF"/>
                </a:solidFill>
              </a:rPr>
              <a:t>16 bit normal mode </a:t>
            </a:r>
            <a:endParaRPr lang="en-US" sz="1600" dirty="0">
              <a:solidFill>
                <a:srgbClr val="CC66FF"/>
              </a:solidFill>
            </a:endParaRPr>
          </a:p>
          <a:p>
            <a:r>
              <a:rPr lang="en-US" sz="1600" dirty="0">
                <a:solidFill>
                  <a:srgbClr val="CC66FF"/>
                </a:solidFill>
              </a:rPr>
              <a:t>//               </a:t>
            </a:r>
            <a:r>
              <a:rPr lang="en-US" sz="1600" dirty="0" smtClean="0">
                <a:solidFill>
                  <a:srgbClr val="CC66FF"/>
                </a:solidFill>
              </a:rPr>
              <a:t>               1 </a:t>
            </a:r>
            <a:r>
              <a:rPr lang="en-US" sz="1600" dirty="0">
                <a:solidFill>
                  <a:srgbClr val="CC66FF"/>
                </a:solidFill>
              </a:rPr>
              <a:t>=&gt; 32 bit raw data mode</a:t>
            </a:r>
          </a:p>
          <a:p>
            <a:r>
              <a:rPr lang="en-US" sz="1600" dirty="0">
                <a:solidFill>
                  <a:srgbClr val="CC66FF"/>
                </a:solidFill>
              </a:rPr>
              <a:t>//</a:t>
            </a:r>
          </a:p>
          <a:p>
            <a:r>
              <a:rPr lang="en-US" sz="1600" dirty="0">
                <a:solidFill>
                  <a:srgbClr val="CC66FF"/>
                </a:solidFill>
              </a:rPr>
              <a:t>//  </a:t>
            </a:r>
            <a:r>
              <a:rPr lang="en-US" sz="1600" dirty="0" err="1">
                <a:solidFill>
                  <a:srgbClr val="CC66FF"/>
                </a:solidFill>
              </a:rPr>
              <a:t>ddpu_mode</a:t>
            </a:r>
            <a:r>
              <a:rPr lang="en-US" sz="1600" dirty="0">
                <a:solidFill>
                  <a:srgbClr val="CC66FF"/>
                </a:solidFill>
              </a:rPr>
              <a:t>[2] 1 =&gt; MDAC/SAR bits are corrected </a:t>
            </a:r>
          </a:p>
          <a:p>
            <a:r>
              <a:rPr lang="en-US" sz="1600" dirty="0">
                <a:solidFill>
                  <a:srgbClr val="CC66FF"/>
                </a:solidFill>
              </a:rPr>
              <a:t>//               </a:t>
            </a:r>
            <a:r>
              <a:rPr lang="en-US" sz="1600" dirty="0" smtClean="0">
                <a:solidFill>
                  <a:srgbClr val="CC66FF"/>
                </a:solidFill>
              </a:rPr>
              <a:t>              0 </a:t>
            </a:r>
            <a:r>
              <a:rPr lang="en-US" sz="1600" dirty="0">
                <a:solidFill>
                  <a:srgbClr val="CC66FF"/>
                </a:solidFill>
              </a:rPr>
              <a:t>=&gt; non corrected MDAC/SAR bits are used </a:t>
            </a:r>
          </a:p>
          <a:p>
            <a:r>
              <a:rPr lang="en-US" sz="1600" dirty="0">
                <a:solidFill>
                  <a:srgbClr val="CC66FF"/>
                </a:solidFill>
              </a:rPr>
              <a:t>//</a:t>
            </a:r>
          </a:p>
          <a:p>
            <a:r>
              <a:rPr lang="en-US" sz="1600" dirty="0">
                <a:solidFill>
                  <a:srgbClr val="CC66FF"/>
                </a:solidFill>
              </a:rPr>
              <a:t>//  </a:t>
            </a:r>
            <a:r>
              <a:rPr lang="en-US" sz="1600" dirty="0" err="1">
                <a:solidFill>
                  <a:srgbClr val="CC66FF"/>
                </a:solidFill>
              </a:rPr>
              <a:t>ddpu_mode</a:t>
            </a:r>
            <a:r>
              <a:rPr lang="en-US" sz="1600" dirty="0">
                <a:solidFill>
                  <a:srgbClr val="CC66FF"/>
                </a:solidFill>
              </a:rPr>
              <a:t>[3] 1 =&gt; </a:t>
            </a:r>
            <a:r>
              <a:rPr lang="en-US" sz="1600" dirty="0" err="1">
                <a:solidFill>
                  <a:srgbClr val="CC66FF"/>
                </a:solidFill>
              </a:rPr>
              <a:t>serializer</a:t>
            </a:r>
            <a:r>
              <a:rPr lang="en-US" sz="1600" dirty="0">
                <a:solidFill>
                  <a:srgbClr val="CC66FF"/>
                </a:solidFill>
              </a:rPr>
              <a:t> test mode</a:t>
            </a:r>
          </a:p>
          <a:p>
            <a:r>
              <a:rPr lang="en-US" sz="1600" dirty="0">
                <a:solidFill>
                  <a:srgbClr val="CC66FF"/>
                </a:solidFill>
              </a:rPr>
              <a:t>//               </a:t>
            </a:r>
            <a:r>
              <a:rPr lang="en-US" sz="1600" dirty="0" smtClean="0">
                <a:solidFill>
                  <a:srgbClr val="CC66FF"/>
                </a:solidFill>
              </a:rPr>
              <a:t>               0 </a:t>
            </a:r>
            <a:r>
              <a:rPr lang="en-US" sz="1600" dirty="0">
                <a:solidFill>
                  <a:srgbClr val="CC66FF"/>
                </a:solidFill>
              </a:rPr>
              <a:t>=&gt; </a:t>
            </a:r>
            <a:r>
              <a:rPr lang="en-US" sz="1600" dirty="0" err="1">
                <a:solidFill>
                  <a:srgbClr val="CC66FF"/>
                </a:solidFill>
              </a:rPr>
              <a:t>serializer</a:t>
            </a:r>
            <a:r>
              <a:rPr lang="en-US" sz="1600" dirty="0">
                <a:solidFill>
                  <a:srgbClr val="CC66FF"/>
                </a:solidFill>
              </a:rPr>
              <a:t> normal mode</a:t>
            </a:r>
          </a:p>
          <a:p>
            <a:r>
              <a:rPr lang="en-US" sz="1600" dirty="0" smtClean="0">
                <a:solidFill>
                  <a:srgbClr val="CC66FF"/>
                </a:solidFill>
              </a:rPr>
              <a:t>//**************************************************************</a:t>
            </a:r>
            <a:endParaRPr lang="en-US" sz="1600" dirty="0">
              <a:solidFill>
                <a:srgbClr val="CC66FF"/>
              </a:solidFill>
            </a:endParaRPr>
          </a:p>
        </p:txBody>
      </p:sp>
    </p:spTree>
    <p:extLst>
      <p:ext uri="{BB962C8B-B14F-4D97-AF65-F5344CB8AC3E}">
        <p14:creationId xmlns:p14="http://schemas.microsoft.com/office/powerpoint/2010/main" val="203559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64920" y="838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a:t>
            </a:r>
            <a:endParaRPr lang="en-US" sz="1200" dirty="0">
              <a:solidFill>
                <a:schemeClr val="tx1"/>
              </a:solidFill>
            </a:endParaRPr>
          </a:p>
        </p:txBody>
      </p:sp>
      <p:sp>
        <p:nvSpPr>
          <p:cNvPr id="40" name="Rectangle 39"/>
          <p:cNvSpPr/>
          <p:nvPr/>
        </p:nvSpPr>
        <p:spPr>
          <a:xfrm>
            <a:off x="1264920" y="2590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a:t>
            </a:r>
            <a:endParaRPr lang="en-US" sz="1200" dirty="0">
              <a:solidFill>
                <a:schemeClr val="tx1"/>
              </a:solidFill>
            </a:endParaRPr>
          </a:p>
        </p:txBody>
      </p:sp>
      <p:sp>
        <p:nvSpPr>
          <p:cNvPr id="41" name="Rectangle 40"/>
          <p:cNvSpPr/>
          <p:nvPr/>
        </p:nvSpPr>
        <p:spPr>
          <a:xfrm>
            <a:off x="1264920" y="4343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a:t>
            </a:r>
            <a:endParaRPr lang="en-US" sz="1200" dirty="0">
              <a:solidFill>
                <a:schemeClr val="tx1"/>
              </a:solidFill>
            </a:endParaRPr>
          </a:p>
        </p:txBody>
      </p:sp>
      <p:sp>
        <p:nvSpPr>
          <p:cNvPr id="42" name="Rectangle 41"/>
          <p:cNvSpPr/>
          <p:nvPr/>
        </p:nvSpPr>
        <p:spPr>
          <a:xfrm>
            <a:off x="1264920" y="6096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PA/SH4</a:t>
            </a:r>
            <a:endParaRPr lang="en-US" sz="1200" dirty="0">
              <a:solidFill>
                <a:schemeClr val="tx1"/>
              </a:solidFill>
            </a:endParaRPr>
          </a:p>
        </p:txBody>
      </p:sp>
      <p:sp>
        <p:nvSpPr>
          <p:cNvPr id="43" name="Rectangle 42"/>
          <p:cNvSpPr/>
          <p:nvPr/>
        </p:nvSpPr>
        <p:spPr>
          <a:xfrm>
            <a:off x="1264920" y="7848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PA/SH5</a:t>
            </a:r>
            <a:endParaRPr lang="en-US" sz="1200" dirty="0">
              <a:solidFill>
                <a:schemeClr val="tx1"/>
              </a:solidFill>
            </a:endParaRPr>
          </a:p>
        </p:txBody>
      </p:sp>
      <p:sp>
        <p:nvSpPr>
          <p:cNvPr id="44" name="Rectangle 43"/>
          <p:cNvSpPr/>
          <p:nvPr/>
        </p:nvSpPr>
        <p:spPr>
          <a:xfrm>
            <a:off x="1264920" y="9601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PA/SH6</a:t>
            </a:r>
            <a:endParaRPr lang="en-US" sz="1200" dirty="0">
              <a:solidFill>
                <a:schemeClr val="tx1"/>
              </a:solidFill>
            </a:endParaRPr>
          </a:p>
        </p:txBody>
      </p:sp>
      <p:sp>
        <p:nvSpPr>
          <p:cNvPr id="45" name="Rectangle 44"/>
          <p:cNvSpPr/>
          <p:nvPr/>
        </p:nvSpPr>
        <p:spPr>
          <a:xfrm>
            <a:off x="1264920" y="11353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PA/SH7</a:t>
            </a:r>
            <a:endParaRPr lang="en-US" sz="1200" dirty="0">
              <a:solidFill>
                <a:schemeClr val="tx1"/>
              </a:solidFill>
            </a:endParaRPr>
          </a:p>
        </p:txBody>
      </p:sp>
      <p:sp>
        <p:nvSpPr>
          <p:cNvPr id="46" name="Rectangle 45"/>
          <p:cNvSpPr/>
          <p:nvPr/>
        </p:nvSpPr>
        <p:spPr>
          <a:xfrm>
            <a:off x="1264920" y="13106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PA/SH8</a:t>
            </a:r>
            <a:endParaRPr lang="en-US" sz="1200" dirty="0">
              <a:solidFill>
                <a:schemeClr val="tx1"/>
              </a:solidFill>
            </a:endParaRPr>
          </a:p>
        </p:txBody>
      </p:sp>
      <p:sp>
        <p:nvSpPr>
          <p:cNvPr id="47" name="Rectangle 46"/>
          <p:cNvSpPr/>
          <p:nvPr/>
        </p:nvSpPr>
        <p:spPr>
          <a:xfrm>
            <a:off x="1264920" y="14859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PA/SH9</a:t>
            </a:r>
            <a:endParaRPr lang="en-US" sz="1200" dirty="0">
              <a:solidFill>
                <a:schemeClr val="tx1"/>
              </a:solidFill>
            </a:endParaRPr>
          </a:p>
        </p:txBody>
      </p:sp>
      <p:sp>
        <p:nvSpPr>
          <p:cNvPr id="48" name="Rectangle 47"/>
          <p:cNvSpPr/>
          <p:nvPr/>
        </p:nvSpPr>
        <p:spPr>
          <a:xfrm>
            <a:off x="1264920" y="16611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PA/SH10</a:t>
            </a:r>
            <a:endParaRPr lang="en-US" sz="1200" dirty="0">
              <a:solidFill>
                <a:schemeClr val="tx1"/>
              </a:solidFill>
            </a:endParaRPr>
          </a:p>
        </p:txBody>
      </p:sp>
      <p:sp>
        <p:nvSpPr>
          <p:cNvPr id="49" name="Rectangle 48"/>
          <p:cNvSpPr/>
          <p:nvPr/>
        </p:nvSpPr>
        <p:spPr>
          <a:xfrm>
            <a:off x="1264920" y="18364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PA/SH11</a:t>
            </a:r>
            <a:endParaRPr lang="en-US" sz="1200" dirty="0">
              <a:solidFill>
                <a:schemeClr val="tx1"/>
              </a:solidFill>
            </a:endParaRPr>
          </a:p>
        </p:txBody>
      </p:sp>
      <p:sp>
        <p:nvSpPr>
          <p:cNvPr id="50" name="Rectangle 49"/>
          <p:cNvSpPr/>
          <p:nvPr/>
        </p:nvSpPr>
        <p:spPr>
          <a:xfrm>
            <a:off x="1264920" y="20116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PA/SH12</a:t>
            </a:r>
            <a:endParaRPr lang="en-US" sz="1200" dirty="0">
              <a:solidFill>
                <a:schemeClr val="tx1"/>
              </a:solidFill>
            </a:endParaRPr>
          </a:p>
        </p:txBody>
      </p:sp>
      <p:sp>
        <p:nvSpPr>
          <p:cNvPr id="51" name="Rectangle 50"/>
          <p:cNvSpPr/>
          <p:nvPr/>
        </p:nvSpPr>
        <p:spPr>
          <a:xfrm>
            <a:off x="1264920" y="21869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PA/SH13</a:t>
            </a:r>
            <a:endParaRPr lang="en-US" sz="1200" dirty="0">
              <a:solidFill>
                <a:schemeClr val="tx1"/>
              </a:solidFill>
            </a:endParaRPr>
          </a:p>
        </p:txBody>
      </p:sp>
      <p:sp>
        <p:nvSpPr>
          <p:cNvPr id="52" name="Rectangle 51"/>
          <p:cNvSpPr/>
          <p:nvPr/>
        </p:nvSpPr>
        <p:spPr>
          <a:xfrm>
            <a:off x="1264920" y="23622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PA/SH14</a:t>
            </a:r>
            <a:endParaRPr lang="en-US" sz="1200" dirty="0">
              <a:solidFill>
                <a:schemeClr val="tx1"/>
              </a:solidFill>
            </a:endParaRPr>
          </a:p>
        </p:txBody>
      </p:sp>
      <p:sp>
        <p:nvSpPr>
          <p:cNvPr id="53" name="Rectangle 52"/>
          <p:cNvSpPr/>
          <p:nvPr/>
        </p:nvSpPr>
        <p:spPr>
          <a:xfrm>
            <a:off x="1264920" y="25374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PA/SH15</a:t>
            </a:r>
            <a:endParaRPr lang="en-US" sz="1200" dirty="0">
              <a:solidFill>
                <a:schemeClr val="tx1"/>
              </a:solidFill>
            </a:endParaRPr>
          </a:p>
        </p:txBody>
      </p:sp>
      <p:sp>
        <p:nvSpPr>
          <p:cNvPr id="56" name="Rectangle 55"/>
          <p:cNvSpPr/>
          <p:nvPr/>
        </p:nvSpPr>
        <p:spPr>
          <a:xfrm>
            <a:off x="1264920" y="39928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PA/SH17</a:t>
            </a:r>
            <a:endParaRPr lang="en-US" sz="1200" dirty="0">
              <a:solidFill>
                <a:schemeClr val="tx1"/>
              </a:solidFill>
            </a:endParaRPr>
          </a:p>
        </p:txBody>
      </p:sp>
      <p:sp>
        <p:nvSpPr>
          <p:cNvPr id="57" name="Rectangle 56"/>
          <p:cNvSpPr/>
          <p:nvPr/>
        </p:nvSpPr>
        <p:spPr>
          <a:xfrm>
            <a:off x="1264920" y="41681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PA/SH18</a:t>
            </a:r>
            <a:endParaRPr lang="en-US" sz="1200" dirty="0">
              <a:solidFill>
                <a:schemeClr val="tx1"/>
              </a:solidFill>
            </a:endParaRPr>
          </a:p>
        </p:txBody>
      </p:sp>
      <p:sp>
        <p:nvSpPr>
          <p:cNvPr id="58" name="Rectangle 57"/>
          <p:cNvSpPr/>
          <p:nvPr/>
        </p:nvSpPr>
        <p:spPr>
          <a:xfrm>
            <a:off x="1264920" y="43434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PA/SH19</a:t>
            </a:r>
            <a:endParaRPr lang="en-US" sz="1200" dirty="0">
              <a:solidFill>
                <a:schemeClr val="tx1"/>
              </a:solidFill>
            </a:endParaRPr>
          </a:p>
        </p:txBody>
      </p:sp>
      <p:sp>
        <p:nvSpPr>
          <p:cNvPr id="59" name="Rectangle 58"/>
          <p:cNvSpPr/>
          <p:nvPr/>
        </p:nvSpPr>
        <p:spPr>
          <a:xfrm>
            <a:off x="1264920" y="45186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PA/SH20</a:t>
            </a:r>
            <a:endParaRPr lang="en-US" sz="1200" dirty="0">
              <a:solidFill>
                <a:schemeClr val="tx1"/>
              </a:solidFill>
            </a:endParaRPr>
          </a:p>
        </p:txBody>
      </p:sp>
      <p:sp>
        <p:nvSpPr>
          <p:cNvPr id="60" name="Rectangle 59"/>
          <p:cNvSpPr/>
          <p:nvPr/>
        </p:nvSpPr>
        <p:spPr>
          <a:xfrm>
            <a:off x="1264920" y="46939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PA/SH21</a:t>
            </a:r>
            <a:endParaRPr lang="en-US" sz="1200" dirty="0">
              <a:solidFill>
                <a:schemeClr val="tx1"/>
              </a:solidFill>
            </a:endParaRPr>
          </a:p>
        </p:txBody>
      </p:sp>
      <p:sp>
        <p:nvSpPr>
          <p:cNvPr id="61" name="Rectangle 60"/>
          <p:cNvSpPr/>
          <p:nvPr/>
        </p:nvSpPr>
        <p:spPr>
          <a:xfrm>
            <a:off x="1264920" y="48691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PA/SH22</a:t>
            </a:r>
            <a:endParaRPr lang="en-US" sz="1200" dirty="0">
              <a:solidFill>
                <a:schemeClr val="tx1"/>
              </a:solidFill>
            </a:endParaRPr>
          </a:p>
        </p:txBody>
      </p:sp>
      <p:sp>
        <p:nvSpPr>
          <p:cNvPr id="62" name="Rectangle 61"/>
          <p:cNvSpPr/>
          <p:nvPr/>
        </p:nvSpPr>
        <p:spPr>
          <a:xfrm>
            <a:off x="1264920" y="50444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PA/SH23</a:t>
            </a:r>
            <a:endParaRPr lang="en-US" sz="1200" dirty="0">
              <a:solidFill>
                <a:schemeClr val="tx1"/>
              </a:solidFill>
            </a:endParaRPr>
          </a:p>
        </p:txBody>
      </p:sp>
      <p:sp>
        <p:nvSpPr>
          <p:cNvPr id="63" name="Rectangle 62"/>
          <p:cNvSpPr/>
          <p:nvPr/>
        </p:nvSpPr>
        <p:spPr>
          <a:xfrm>
            <a:off x="1264920" y="52197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PA/SH24</a:t>
            </a:r>
            <a:endParaRPr lang="en-US" sz="1200" dirty="0">
              <a:solidFill>
                <a:schemeClr val="tx1"/>
              </a:solidFill>
            </a:endParaRPr>
          </a:p>
        </p:txBody>
      </p:sp>
      <p:sp>
        <p:nvSpPr>
          <p:cNvPr id="64" name="Rectangle 63"/>
          <p:cNvSpPr/>
          <p:nvPr/>
        </p:nvSpPr>
        <p:spPr>
          <a:xfrm>
            <a:off x="1264920" y="53949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PA/SH25</a:t>
            </a:r>
            <a:endParaRPr lang="en-US" sz="1200" dirty="0">
              <a:solidFill>
                <a:schemeClr val="tx1"/>
              </a:solidFill>
            </a:endParaRPr>
          </a:p>
        </p:txBody>
      </p:sp>
      <p:sp>
        <p:nvSpPr>
          <p:cNvPr id="65" name="Rectangle 64"/>
          <p:cNvSpPr/>
          <p:nvPr/>
        </p:nvSpPr>
        <p:spPr>
          <a:xfrm>
            <a:off x="1264920" y="55702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PA/SH26</a:t>
            </a:r>
            <a:endParaRPr lang="en-US" sz="1200" dirty="0">
              <a:solidFill>
                <a:schemeClr val="tx1"/>
              </a:solidFill>
            </a:endParaRPr>
          </a:p>
        </p:txBody>
      </p:sp>
      <p:sp>
        <p:nvSpPr>
          <p:cNvPr id="66" name="Rectangle 65"/>
          <p:cNvSpPr/>
          <p:nvPr/>
        </p:nvSpPr>
        <p:spPr>
          <a:xfrm>
            <a:off x="1264920" y="57454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PA/SH27</a:t>
            </a:r>
            <a:endParaRPr lang="en-US" sz="1200" dirty="0">
              <a:solidFill>
                <a:schemeClr val="tx1"/>
              </a:solidFill>
            </a:endParaRPr>
          </a:p>
        </p:txBody>
      </p:sp>
      <p:sp>
        <p:nvSpPr>
          <p:cNvPr id="67" name="Rectangle 66"/>
          <p:cNvSpPr/>
          <p:nvPr/>
        </p:nvSpPr>
        <p:spPr>
          <a:xfrm>
            <a:off x="1264920" y="59207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PA/SH28</a:t>
            </a:r>
            <a:endParaRPr lang="en-US" sz="1200" dirty="0">
              <a:solidFill>
                <a:schemeClr val="tx1"/>
              </a:solidFill>
            </a:endParaRPr>
          </a:p>
        </p:txBody>
      </p:sp>
      <p:sp>
        <p:nvSpPr>
          <p:cNvPr id="68" name="Rectangle 67"/>
          <p:cNvSpPr/>
          <p:nvPr/>
        </p:nvSpPr>
        <p:spPr>
          <a:xfrm>
            <a:off x="1264920" y="60960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PA/SH29</a:t>
            </a:r>
            <a:endParaRPr lang="en-US" sz="1200" dirty="0">
              <a:solidFill>
                <a:schemeClr val="tx1"/>
              </a:solidFill>
            </a:endParaRPr>
          </a:p>
        </p:txBody>
      </p:sp>
      <p:sp>
        <p:nvSpPr>
          <p:cNvPr id="69" name="Rectangle 68"/>
          <p:cNvSpPr/>
          <p:nvPr/>
        </p:nvSpPr>
        <p:spPr>
          <a:xfrm>
            <a:off x="1264920" y="62712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PA/SH30</a:t>
            </a:r>
            <a:endParaRPr lang="en-US" sz="1200" dirty="0">
              <a:solidFill>
                <a:schemeClr val="tx1"/>
              </a:solidFill>
            </a:endParaRPr>
          </a:p>
        </p:txBody>
      </p:sp>
      <p:sp>
        <p:nvSpPr>
          <p:cNvPr id="70" name="Rectangle 69"/>
          <p:cNvSpPr/>
          <p:nvPr/>
        </p:nvSpPr>
        <p:spPr>
          <a:xfrm>
            <a:off x="1264920" y="64465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PA/SH31</a:t>
            </a:r>
            <a:endParaRPr lang="en-US" sz="1200" dirty="0">
              <a:solidFill>
                <a:schemeClr val="tx1"/>
              </a:solidFill>
            </a:endParaRPr>
          </a:p>
        </p:txBody>
      </p:sp>
      <p:sp>
        <p:nvSpPr>
          <p:cNvPr id="71" name="Rectangle 70"/>
          <p:cNvSpPr/>
          <p:nvPr/>
        </p:nvSpPr>
        <p:spPr>
          <a:xfrm>
            <a:off x="1264920" y="66217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PA/SH32</a:t>
            </a:r>
            <a:endParaRPr lang="en-US" sz="1200" dirty="0">
              <a:solidFill>
                <a:schemeClr val="tx1"/>
              </a:solidFill>
            </a:endParaRPr>
          </a:p>
        </p:txBody>
      </p:sp>
      <p:sp>
        <p:nvSpPr>
          <p:cNvPr id="72" name="Rectangle 71"/>
          <p:cNvSpPr/>
          <p:nvPr/>
        </p:nvSpPr>
        <p:spPr>
          <a:xfrm>
            <a:off x="3048000" y="838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a:t>
            </a:r>
            <a:endParaRPr lang="en-US" sz="1200" dirty="0">
              <a:solidFill>
                <a:schemeClr val="tx1"/>
              </a:solidFill>
            </a:endParaRPr>
          </a:p>
        </p:txBody>
      </p:sp>
      <p:sp>
        <p:nvSpPr>
          <p:cNvPr id="73" name="Rectangle 72"/>
          <p:cNvSpPr/>
          <p:nvPr/>
        </p:nvSpPr>
        <p:spPr>
          <a:xfrm>
            <a:off x="3048000" y="2590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a:t>
            </a:r>
            <a:endParaRPr lang="en-US" sz="1200" dirty="0">
              <a:solidFill>
                <a:schemeClr val="tx1"/>
              </a:solidFill>
            </a:endParaRPr>
          </a:p>
        </p:txBody>
      </p:sp>
      <p:sp>
        <p:nvSpPr>
          <p:cNvPr id="74" name="Rectangle 73"/>
          <p:cNvSpPr/>
          <p:nvPr/>
        </p:nvSpPr>
        <p:spPr>
          <a:xfrm>
            <a:off x="3048000" y="4343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a:t>
            </a:r>
            <a:endParaRPr lang="en-US" sz="1200" dirty="0">
              <a:solidFill>
                <a:schemeClr val="tx1"/>
              </a:solidFill>
            </a:endParaRPr>
          </a:p>
        </p:txBody>
      </p:sp>
      <p:sp>
        <p:nvSpPr>
          <p:cNvPr id="75" name="Rectangle 74"/>
          <p:cNvSpPr/>
          <p:nvPr/>
        </p:nvSpPr>
        <p:spPr>
          <a:xfrm>
            <a:off x="3048000" y="6096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ADC4</a:t>
            </a:r>
            <a:endParaRPr lang="en-US" sz="1200" dirty="0">
              <a:solidFill>
                <a:schemeClr val="tx1"/>
              </a:solidFill>
            </a:endParaRPr>
          </a:p>
        </p:txBody>
      </p:sp>
      <p:sp>
        <p:nvSpPr>
          <p:cNvPr id="76" name="Rectangle 75"/>
          <p:cNvSpPr/>
          <p:nvPr/>
        </p:nvSpPr>
        <p:spPr>
          <a:xfrm>
            <a:off x="3048000" y="7848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ADC5</a:t>
            </a:r>
            <a:endParaRPr lang="en-US" sz="1200" dirty="0">
              <a:solidFill>
                <a:schemeClr val="tx1"/>
              </a:solidFill>
            </a:endParaRPr>
          </a:p>
        </p:txBody>
      </p:sp>
      <p:sp>
        <p:nvSpPr>
          <p:cNvPr id="77" name="Rectangle 76"/>
          <p:cNvSpPr/>
          <p:nvPr/>
        </p:nvSpPr>
        <p:spPr>
          <a:xfrm>
            <a:off x="3048000" y="9601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ADC6</a:t>
            </a:r>
            <a:endParaRPr lang="en-US" sz="1200" dirty="0">
              <a:solidFill>
                <a:schemeClr val="tx1"/>
              </a:solidFill>
            </a:endParaRPr>
          </a:p>
        </p:txBody>
      </p:sp>
      <p:sp>
        <p:nvSpPr>
          <p:cNvPr id="78" name="Rectangle 77"/>
          <p:cNvSpPr/>
          <p:nvPr/>
        </p:nvSpPr>
        <p:spPr>
          <a:xfrm>
            <a:off x="3048000" y="11353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ADC7</a:t>
            </a:r>
            <a:endParaRPr lang="en-US" sz="1200" dirty="0">
              <a:solidFill>
                <a:schemeClr val="tx1"/>
              </a:solidFill>
            </a:endParaRPr>
          </a:p>
        </p:txBody>
      </p:sp>
      <p:sp>
        <p:nvSpPr>
          <p:cNvPr id="79" name="Rectangle 78"/>
          <p:cNvSpPr/>
          <p:nvPr/>
        </p:nvSpPr>
        <p:spPr>
          <a:xfrm>
            <a:off x="3048000" y="13106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ADC8</a:t>
            </a:r>
            <a:endParaRPr lang="en-US" sz="1200" dirty="0">
              <a:solidFill>
                <a:schemeClr val="tx1"/>
              </a:solidFill>
            </a:endParaRPr>
          </a:p>
        </p:txBody>
      </p:sp>
      <p:sp>
        <p:nvSpPr>
          <p:cNvPr id="80" name="Rectangle 79"/>
          <p:cNvSpPr/>
          <p:nvPr/>
        </p:nvSpPr>
        <p:spPr>
          <a:xfrm>
            <a:off x="3048000" y="14859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ADC9</a:t>
            </a:r>
            <a:endParaRPr lang="en-US" sz="1200" dirty="0">
              <a:solidFill>
                <a:schemeClr val="tx1"/>
              </a:solidFill>
            </a:endParaRPr>
          </a:p>
        </p:txBody>
      </p:sp>
      <p:sp>
        <p:nvSpPr>
          <p:cNvPr id="81" name="Rectangle 80"/>
          <p:cNvSpPr/>
          <p:nvPr/>
        </p:nvSpPr>
        <p:spPr>
          <a:xfrm>
            <a:off x="3048000" y="16611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ADC10</a:t>
            </a:r>
            <a:endParaRPr lang="en-US" sz="1200" dirty="0">
              <a:solidFill>
                <a:schemeClr val="tx1"/>
              </a:solidFill>
            </a:endParaRPr>
          </a:p>
        </p:txBody>
      </p:sp>
      <p:sp>
        <p:nvSpPr>
          <p:cNvPr id="82" name="Rectangle 81"/>
          <p:cNvSpPr/>
          <p:nvPr/>
        </p:nvSpPr>
        <p:spPr>
          <a:xfrm>
            <a:off x="3048000" y="18364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ADC11</a:t>
            </a:r>
            <a:endParaRPr lang="en-US" sz="1200" dirty="0">
              <a:solidFill>
                <a:schemeClr val="tx1"/>
              </a:solidFill>
            </a:endParaRPr>
          </a:p>
        </p:txBody>
      </p:sp>
      <p:sp>
        <p:nvSpPr>
          <p:cNvPr id="83" name="Rectangle 82"/>
          <p:cNvSpPr/>
          <p:nvPr/>
        </p:nvSpPr>
        <p:spPr>
          <a:xfrm>
            <a:off x="3048000" y="20116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ADC12</a:t>
            </a:r>
            <a:endParaRPr lang="en-US" sz="1200" dirty="0">
              <a:solidFill>
                <a:schemeClr val="tx1"/>
              </a:solidFill>
            </a:endParaRPr>
          </a:p>
        </p:txBody>
      </p:sp>
      <p:sp>
        <p:nvSpPr>
          <p:cNvPr id="84" name="Rectangle 83"/>
          <p:cNvSpPr/>
          <p:nvPr/>
        </p:nvSpPr>
        <p:spPr>
          <a:xfrm>
            <a:off x="3048000" y="21869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ADC13</a:t>
            </a:r>
            <a:endParaRPr lang="en-US" sz="1200" dirty="0">
              <a:solidFill>
                <a:schemeClr val="tx1"/>
              </a:solidFill>
            </a:endParaRPr>
          </a:p>
        </p:txBody>
      </p:sp>
      <p:sp>
        <p:nvSpPr>
          <p:cNvPr id="85" name="Rectangle 84"/>
          <p:cNvSpPr/>
          <p:nvPr/>
        </p:nvSpPr>
        <p:spPr>
          <a:xfrm>
            <a:off x="3048000" y="23622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ADC14</a:t>
            </a:r>
            <a:endParaRPr lang="en-US" sz="1200" dirty="0">
              <a:solidFill>
                <a:schemeClr val="tx1"/>
              </a:solidFill>
            </a:endParaRPr>
          </a:p>
        </p:txBody>
      </p:sp>
      <p:sp>
        <p:nvSpPr>
          <p:cNvPr id="86" name="Rectangle 85"/>
          <p:cNvSpPr/>
          <p:nvPr/>
        </p:nvSpPr>
        <p:spPr>
          <a:xfrm>
            <a:off x="3048000" y="25374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ADC15</a:t>
            </a:r>
            <a:endParaRPr lang="en-US" sz="1200" dirty="0">
              <a:solidFill>
                <a:schemeClr val="tx1"/>
              </a:solidFill>
            </a:endParaRPr>
          </a:p>
        </p:txBody>
      </p:sp>
      <p:sp>
        <p:nvSpPr>
          <p:cNvPr id="87" name="Rectangle 86"/>
          <p:cNvSpPr/>
          <p:nvPr/>
        </p:nvSpPr>
        <p:spPr>
          <a:xfrm>
            <a:off x="3048000" y="39928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ADC17</a:t>
            </a:r>
            <a:endParaRPr lang="en-US" sz="1200" dirty="0">
              <a:solidFill>
                <a:schemeClr val="tx1"/>
              </a:solidFill>
            </a:endParaRPr>
          </a:p>
        </p:txBody>
      </p:sp>
      <p:sp>
        <p:nvSpPr>
          <p:cNvPr id="88" name="Rectangle 87"/>
          <p:cNvSpPr/>
          <p:nvPr/>
        </p:nvSpPr>
        <p:spPr>
          <a:xfrm>
            <a:off x="3048000" y="41681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ADC18</a:t>
            </a:r>
            <a:endParaRPr lang="en-US" sz="1200" dirty="0">
              <a:solidFill>
                <a:schemeClr val="tx1"/>
              </a:solidFill>
            </a:endParaRPr>
          </a:p>
        </p:txBody>
      </p:sp>
      <p:sp>
        <p:nvSpPr>
          <p:cNvPr id="89" name="Rectangle 88"/>
          <p:cNvSpPr/>
          <p:nvPr/>
        </p:nvSpPr>
        <p:spPr>
          <a:xfrm>
            <a:off x="3048000" y="43434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ADC19</a:t>
            </a:r>
            <a:endParaRPr lang="en-US" sz="1200" dirty="0">
              <a:solidFill>
                <a:schemeClr val="tx1"/>
              </a:solidFill>
            </a:endParaRPr>
          </a:p>
        </p:txBody>
      </p:sp>
      <p:sp>
        <p:nvSpPr>
          <p:cNvPr id="90" name="Rectangle 89"/>
          <p:cNvSpPr/>
          <p:nvPr/>
        </p:nvSpPr>
        <p:spPr>
          <a:xfrm>
            <a:off x="3048000" y="45186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ADC20</a:t>
            </a:r>
            <a:endParaRPr lang="en-US" sz="1200" dirty="0">
              <a:solidFill>
                <a:schemeClr val="tx1"/>
              </a:solidFill>
            </a:endParaRPr>
          </a:p>
        </p:txBody>
      </p:sp>
      <p:sp>
        <p:nvSpPr>
          <p:cNvPr id="91" name="Rectangle 90"/>
          <p:cNvSpPr/>
          <p:nvPr/>
        </p:nvSpPr>
        <p:spPr>
          <a:xfrm>
            <a:off x="3048000" y="46939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ADC21</a:t>
            </a:r>
            <a:endParaRPr lang="en-US" sz="1200" dirty="0">
              <a:solidFill>
                <a:schemeClr val="tx1"/>
              </a:solidFill>
            </a:endParaRPr>
          </a:p>
        </p:txBody>
      </p:sp>
      <p:sp>
        <p:nvSpPr>
          <p:cNvPr id="92" name="Rectangle 91"/>
          <p:cNvSpPr/>
          <p:nvPr/>
        </p:nvSpPr>
        <p:spPr>
          <a:xfrm>
            <a:off x="3048000" y="48691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ADC22</a:t>
            </a:r>
            <a:endParaRPr lang="en-US" sz="1200" dirty="0">
              <a:solidFill>
                <a:schemeClr val="tx1"/>
              </a:solidFill>
            </a:endParaRPr>
          </a:p>
        </p:txBody>
      </p:sp>
      <p:sp>
        <p:nvSpPr>
          <p:cNvPr id="93" name="Rectangle 92"/>
          <p:cNvSpPr/>
          <p:nvPr/>
        </p:nvSpPr>
        <p:spPr>
          <a:xfrm>
            <a:off x="3048000" y="50444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ADC23</a:t>
            </a:r>
            <a:endParaRPr lang="en-US" sz="1200" dirty="0">
              <a:solidFill>
                <a:schemeClr val="tx1"/>
              </a:solidFill>
            </a:endParaRPr>
          </a:p>
        </p:txBody>
      </p:sp>
      <p:sp>
        <p:nvSpPr>
          <p:cNvPr id="94" name="Rectangle 93"/>
          <p:cNvSpPr/>
          <p:nvPr/>
        </p:nvSpPr>
        <p:spPr>
          <a:xfrm>
            <a:off x="3048000" y="52197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ADC24</a:t>
            </a:r>
            <a:endParaRPr lang="en-US" sz="1200" dirty="0">
              <a:solidFill>
                <a:schemeClr val="tx1"/>
              </a:solidFill>
            </a:endParaRPr>
          </a:p>
        </p:txBody>
      </p:sp>
      <p:sp>
        <p:nvSpPr>
          <p:cNvPr id="95" name="Rectangle 94"/>
          <p:cNvSpPr/>
          <p:nvPr/>
        </p:nvSpPr>
        <p:spPr>
          <a:xfrm>
            <a:off x="3048000" y="53949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ADC25</a:t>
            </a:r>
            <a:endParaRPr lang="en-US" sz="1200" dirty="0">
              <a:solidFill>
                <a:schemeClr val="tx1"/>
              </a:solidFill>
            </a:endParaRPr>
          </a:p>
        </p:txBody>
      </p:sp>
      <p:sp>
        <p:nvSpPr>
          <p:cNvPr id="96" name="Rectangle 95"/>
          <p:cNvSpPr/>
          <p:nvPr/>
        </p:nvSpPr>
        <p:spPr>
          <a:xfrm>
            <a:off x="3048000" y="55702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ADC26</a:t>
            </a:r>
            <a:endParaRPr lang="en-US" sz="1200" dirty="0">
              <a:solidFill>
                <a:schemeClr val="tx1"/>
              </a:solidFill>
            </a:endParaRPr>
          </a:p>
        </p:txBody>
      </p:sp>
      <p:sp>
        <p:nvSpPr>
          <p:cNvPr id="97" name="Rectangle 96"/>
          <p:cNvSpPr/>
          <p:nvPr/>
        </p:nvSpPr>
        <p:spPr>
          <a:xfrm>
            <a:off x="3048000" y="57454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ADC27</a:t>
            </a:r>
            <a:endParaRPr lang="en-US" sz="1200" dirty="0">
              <a:solidFill>
                <a:schemeClr val="tx1"/>
              </a:solidFill>
            </a:endParaRPr>
          </a:p>
        </p:txBody>
      </p:sp>
      <p:sp>
        <p:nvSpPr>
          <p:cNvPr id="98" name="Rectangle 97"/>
          <p:cNvSpPr/>
          <p:nvPr/>
        </p:nvSpPr>
        <p:spPr>
          <a:xfrm>
            <a:off x="3048000" y="59207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ADC28</a:t>
            </a:r>
            <a:endParaRPr lang="en-US" sz="1200" dirty="0">
              <a:solidFill>
                <a:schemeClr val="tx1"/>
              </a:solidFill>
            </a:endParaRPr>
          </a:p>
        </p:txBody>
      </p:sp>
      <p:sp>
        <p:nvSpPr>
          <p:cNvPr id="99" name="Rectangle 98"/>
          <p:cNvSpPr/>
          <p:nvPr/>
        </p:nvSpPr>
        <p:spPr>
          <a:xfrm>
            <a:off x="3048000" y="609600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ADC29</a:t>
            </a:r>
            <a:endParaRPr lang="en-US" sz="1200" dirty="0">
              <a:solidFill>
                <a:schemeClr val="tx1"/>
              </a:solidFill>
            </a:endParaRPr>
          </a:p>
        </p:txBody>
      </p:sp>
      <p:sp>
        <p:nvSpPr>
          <p:cNvPr id="100" name="Rectangle 99"/>
          <p:cNvSpPr/>
          <p:nvPr/>
        </p:nvSpPr>
        <p:spPr>
          <a:xfrm>
            <a:off x="3048000" y="627126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ADC30</a:t>
            </a:r>
            <a:endParaRPr lang="en-US" sz="1200" dirty="0">
              <a:solidFill>
                <a:schemeClr val="tx1"/>
              </a:solidFill>
            </a:endParaRPr>
          </a:p>
        </p:txBody>
      </p:sp>
      <p:sp>
        <p:nvSpPr>
          <p:cNvPr id="101" name="Rectangle 100"/>
          <p:cNvSpPr/>
          <p:nvPr/>
        </p:nvSpPr>
        <p:spPr>
          <a:xfrm>
            <a:off x="3048000" y="644652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ADC31</a:t>
            </a:r>
            <a:endParaRPr lang="en-US" sz="1200" dirty="0">
              <a:solidFill>
                <a:schemeClr val="tx1"/>
              </a:solidFill>
            </a:endParaRPr>
          </a:p>
        </p:txBody>
      </p:sp>
      <p:sp>
        <p:nvSpPr>
          <p:cNvPr id="102" name="Rectangle 101"/>
          <p:cNvSpPr/>
          <p:nvPr/>
        </p:nvSpPr>
        <p:spPr>
          <a:xfrm>
            <a:off x="3048000" y="66217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ADC32</a:t>
            </a:r>
            <a:endParaRPr lang="en-US" sz="1200" dirty="0">
              <a:solidFill>
                <a:schemeClr val="tx1"/>
              </a:solidFill>
            </a:endParaRPr>
          </a:p>
        </p:txBody>
      </p:sp>
      <p:sp>
        <p:nvSpPr>
          <p:cNvPr id="125" name="Rectangle 124"/>
          <p:cNvSpPr/>
          <p:nvPr/>
        </p:nvSpPr>
        <p:spPr>
          <a:xfrm>
            <a:off x="4625340" y="178118"/>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a:t>
            </a:r>
            <a:endParaRPr lang="en-US" sz="1200" dirty="0">
              <a:solidFill>
                <a:schemeClr val="tx1"/>
              </a:solidFill>
            </a:endParaRPr>
          </a:p>
        </p:txBody>
      </p:sp>
      <p:sp>
        <p:nvSpPr>
          <p:cNvPr id="126" name="Rectangle 125"/>
          <p:cNvSpPr/>
          <p:nvPr/>
        </p:nvSpPr>
        <p:spPr>
          <a:xfrm>
            <a:off x="4625340" y="353378"/>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a:t>
            </a:r>
            <a:endParaRPr lang="en-US" sz="1200" dirty="0">
              <a:solidFill>
                <a:schemeClr val="tx1"/>
              </a:solidFill>
            </a:endParaRPr>
          </a:p>
        </p:txBody>
      </p:sp>
      <p:sp>
        <p:nvSpPr>
          <p:cNvPr id="127" name="Rectangle 126"/>
          <p:cNvSpPr/>
          <p:nvPr/>
        </p:nvSpPr>
        <p:spPr>
          <a:xfrm>
            <a:off x="4621530" y="71628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lpGBT3</a:t>
            </a:r>
            <a:endParaRPr lang="en-US" sz="1200" dirty="0">
              <a:solidFill>
                <a:schemeClr val="tx1"/>
              </a:solidFill>
            </a:endParaRPr>
          </a:p>
        </p:txBody>
      </p:sp>
      <p:sp>
        <p:nvSpPr>
          <p:cNvPr id="128" name="Rectangle 127"/>
          <p:cNvSpPr/>
          <p:nvPr/>
        </p:nvSpPr>
        <p:spPr>
          <a:xfrm>
            <a:off x="4621530" y="89154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lpGBT4</a:t>
            </a:r>
            <a:endParaRPr lang="en-US" sz="1200" dirty="0">
              <a:solidFill>
                <a:schemeClr val="tx1"/>
              </a:solidFill>
            </a:endParaRPr>
          </a:p>
        </p:txBody>
      </p:sp>
      <p:sp>
        <p:nvSpPr>
          <p:cNvPr id="140" name="Rectangle 139"/>
          <p:cNvSpPr/>
          <p:nvPr/>
        </p:nvSpPr>
        <p:spPr>
          <a:xfrm>
            <a:off x="4621530" y="1226701"/>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lpGBT5</a:t>
            </a:r>
            <a:endParaRPr lang="en-US" sz="1200" dirty="0">
              <a:solidFill>
                <a:schemeClr val="tx1"/>
              </a:solidFill>
            </a:endParaRPr>
          </a:p>
        </p:txBody>
      </p:sp>
      <p:sp>
        <p:nvSpPr>
          <p:cNvPr id="141" name="Rectangle 140"/>
          <p:cNvSpPr/>
          <p:nvPr/>
        </p:nvSpPr>
        <p:spPr>
          <a:xfrm>
            <a:off x="4621530" y="1401961"/>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lpGBT6</a:t>
            </a:r>
            <a:endParaRPr lang="en-US" sz="1200" dirty="0">
              <a:solidFill>
                <a:schemeClr val="tx1"/>
              </a:solidFill>
            </a:endParaRPr>
          </a:p>
        </p:txBody>
      </p:sp>
      <p:sp>
        <p:nvSpPr>
          <p:cNvPr id="142" name="Rectangle 141"/>
          <p:cNvSpPr/>
          <p:nvPr/>
        </p:nvSpPr>
        <p:spPr>
          <a:xfrm>
            <a:off x="4621530" y="1756529"/>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lpGBT7</a:t>
            </a:r>
            <a:endParaRPr lang="en-US" sz="1200" dirty="0">
              <a:solidFill>
                <a:schemeClr val="tx1"/>
              </a:solidFill>
            </a:endParaRPr>
          </a:p>
        </p:txBody>
      </p:sp>
      <p:sp>
        <p:nvSpPr>
          <p:cNvPr id="143" name="Rectangle 142"/>
          <p:cNvSpPr/>
          <p:nvPr/>
        </p:nvSpPr>
        <p:spPr>
          <a:xfrm>
            <a:off x="4621530" y="1931789"/>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lpGBT8</a:t>
            </a:r>
            <a:endParaRPr lang="en-US" sz="1200" dirty="0">
              <a:solidFill>
                <a:schemeClr val="tx1"/>
              </a:solidFill>
            </a:endParaRPr>
          </a:p>
        </p:txBody>
      </p:sp>
      <p:cxnSp>
        <p:nvCxnSpPr>
          <p:cNvPr id="145" name="Straight Arrow Connector 144"/>
          <p:cNvCxnSpPr>
            <a:endCxn id="72" idx="1"/>
          </p:cNvCxnSpPr>
          <p:nvPr/>
        </p:nvCxnSpPr>
        <p:spPr>
          <a:xfrm flipV="1">
            <a:off x="2232660" y="152400"/>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72" idx="3"/>
          </p:cNvCxnSpPr>
          <p:nvPr/>
        </p:nvCxnSpPr>
        <p:spPr>
          <a:xfrm>
            <a:off x="4015740" y="152400"/>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73" idx="3"/>
          </p:cNvCxnSpPr>
          <p:nvPr/>
        </p:nvCxnSpPr>
        <p:spPr>
          <a:xfrm>
            <a:off x="4015740" y="327660"/>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74" idx="3"/>
          </p:cNvCxnSpPr>
          <p:nvPr/>
        </p:nvCxnSpPr>
        <p:spPr>
          <a:xfrm flipV="1">
            <a:off x="4015740" y="460058"/>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4017645" y="290275"/>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013835" y="677228"/>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4013835" y="852488"/>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4013835" y="984886"/>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4015740" y="815103"/>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a:off x="4013835" y="1202293"/>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4013835" y="1377553"/>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flipV="1">
            <a:off x="4013835" y="1509951"/>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V="1">
            <a:off x="4015740" y="1340168"/>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4013835" y="153234"/>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4013835" y="328494"/>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V="1">
            <a:off x="4013835" y="460892"/>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V="1">
            <a:off x="4015740" y="291109"/>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4013835" y="1723787"/>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4013835" y="1899047"/>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4013835" y="2031445"/>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4015740" y="1861662"/>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1264920" y="270700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PA/SH16</a:t>
            </a:r>
            <a:endParaRPr lang="en-US" sz="1200" dirty="0">
              <a:solidFill>
                <a:schemeClr val="tx1"/>
              </a:solidFill>
            </a:endParaRPr>
          </a:p>
        </p:txBody>
      </p:sp>
      <p:sp>
        <p:nvSpPr>
          <p:cNvPr id="194" name="Rectangle 193"/>
          <p:cNvSpPr/>
          <p:nvPr/>
        </p:nvSpPr>
        <p:spPr>
          <a:xfrm>
            <a:off x="3046095" y="2712719"/>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ADC16</a:t>
            </a:r>
            <a:endParaRPr lang="en-US" sz="1200" dirty="0">
              <a:solidFill>
                <a:schemeClr val="tx1"/>
              </a:solidFill>
            </a:endParaRPr>
          </a:p>
        </p:txBody>
      </p:sp>
      <p:cxnSp>
        <p:nvCxnSpPr>
          <p:cNvPr id="195" name="Straight Arrow Connector 194"/>
          <p:cNvCxnSpPr/>
          <p:nvPr/>
        </p:nvCxnSpPr>
        <p:spPr>
          <a:xfrm flipV="1">
            <a:off x="2232660" y="327659"/>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2230755" y="501016"/>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2230755" y="674373"/>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2230755" y="847730"/>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2230755" y="1021087"/>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2230755" y="1198246"/>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V="1">
            <a:off x="2230755" y="1375410"/>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V="1">
            <a:off x="2230755" y="1546861"/>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V="1">
            <a:off x="2230755" y="1724024"/>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V="1">
            <a:off x="2230755" y="1901187"/>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2230755" y="2076441"/>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V="1">
            <a:off x="2230755" y="2245988"/>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V="1">
            <a:off x="2230755" y="2423155"/>
            <a:ext cx="815340" cy="38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53" idx="3"/>
          </p:cNvCxnSpPr>
          <p:nvPr/>
        </p:nvCxnSpPr>
        <p:spPr>
          <a:xfrm>
            <a:off x="2232660" y="2606040"/>
            <a:ext cx="813435" cy="379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3" idx="3"/>
          </p:cNvCxnSpPr>
          <p:nvPr/>
        </p:nvCxnSpPr>
        <p:spPr>
          <a:xfrm>
            <a:off x="2232660" y="2775585"/>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4011930" y="2251710"/>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4011930" y="2426970"/>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V="1">
            <a:off x="4011930" y="2559368"/>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V="1">
            <a:off x="4013835" y="2389585"/>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8" name="Rectangle 217"/>
          <p:cNvSpPr/>
          <p:nvPr/>
        </p:nvSpPr>
        <p:spPr>
          <a:xfrm>
            <a:off x="4625340" y="228028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lpGBT9</a:t>
            </a:r>
            <a:endParaRPr lang="en-US" sz="1200" dirty="0">
              <a:solidFill>
                <a:schemeClr val="tx1"/>
              </a:solidFill>
            </a:endParaRPr>
          </a:p>
        </p:txBody>
      </p:sp>
      <p:sp>
        <p:nvSpPr>
          <p:cNvPr id="219" name="Rectangle 218"/>
          <p:cNvSpPr/>
          <p:nvPr/>
        </p:nvSpPr>
        <p:spPr>
          <a:xfrm>
            <a:off x="4625340" y="245554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lpGBT10</a:t>
            </a:r>
            <a:endParaRPr lang="en-US" sz="1200" dirty="0">
              <a:solidFill>
                <a:schemeClr val="tx1"/>
              </a:solidFill>
            </a:endParaRPr>
          </a:p>
        </p:txBody>
      </p:sp>
      <p:sp>
        <p:nvSpPr>
          <p:cNvPr id="220" name="Rectangle 219"/>
          <p:cNvSpPr/>
          <p:nvPr/>
        </p:nvSpPr>
        <p:spPr>
          <a:xfrm>
            <a:off x="4621530" y="2712719"/>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lpGBT11</a:t>
            </a:r>
            <a:endParaRPr lang="en-US" sz="1200" dirty="0">
              <a:solidFill>
                <a:schemeClr val="tx1"/>
              </a:solidFill>
            </a:endParaRPr>
          </a:p>
        </p:txBody>
      </p:sp>
      <p:cxnSp>
        <p:nvCxnSpPr>
          <p:cNvPr id="221" name="Straight Arrow Connector 220"/>
          <p:cNvCxnSpPr>
            <a:stCxn id="194" idx="3"/>
            <a:endCxn id="220" idx="1"/>
          </p:cNvCxnSpPr>
          <p:nvPr/>
        </p:nvCxnSpPr>
        <p:spPr>
          <a:xfrm>
            <a:off x="4013835" y="2781299"/>
            <a:ext cx="607695"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2232660" y="4057631"/>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a:off x="2230755" y="4235792"/>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2228850" y="4413953"/>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a:off x="2228849" y="4583447"/>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2228848" y="4752941"/>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a:off x="2228847" y="4931102"/>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a:off x="2228846" y="5109263"/>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a:off x="2228845" y="5287424"/>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2228844" y="5465585"/>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2228843" y="5635007"/>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2228842" y="5804429"/>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2228841" y="5973851"/>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2228838" y="6167593"/>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a:off x="2228838" y="6335118"/>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2228838" y="6508681"/>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a:off x="2228838" y="6690360"/>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4013835" y="4057631"/>
            <a:ext cx="607695"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4621530" y="39923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lpGBT14</a:t>
            </a:r>
            <a:endParaRPr lang="en-US" sz="1200" dirty="0">
              <a:solidFill>
                <a:schemeClr val="tx1"/>
              </a:solidFill>
            </a:endParaRPr>
          </a:p>
        </p:txBody>
      </p:sp>
      <p:cxnSp>
        <p:nvCxnSpPr>
          <p:cNvPr id="244" name="Straight Arrow Connector 243"/>
          <p:cNvCxnSpPr/>
          <p:nvPr/>
        </p:nvCxnSpPr>
        <p:spPr>
          <a:xfrm>
            <a:off x="4017645" y="4236215"/>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4017645" y="4411475"/>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V="1">
            <a:off x="4017645" y="4543873"/>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V="1">
            <a:off x="4019550" y="4374090"/>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4629150" y="426117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lpGBT15</a:t>
            </a:r>
            <a:endParaRPr lang="en-US" sz="1200" dirty="0">
              <a:solidFill>
                <a:schemeClr val="tx1"/>
              </a:solidFill>
            </a:endParaRPr>
          </a:p>
        </p:txBody>
      </p:sp>
      <p:sp>
        <p:nvSpPr>
          <p:cNvPr id="249" name="Rectangle 248"/>
          <p:cNvSpPr/>
          <p:nvPr/>
        </p:nvSpPr>
        <p:spPr>
          <a:xfrm>
            <a:off x="4629150" y="443643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lpGBT16</a:t>
            </a:r>
            <a:endParaRPr lang="en-US" sz="1200" dirty="0">
              <a:solidFill>
                <a:schemeClr val="tx1"/>
              </a:solidFill>
            </a:endParaRPr>
          </a:p>
        </p:txBody>
      </p:sp>
      <p:cxnSp>
        <p:nvCxnSpPr>
          <p:cNvPr id="250" name="Straight Arrow Connector 249"/>
          <p:cNvCxnSpPr/>
          <p:nvPr/>
        </p:nvCxnSpPr>
        <p:spPr>
          <a:xfrm>
            <a:off x="4017645" y="4761995"/>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a:off x="4017645" y="4937255"/>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flipV="1">
            <a:off x="4017645" y="5069653"/>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flipV="1">
            <a:off x="4019550" y="4899870"/>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4" name="Rectangle 253"/>
          <p:cNvSpPr/>
          <p:nvPr/>
        </p:nvSpPr>
        <p:spPr>
          <a:xfrm>
            <a:off x="4629150" y="478695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lpGBT17</a:t>
            </a:r>
            <a:endParaRPr lang="en-US" sz="1200" dirty="0">
              <a:solidFill>
                <a:schemeClr val="tx1"/>
              </a:solidFill>
            </a:endParaRPr>
          </a:p>
        </p:txBody>
      </p:sp>
      <p:sp>
        <p:nvSpPr>
          <p:cNvPr id="255" name="Rectangle 254"/>
          <p:cNvSpPr/>
          <p:nvPr/>
        </p:nvSpPr>
        <p:spPr>
          <a:xfrm>
            <a:off x="4629150" y="496221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lpGBT18</a:t>
            </a:r>
            <a:endParaRPr lang="en-US" sz="1200" dirty="0">
              <a:solidFill>
                <a:schemeClr val="tx1"/>
              </a:solidFill>
            </a:endParaRPr>
          </a:p>
        </p:txBody>
      </p:sp>
      <p:cxnSp>
        <p:nvCxnSpPr>
          <p:cNvPr id="256" name="Straight Arrow Connector 255"/>
          <p:cNvCxnSpPr/>
          <p:nvPr/>
        </p:nvCxnSpPr>
        <p:spPr>
          <a:xfrm>
            <a:off x="4021460" y="5283240"/>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a:off x="4021460" y="5458500"/>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flipV="1">
            <a:off x="4021460" y="5590898"/>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V="1">
            <a:off x="4023365" y="5421115"/>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0" name="Rectangle 259"/>
          <p:cNvSpPr/>
          <p:nvPr/>
        </p:nvSpPr>
        <p:spPr>
          <a:xfrm>
            <a:off x="4632965" y="5308201"/>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lpGBT19</a:t>
            </a:r>
            <a:endParaRPr lang="en-US" sz="1200" dirty="0">
              <a:solidFill>
                <a:schemeClr val="tx1"/>
              </a:solidFill>
            </a:endParaRPr>
          </a:p>
        </p:txBody>
      </p:sp>
      <p:sp>
        <p:nvSpPr>
          <p:cNvPr id="261" name="Rectangle 260"/>
          <p:cNvSpPr/>
          <p:nvPr/>
        </p:nvSpPr>
        <p:spPr>
          <a:xfrm>
            <a:off x="4632965" y="5483461"/>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lpGBT20</a:t>
            </a:r>
            <a:endParaRPr lang="en-US" sz="1200" dirty="0">
              <a:solidFill>
                <a:schemeClr val="tx1"/>
              </a:solidFill>
            </a:endParaRPr>
          </a:p>
        </p:txBody>
      </p:sp>
      <p:cxnSp>
        <p:nvCxnSpPr>
          <p:cNvPr id="262" name="Straight Arrow Connector 261"/>
          <p:cNvCxnSpPr/>
          <p:nvPr/>
        </p:nvCxnSpPr>
        <p:spPr>
          <a:xfrm>
            <a:off x="4021460" y="5813071"/>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a:off x="4021460" y="5988331"/>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V="1">
            <a:off x="4021460" y="6120729"/>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flipV="1">
            <a:off x="4023365" y="5950946"/>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6" name="Rectangle 265"/>
          <p:cNvSpPr/>
          <p:nvPr/>
        </p:nvSpPr>
        <p:spPr>
          <a:xfrm>
            <a:off x="4632965" y="583803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lpGBT21</a:t>
            </a:r>
            <a:endParaRPr lang="en-US" sz="1200" dirty="0">
              <a:solidFill>
                <a:schemeClr val="tx1"/>
              </a:solidFill>
            </a:endParaRPr>
          </a:p>
        </p:txBody>
      </p:sp>
      <p:sp>
        <p:nvSpPr>
          <p:cNvPr id="267" name="Rectangle 266"/>
          <p:cNvSpPr/>
          <p:nvPr/>
        </p:nvSpPr>
        <p:spPr>
          <a:xfrm>
            <a:off x="4632965" y="601329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lpGBT22</a:t>
            </a:r>
            <a:endParaRPr lang="en-US" sz="1200" dirty="0">
              <a:solidFill>
                <a:schemeClr val="tx1"/>
              </a:solidFill>
            </a:endParaRPr>
          </a:p>
        </p:txBody>
      </p:sp>
      <p:cxnSp>
        <p:nvCxnSpPr>
          <p:cNvPr id="268" name="Straight Arrow Connector 267"/>
          <p:cNvCxnSpPr/>
          <p:nvPr/>
        </p:nvCxnSpPr>
        <p:spPr>
          <a:xfrm>
            <a:off x="4021460" y="6336912"/>
            <a:ext cx="609600" cy="6191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a:off x="4021460" y="6512172"/>
            <a:ext cx="609600" cy="5667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4021460" y="6644570"/>
            <a:ext cx="609600" cy="4286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4023365" y="6474787"/>
            <a:ext cx="609600" cy="3333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Rectangle 271"/>
          <p:cNvSpPr/>
          <p:nvPr/>
        </p:nvSpPr>
        <p:spPr>
          <a:xfrm>
            <a:off x="4632965" y="6361873"/>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lpGBT23</a:t>
            </a:r>
            <a:endParaRPr lang="en-US" sz="1200" dirty="0">
              <a:solidFill>
                <a:schemeClr val="tx1"/>
              </a:solidFill>
            </a:endParaRPr>
          </a:p>
        </p:txBody>
      </p:sp>
      <p:sp>
        <p:nvSpPr>
          <p:cNvPr id="273" name="Rectangle 272"/>
          <p:cNvSpPr/>
          <p:nvPr/>
        </p:nvSpPr>
        <p:spPr>
          <a:xfrm>
            <a:off x="4632965" y="6537133"/>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lpGBT24</a:t>
            </a:r>
            <a:endParaRPr lang="en-US" sz="1200" dirty="0">
              <a:solidFill>
                <a:schemeClr val="tx1"/>
              </a:solidFill>
            </a:endParaRPr>
          </a:p>
        </p:txBody>
      </p:sp>
      <p:cxnSp>
        <p:nvCxnSpPr>
          <p:cNvPr id="274" name="Straight Arrow Connector 273"/>
          <p:cNvCxnSpPr/>
          <p:nvPr/>
        </p:nvCxnSpPr>
        <p:spPr>
          <a:xfrm>
            <a:off x="8086595" y="6682776"/>
            <a:ext cx="813435" cy="37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a:off x="8096110" y="6464712"/>
            <a:ext cx="607695"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6031230" y="178118"/>
            <a:ext cx="868680" cy="84963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VTRx+1</a:t>
            </a:r>
            <a:endParaRPr lang="en-US" sz="1200" dirty="0">
              <a:solidFill>
                <a:schemeClr val="tx1"/>
              </a:solidFill>
            </a:endParaRPr>
          </a:p>
        </p:txBody>
      </p:sp>
      <p:cxnSp>
        <p:nvCxnSpPr>
          <p:cNvPr id="277" name="Straight Arrow Connector 276"/>
          <p:cNvCxnSpPr>
            <a:stCxn id="125" idx="3"/>
          </p:cNvCxnSpPr>
          <p:nvPr/>
        </p:nvCxnSpPr>
        <p:spPr>
          <a:xfrm>
            <a:off x="5593080" y="246698"/>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a:off x="5593080" y="417120"/>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a:off x="5589270" y="784860"/>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a:off x="5589270" y="955282"/>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6899910" y="253365"/>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a:off x="6899910" y="423787"/>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a:off x="6896100" y="791527"/>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a:off x="6896100" y="961949"/>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8096110" y="6219002"/>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8004887" y="6464712"/>
            <a:ext cx="585760" cy="230832"/>
          </a:xfrm>
          <a:prstGeom prst="rect">
            <a:avLst/>
          </a:prstGeom>
          <a:noFill/>
        </p:spPr>
        <p:txBody>
          <a:bodyPr wrap="square" rtlCol="0">
            <a:spAutoFit/>
          </a:bodyPr>
          <a:lstStyle/>
          <a:p>
            <a:r>
              <a:rPr lang="en-US" sz="900" dirty="0" smtClean="0">
                <a:solidFill>
                  <a:srgbClr val="00B050"/>
                </a:solidFill>
              </a:rPr>
              <a:t>Analog</a:t>
            </a:r>
            <a:endParaRPr lang="en-US" sz="900" dirty="0">
              <a:solidFill>
                <a:srgbClr val="00B050"/>
              </a:solidFill>
            </a:endParaRPr>
          </a:p>
        </p:txBody>
      </p:sp>
      <p:sp>
        <p:nvSpPr>
          <p:cNvPr id="291" name="TextBox 290"/>
          <p:cNvSpPr txBox="1"/>
          <p:nvPr/>
        </p:nvSpPr>
        <p:spPr>
          <a:xfrm>
            <a:off x="8004887" y="6221582"/>
            <a:ext cx="574196" cy="230832"/>
          </a:xfrm>
          <a:prstGeom prst="rect">
            <a:avLst/>
          </a:prstGeom>
          <a:noFill/>
        </p:spPr>
        <p:txBody>
          <a:bodyPr wrap="none" rtlCol="0">
            <a:spAutoFit/>
          </a:bodyPr>
          <a:lstStyle/>
          <a:p>
            <a:r>
              <a:rPr lang="en-US" sz="900" dirty="0" smtClean="0">
                <a:solidFill>
                  <a:schemeClr val="accent2">
                    <a:lumMod val="75000"/>
                  </a:schemeClr>
                </a:solidFill>
              </a:rPr>
              <a:t>640MHz</a:t>
            </a:r>
          </a:p>
        </p:txBody>
      </p:sp>
      <p:sp>
        <p:nvSpPr>
          <p:cNvPr id="292" name="TextBox 291"/>
          <p:cNvSpPr txBox="1"/>
          <p:nvPr/>
        </p:nvSpPr>
        <p:spPr>
          <a:xfrm>
            <a:off x="7998431" y="6003519"/>
            <a:ext cx="633507" cy="230832"/>
          </a:xfrm>
          <a:prstGeom prst="rect">
            <a:avLst/>
          </a:prstGeom>
          <a:noFill/>
        </p:spPr>
        <p:txBody>
          <a:bodyPr wrap="none" rtlCol="0">
            <a:spAutoFit/>
          </a:bodyPr>
          <a:lstStyle/>
          <a:p>
            <a:r>
              <a:rPr lang="en-US" sz="900" dirty="0" smtClean="0">
                <a:solidFill>
                  <a:srgbClr val="00B0F0"/>
                </a:solidFill>
              </a:rPr>
              <a:t>10.24GHz</a:t>
            </a:r>
          </a:p>
        </p:txBody>
      </p:sp>
      <p:sp>
        <p:nvSpPr>
          <p:cNvPr id="293" name="Rectangle 292"/>
          <p:cNvSpPr/>
          <p:nvPr/>
        </p:nvSpPr>
        <p:spPr>
          <a:xfrm>
            <a:off x="6027420" y="1227969"/>
            <a:ext cx="868680" cy="84963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VTRx+2</a:t>
            </a:r>
            <a:endParaRPr lang="en-US" sz="1200" dirty="0">
              <a:solidFill>
                <a:schemeClr val="tx1"/>
              </a:solidFill>
            </a:endParaRPr>
          </a:p>
        </p:txBody>
      </p:sp>
      <p:cxnSp>
        <p:nvCxnSpPr>
          <p:cNvPr id="294" name="Straight Arrow Connector 293"/>
          <p:cNvCxnSpPr/>
          <p:nvPr/>
        </p:nvCxnSpPr>
        <p:spPr>
          <a:xfrm>
            <a:off x="5589270" y="1296549"/>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a:off x="5589270" y="1466971"/>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5585460" y="1834711"/>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a:off x="5585460" y="2005133"/>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6896100" y="1303216"/>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6896100" y="1473638"/>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a:off x="6892290" y="1841378"/>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p:nvPr/>
        </p:nvCxnSpPr>
        <p:spPr>
          <a:xfrm>
            <a:off x="6892290" y="2011800"/>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a:off x="5593080" y="2353067"/>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Straight Arrow Connector 302"/>
          <p:cNvCxnSpPr/>
          <p:nvPr/>
        </p:nvCxnSpPr>
        <p:spPr>
          <a:xfrm>
            <a:off x="5593080" y="2523489"/>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Straight Arrow Connector 303"/>
          <p:cNvCxnSpPr/>
          <p:nvPr/>
        </p:nvCxnSpPr>
        <p:spPr>
          <a:xfrm>
            <a:off x="6899910" y="2359734"/>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p:nvPr/>
        </p:nvCxnSpPr>
        <p:spPr>
          <a:xfrm>
            <a:off x="6899910" y="2530156"/>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6" name="Rectangle 305"/>
          <p:cNvSpPr/>
          <p:nvPr/>
        </p:nvSpPr>
        <p:spPr>
          <a:xfrm>
            <a:off x="6023610" y="2282190"/>
            <a:ext cx="868680" cy="56197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VTRx+3</a:t>
            </a:r>
            <a:endParaRPr lang="en-US" sz="1200" dirty="0">
              <a:solidFill>
                <a:schemeClr val="tx1"/>
              </a:solidFill>
            </a:endParaRPr>
          </a:p>
        </p:txBody>
      </p:sp>
      <p:cxnSp>
        <p:nvCxnSpPr>
          <p:cNvPr id="307" name="Straight Arrow Connector 306"/>
          <p:cNvCxnSpPr/>
          <p:nvPr/>
        </p:nvCxnSpPr>
        <p:spPr>
          <a:xfrm>
            <a:off x="5589337" y="2783712"/>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a:off x="6896167" y="2790379"/>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2" name="Rectangle 311"/>
          <p:cNvSpPr/>
          <p:nvPr/>
        </p:nvSpPr>
        <p:spPr>
          <a:xfrm>
            <a:off x="6031230" y="4782357"/>
            <a:ext cx="868680" cy="84963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VTRx+7</a:t>
            </a:r>
            <a:endParaRPr lang="en-US" sz="1200" dirty="0">
              <a:solidFill>
                <a:schemeClr val="tx1"/>
              </a:solidFill>
            </a:endParaRPr>
          </a:p>
        </p:txBody>
      </p:sp>
      <p:cxnSp>
        <p:nvCxnSpPr>
          <p:cNvPr id="313" name="Straight Arrow Connector 312"/>
          <p:cNvCxnSpPr/>
          <p:nvPr/>
        </p:nvCxnSpPr>
        <p:spPr>
          <a:xfrm>
            <a:off x="5596890" y="4846385"/>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a:off x="5596890" y="5016807"/>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5604983" y="5378289"/>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p:nvPr/>
        </p:nvCxnSpPr>
        <p:spPr>
          <a:xfrm>
            <a:off x="5604983" y="5548711"/>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p:nvPr/>
        </p:nvCxnSpPr>
        <p:spPr>
          <a:xfrm>
            <a:off x="6907903" y="4848939"/>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p:nvPr/>
        </p:nvCxnSpPr>
        <p:spPr>
          <a:xfrm>
            <a:off x="6905865" y="5016233"/>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p:nvPr/>
        </p:nvCxnSpPr>
        <p:spPr>
          <a:xfrm>
            <a:off x="6900696" y="5381394"/>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a:xfrm>
            <a:off x="6907903" y="5548711"/>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1" name="Rectangle 320"/>
          <p:cNvSpPr/>
          <p:nvPr/>
        </p:nvSpPr>
        <p:spPr>
          <a:xfrm>
            <a:off x="6047416" y="5832561"/>
            <a:ext cx="868680" cy="84963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VTRx+8</a:t>
            </a:r>
            <a:endParaRPr lang="en-US" sz="1200" dirty="0">
              <a:solidFill>
                <a:schemeClr val="tx1"/>
              </a:solidFill>
            </a:endParaRPr>
          </a:p>
        </p:txBody>
      </p:sp>
      <p:cxnSp>
        <p:nvCxnSpPr>
          <p:cNvPr id="322" name="Straight Arrow Connector 321"/>
          <p:cNvCxnSpPr/>
          <p:nvPr/>
        </p:nvCxnSpPr>
        <p:spPr>
          <a:xfrm>
            <a:off x="5609266" y="5901141"/>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p:cNvCxnSpPr/>
          <p:nvPr/>
        </p:nvCxnSpPr>
        <p:spPr>
          <a:xfrm>
            <a:off x="5609266" y="6071563"/>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p:nvPr/>
        </p:nvCxnSpPr>
        <p:spPr>
          <a:xfrm>
            <a:off x="5605456" y="6439303"/>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p:nvPr/>
        </p:nvCxnSpPr>
        <p:spPr>
          <a:xfrm>
            <a:off x="5605456" y="6609725"/>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p:nvPr/>
        </p:nvCxnSpPr>
        <p:spPr>
          <a:xfrm>
            <a:off x="6916096" y="5907808"/>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a:off x="6916096" y="6078230"/>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a:off x="6912286" y="6445970"/>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a:off x="6912286" y="6616392"/>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5596890" y="4061548"/>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5604983" y="4325474"/>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6903720" y="4060955"/>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a:off x="6899610" y="4324945"/>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4" name="Rectangle 333"/>
          <p:cNvSpPr/>
          <p:nvPr/>
        </p:nvSpPr>
        <p:spPr>
          <a:xfrm>
            <a:off x="6031230" y="4015225"/>
            <a:ext cx="868680" cy="56197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VTRx+6</a:t>
            </a:r>
            <a:endParaRPr lang="en-US" sz="1200" dirty="0">
              <a:solidFill>
                <a:schemeClr val="tx1"/>
              </a:solidFill>
            </a:endParaRPr>
          </a:p>
        </p:txBody>
      </p:sp>
      <p:cxnSp>
        <p:nvCxnSpPr>
          <p:cNvPr id="335" name="Straight Arrow Connector 334"/>
          <p:cNvCxnSpPr/>
          <p:nvPr/>
        </p:nvCxnSpPr>
        <p:spPr>
          <a:xfrm>
            <a:off x="5596890" y="4502063"/>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a:off x="6896100" y="4502965"/>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8" name="Rectangle 337"/>
          <p:cNvSpPr/>
          <p:nvPr/>
        </p:nvSpPr>
        <p:spPr>
          <a:xfrm>
            <a:off x="4629150" y="3108533"/>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lpGBT12</a:t>
            </a:r>
            <a:endParaRPr lang="en-US" sz="1200" dirty="0">
              <a:solidFill>
                <a:schemeClr val="tx1"/>
              </a:solidFill>
            </a:endParaRPr>
          </a:p>
        </p:txBody>
      </p:sp>
      <p:sp>
        <p:nvSpPr>
          <p:cNvPr id="339" name="Rectangle 338"/>
          <p:cNvSpPr/>
          <p:nvPr/>
        </p:nvSpPr>
        <p:spPr>
          <a:xfrm>
            <a:off x="6031230" y="3103946"/>
            <a:ext cx="868680" cy="13603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VTRx+4</a:t>
            </a:r>
            <a:endParaRPr lang="en-US" sz="1200" dirty="0">
              <a:solidFill>
                <a:schemeClr val="tx1"/>
              </a:solidFill>
            </a:endParaRPr>
          </a:p>
        </p:txBody>
      </p:sp>
      <p:cxnSp>
        <p:nvCxnSpPr>
          <p:cNvPr id="340" name="Straight Arrow Connector 339"/>
          <p:cNvCxnSpPr/>
          <p:nvPr/>
        </p:nvCxnSpPr>
        <p:spPr>
          <a:xfrm>
            <a:off x="5589337" y="3205183"/>
            <a:ext cx="438150" cy="257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p:nvPr/>
        </p:nvCxnSpPr>
        <p:spPr>
          <a:xfrm>
            <a:off x="6899910" y="3205183"/>
            <a:ext cx="438150" cy="257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61" name="Rectangle 360"/>
          <p:cNvSpPr/>
          <p:nvPr/>
        </p:nvSpPr>
        <p:spPr>
          <a:xfrm>
            <a:off x="4621530" y="3613853"/>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lpGBT13</a:t>
            </a:r>
            <a:endParaRPr lang="en-US" sz="1200" dirty="0">
              <a:solidFill>
                <a:schemeClr val="tx1"/>
              </a:solidFill>
            </a:endParaRPr>
          </a:p>
        </p:txBody>
      </p:sp>
      <p:sp>
        <p:nvSpPr>
          <p:cNvPr id="362" name="Rectangle 361"/>
          <p:cNvSpPr/>
          <p:nvPr/>
        </p:nvSpPr>
        <p:spPr>
          <a:xfrm>
            <a:off x="6023610" y="3609266"/>
            <a:ext cx="868680" cy="13603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VTRx+5</a:t>
            </a:r>
            <a:endParaRPr lang="en-US" sz="1200" dirty="0">
              <a:solidFill>
                <a:schemeClr val="tx1"/>
              </a:solidFill>
            </a:endParaRPr>
          </a:p>
        </p:txBody>
      </p:sp>
      <p:cxnSp>
        <p:nvCxnSpPr>
          <p:cNvPr id="363" name="Straight Arrow Connector 362"/>
          <p:cNvCxnSpPr/>
          <p:nvPr/>
        </p:nvCxnSpPr>
        <p:spPr>
          <a:xfrm>
            <a:off x="5581717" y="3710503"/>
            <a:ext cx="438150" cy="257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a:off x="6892290" y="3710503"/>
            <a:ext cx="438150" cy="257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70" name="TextBox 369"/>
          <p:cNvSpPr txBox="1"/>
          <p:nvPr/>
        </p:nvSpPr>
        <p:spPr>
          <a:xfrm>
            <a:off x="1116161" y="3234672"/>
            <a:ext cx="1874039" cy="400110"/>
          </a:xfrm>
          <a:prstGeom prst="rect">
            <a:avLst/>
          </a:prstGeom>
          <a:solidFill>
            <a:srgbClr val="00CCFF"/>
          </a:solidFill>
        </p:spPr>
        <p:txBody>
          <a:bodyPr wrap="none" rtlCol="0">
            <a:spAutoFit/>
          </a:bodyPr>
          <a:lstStyle/>
          <a:p>
            <a:r>
              <a:rPr lang="en-US" sz="2000" dirty="0" smtClean="0">
                <a:solidFill>
                  <a:srgbClr val="002060"/>
                </a:solidFill>
              </a:rPr>
              <a:t>Data/signal flow</a:t>
            </a:r>
            <a:endParaRPr lang="en-US" sz="2000" dirty="0">
              <a:solidFill>
                <a:srgbClr val="002060"/>
              </a:solidFill>
            </a:endParaRPr>
          </a:p>
        </p:txBody>
      </p:sp>
      <p:cxnSp>
        <p:nvCxnSpPr>
          <p:cNvPr id="278" name="Straight Arrow Connector 277"/>
          <p:cNvCxnSpPr/>
          <p:nvPr/>
        </p:nvCxnSpPr>
        <p:spPr>
          <a:xfrm>
            <a:off x="8086595" y="5972027"/>
            <a:ext cx="438150" cy="257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987023" y="5732537"/>
            <a:ext cx="906017" cy="230832"/>
          </a:xfrm>
          <a:prstGeom prst="rect">
            <a:avLst/>
          </a:prstGeom>
          <a:noFill/>
        </p:spPr>
        <p:txBody>
          <a:bodyPr wrap="none" rtlCol="0">
            <a:spAutoFit/>
          </a:bodyPr>
          <a:lstStyle/>
          <a:p>
            <a:r>
              <a:rPr lang="en-US" sz="900" dirty="0" smtClean="0">
                <a:solidFill>
                  <a:schemeClr val="accent4"/>
                </a:solidFill>
              </a:rPr>
              <a:t>10.24/5.12 GHz</a:t>
            </a:r>
          </a:p>
        </p:txBody>
      </p:sp>
      <p:sp>
        <p:nvSpPr>
          <p:cNvPr id="2" name="TextBox 1"/>
          <p:cNvSpPr txBox="1"/>
          <p:nvPr/>
        </p:nvSpPr>
        <p:spPr>
          <a:xfrm>
            <a:off x="7382327" y="161185"/>
            <a:ext cx="282450" cy="215444"/>
          </a:xfrm>
          <a:prstGeom prst="rect">
            <a:avLst/>
          </a:prstGeom>
          <a:noFill/>
        </p:spPr>
        <p:txBody>
          <a:bodyPr wrap="none" rtlCol="0">
            <a:spAutoFit/>
          </a:bodyPr>
          <a:lstStyle/>
          <a:p>
            <a:r>
              <a:rPr lang="en-US" sz="800" dirty="0" smtClean="0">
                <a:solidFill>
                  <a:srgbClr val="CC66FF"/>
                </a:solidFill>
              </a:rPr>
              <a:t>F1</a:t>
            </a:r>
          </a:p>
        </p:txBody>
      </p:sp>
      <p:sp>
        <p:nvSpPr>
          <p:cNvPr id="279" name="TextBox 278"/>
          <p:cNvSpPr txBox="1"/>
          <p:nvPr/>
        </p:nvSpPr>
        <p:spPr>
          <a:xfrm>
            <a:off x="7380422" y="306943"/>
            <a:ext cx="282450" cy="215444"/>
          </a:xfrm>
          <a:prstGeom prst="rect">
            <a:avLst/>
          </a:prstGeom>
          <a:noFill/>
        </p:spPr>
        <p:txBody>
          <a:bodyPr wrap="none" rtlCol="0">
            <a:spAutoFit/>
          </a:bodyPr>
          <a:lstStyle/>
          <a:p>
            <a:r>
              <a:rPr lang="en-US" sz="800" dirty="0" smtClean="0">
                <a:solidFill>
                  <a:srgbClr val="CC66FF"/>
                </a:solidFill>
              </a:rPr>
              <a:t>F2</a:t>
            </a:r>
          </a:p>
        </p:txBody>
      </p:sp>
      <p:sp>
        <p:nvSpPr>
          <p:cNvPr id="280" name="TextBox 279"/>
          <p:cNvSpPr txBox="1"/>
          <p:nvPr/>
        </p:nvSpPr>
        <p:spPr>
          <a:xfrm>
            <a:off x="7380422" y="676096"/>
            <a:ext cx="282450" cy="215444"/>
          </a:xfrm>
          <a:prstGeom prst="rect">
            <a:avLst/>
          </a:prstGeom>
          <a:noFill/>
        </p:spPr>
        <p:txBody>
          <a:bodyPr wrap="none" rtlCol="0">
            <a:spAutoFit/>
          </a:bodyPr>
          <a:lstStyle/>
          <a:p>
            <a:r>
              <a:rPr lang="en-US" sz="800" dirty="0" smtClean="0">
                <a:solidFill>
                  <a:srgbClr val="CC66FF"/>
                </a:solidFill>
              </a:rPr>
              <a:t>F3</a:t>
            </a:r>
          </a:p>
        </p:txBody>
      </p:sp>
      <p:sp>
        <p:nvSpPr>
          <p:cNvPr id="281" name="TextBox 280"/>
          <p:cNvSpPr txBox="1"/>
          <p:nvPr/>
        </p:nvSpPr>
        <p:spPr>
          <a:xfrm>
            <a:off x="7380422" y="878507"/>
            <a:ext cx="282450" cy="215444"/>
          </a:xfrm>
          <a:prstGeom prst="rect">
            <a:avLst/>
          </a:prstGeom>
          <a:noFill/>
        </p:spPr>
        <p:txBody>
          <a:bodyPr wrap="none" rtlCol="0">
            <a:spAutoFit/>
          </a:bodyPr>
          <a:lstStyle/>
          <a:p>
            <a:r>
              <a:rPr lang="en-US" sz="800" dirty="0" smtClean="0">
                <a:solidFill>
                  <a:srgbClr val="CC66FF"/>
                </a:solidFill>
              </a:rPr>
              <a:t>F4</a:t>
            </a:r>
          </a:p>
        </p:txBody>
      </p:sp>
      <p:sp>
        <p:nvSpPr>
          <p:cNvPr id="309" name="TextBox 308"/>
          <p:cNvSpPr txBox="1"/>
          <p:nvPr/>
        </p:nvSpPr>
        <p:spPr>
          <a:xfrm>
            <a:off x="7385996" y="1176597"/>
            <a:ext cx="282450" cy="215444"/>
          </a:xfrm>
          <a:prstGeom prst="rect">
            <a:avLst/>
          </a:prstGeom>
          <a:noFill/>
        </p:spPr>
        <p:txBody>
          <a:bodyPr wrap="none" rtlCol="0">
            <a:spAutoFit/>
          </a:bodyPr>
          <a:lstStyle/>
          <a:p>
            <a:r>
              <a:rPr lang="en-US" sz="800" dirty="0" smtClean="0">
                <a:solidFill>
                  <a:srgbClr val="CC66FF"/>
                </a:solidFill>
              </a:rPr>
              <a:t>F5</a:t>
            </a:r>
          </a:p>
        </p:txBody>
      </p:sp>
      <p:sp>
        <p:nvSpPr>
          <p:cNvPr id="310" name="TextBox 309"/>
          <p:cNvSpPr txBox="1"/>
          <p:nvPr/>
        </p:nvSpPr>
        <p:spPr>
          <a:xfrm>
            <a:off x="7380422" y="2266705"/>
            <a:ext cx="282450" cy="215444"/>
          </a:xfrm>
          <a:prstGeom prst="rect">
            <a:avLst/>
          </a:prstGeom>
          <a:noFill/>
        </p:spPr>
        <p:txBody>
          <a:bodyPr wrap="none" rtlCol="0">
            <a:spAutoFit/>
          </a:bodyPr>
          <a:lstStyle/>
          <a:p>
            <a:r>
              <a:rPr lang="en-US" sz="800" dirty="0" smtClean="0">
                <a:solidFill>
                  <a:srgbClr val="CC66FF"/>
                </a:solidFill>
              </a:rPr>
              <a:t>F9</a:t>
            </a:r>
          </a:p>
        </p:txBody>
      </p:sp>
      <p:sp>
        <p:nvSpPr>
          <p:cNvPr id="311" name="TextBox 310"/>
          <p:cNvSpPr txBox="1"/>
          <p:nvPr/>
        </p:nvSpPr>
        <p:spPr>
          <a:xfrm>
            <a:off x="7380422" y="1933396"/>
            <a:ext cx="282450" cy="215444"/>
          </a:xfrm>
          <a:prstGeom prst="rect">
            <a:avLst/>
          </a:prstGeom>
          <a:noFill/>
        </p:spPr>
        <p:txBody>
          <a:bodyPr wrap="none" rtlCol="0">
            <a:spAutoFit/>
          </a:bodyPr>
          <a:lstStyle/>
          <a:p>
            <a:r>
              <a:rPr lang="en-US" sz="800" dirty="0" smtClean="0">
                <a:solidFill>
                  <a:srgbClr val="CC66FF"/>
                </a:solidFill>
              </a:rPr>
              <a:t>F8</a:t>
            </a:r>
          </a:p>
        </p:txBody>
      </p:sp>
      <p:sp>
        <p:nvSpPr>
          <p:cNvPr id="337" name="TextBox 336"/>
          <p:cNvSpPr txBox="1"/>
          <p:nvPr/>
        </p:nvSpPr>
        <p:spPr>
          <a:xfrm>
            <a:off x="7381790" y="1728988"/>
            <a:ext cx="282450" cy="215444"/>
          </a:xfrm>
          <a:prstGeom prst="rect">
            <a:avLst/>
          </a:prstGeom>
          <a:noFill/>
        </p:spPr>
        <p:txBody>
          <a:bodyPr wrap="none" rtlCol="0">
            <a:spAutoFit/>
          </a:bodyPr>
          <a:lstStyle/>
          <a:p>
            <a:r>
              <a:rPr lang="en-US" sz="800" dirty="0" smtClean="0">
                <a:solidFill>
                  <a:srgbClr val="CC66FF"/>
                </a:solidFill>
              </a:rPr>
              <a:t>F7</a:t>
            </a:r>
          </a:p>
        </p:txBody>
      </p:sp>
      <p:sp>
        <p:nvSpPr>
          <p:cNvPr id="342" name="TextBox 341"/>
          <p:cNvSpPr txBox="1"/>
          <p:nvPr/>
        </p:nvSpPr>
        <p:spPr>
          <a:xfrm>
            <a:off x="7380422" y="1392041"/>
            <a:ext cx="282450" cy="215444"/>
          </a:xfrm>
          <a:prstGeom prst="rect">
            <a:avLst/>
          </a:prstGeom>
          <a:noFill/>
        </p:spPr>
        <p:txBody>
          <a:bodyPr wrap="none" rtlCol="0">
            <a:spAutoFit/>
          </a:bodyPr>
          <a:lstStyle/>
          <a:p>
            <a:r>
              <a:rPr lang="en-US" sz="800" dirty="0" smtClean="0">
                <a:solidFill>
                  <a:srgbClr val="CC66FF"/>
                </a:solidFill>
              </a:rPr>
              <a:t>F6</a:t>
            </a:r>
          </a:p>
        </p:txBody>
      </p:sp>
      <p:sp>
        <p:nvSpPr>
          <p:cNvPr id="343" name="TextBox 342"/>
          <p:cNvSpPr txBox="1"/>
          <p:nvPr/>
        </p:nvSpPr>
        <p:spPr>
          <a:xfrm>
            <a:off x="7380422" y="2429738"/>
            <a:ext cx="333746" cy="215444"/>
          </a:xfrm>
          <a:prstGeom prst="rect">
            <a:avLst/>
          </a:prstGeom>
          <a:noFill/>
        </p:spPr>
        <p:txBody>
          <a:bodyPr wrap="none" rtlCol="0">
            <a:spAutoFit/>
          </a:bodyPr>
          <a:lstStyle/>
          <a:p>
            <a:r>
              <a:rPr lang="en-US" sz="800" dirty="0" smtClean="0">
                <a:solidFill>
                  <a:srgbClr val="CC66FF"/>
                </a:solidFill>
              </a:rPr>
              <a:t>F10</a:t>
            </a:r>
          </a:p>
        </p:txBody>
      </p:sp>
      <p:sp>
        <p:nvSpPr>
          <p:cNvPr id="344" name="TextBox 343"/>
          <p:cNvSpPr txBox="1"/>
          <p:nvPr/>
        </p:nvSpPr>
        <p:spPr>
          <a:xfrm>
            <a:off x="7380422" y="2707005"/>
            <a:ext cx="333746" cy="215444"/>
          </a:xfrm>
          <a:prstGeom prst="rect">
            <a:avLst/>
          </a:prstGeom>
          <a:noFill/>
        </p:spPr>
        <p:txBody>
          <a:bodyPr wrap="none" rtlCol="0">
            <a:spAutoFit/>
          </a:bodyPr>
          <a:lstStyle/>
          <a:p>
            <a:r>
              <a:rPr lang="en-US" sz="800" dirty="0" smtClean="0">
                <a:solidFill>
                  <a:srgbClr val="CC66FF"/>
                </a:solidFill>
              </a:rPr>
              <a:t>F11</a:t>
            </a:r>
          </a:p>
        </p:txBody>
      </p:sp>
      <p:sp>
        <p:nvSpPr>
          <p:cNvPr id="345" name="TextBox 344"/>
          <p:cNvSpPr txBox="1"/>
          <p:nvPr/>
        </p:nvSpPr>
        <p:spPr>
          <a:xfrm>
            <a:off x="7382327" y="3940402"/>
            <a:ext cx="333746" cy="215444"/>
          </a:xfrm>
          <a:prstGeom prst="rect">
            <a:avLst/>
          </a:prstGeom>
          <a:noFill/>
        </p:spPr>
        <p:txBody>
          <a:bodyPr wrap="none" rtlCol="0">
            <a:spAutoFit/>
          </a:bodyPr>
          <a:lstStyle/>
          <a:p>
            <a:r>
              <a:rPr lang="en-US" sz="800" dirty="0" smtClean="0">
                <a:solidFill>
                  <a:srgbClr val="CC66FF"/>
                </a:solidFill>
              </a:rPr>
              <a:t>F14</a:t>
            </a:r>
          </a:p>
        </p:txBody>
      </p:sp>
      <p:sp>
        <p:nvSpPr>
          <p:cNvPr id="346" name="TextBox 345"/>
          <p:cNvSpPr txBox="1"/>
          <p:nvPr/>
        </p:nvSpPr>
        <p:spPr>
          <a:xfrm>
            <a:off x="7391331" y="4214440"/>
            <a:ext cx="333746" cy="215444"/>
          </a:xfrm>
          <a:prstGeom prst="rect">
            <a:avLst/>
          </a:prstGeom>
          <a:noFill/>
        </p:spPr>
        <p:txBody>
          <a:bodyPr wrap="none" rtlCol="0">
            <a:spAutoFit/>
          </a:bodyPr>
          <a:lstStyle/>
          <a:p>
            <a:r>
              <a:rPr lang="en-US" sz="800" dirty="0" smtClean="0">
                <a:solidFill>
                  <a:srgbClr val="CC66FF"/>
                </a:solidFill>
              </a:rPr>
              <a:t>F15</a:t>
            </a:r>
          </a:p>
        </p:txBody>
      </p:sp>
      <p:sp>
        <p:nvSpPr>
          <p:cNvPr id="347" name="TextBox 346"/>
          <p:cNvSpPr txBox="1"/>
          <p:nvPr/>
        </p:nvSpPr>
        <p:spPr>
          <a:xfrm>
            <a:off x="7396977" y="4398336"/>
            <a:ext cx="333746" cy="215444"/>
          </a:xfrm>
          <a:prstGeom prst="rect">
            <a:avLst/>
          </a:prstGeom>
          <a:noFill/>
        </p:spPr>
        <p:txBody>
          <a:bodyPr wrap="none" rtlCol="0">
            <a:spAutoFit/>
          </a:bodyPr>
          <a:lstStyle/>
          <a:p>
            <a:r>
              <a:rPr lang="en-US" sz="800" dirty="0" smtClean="0">
                <a:solidFill>
                  <a:srgbClr val="CC66FF"/>
                </a:solidFill>
              </a:rPr>
              <a:t>F16</a:t>
            </a:r>
          </a:p>
        </p:txBody>
      </p:sp>
      <p:sp>
        <p:nvSpPr>
          <p:cNvPr id="348" name="TextBox 347"/>
          <p:cNvSpPr txBox="1"/>
          <p:nvPr/>
        </p:nvSpPr>
        <p:spPr>
          <a:xfrm>
            <a:off x="7380422" y="4740738"/>
            <a:ext cx="333746" cy="215444"/>
          </a:xfrm>
          <a:prstGeom prst="rect">
            <a:avLst/>
          </a:prstGeom>
          <a:noFill/>
        </p:spPr>
        <p:txBody>
          <a:bodyPr wrap="none" rtlCol="0">
            <a:spAutoFit/>
          </a:bodyPr>
          <a:lstStyle/>
          <a:p>
            <a:r>
              <a:rPr lang="en-US" sz="800" dirty="0" smtClean="0">
                <a:solidFill>
                  <a:srgbClr val="CC66FF"/>
                </a:solidFill>
              </a:rPr>
              <a:t>F17</a:t>
            </a:r>
          </a:p>
        </p:txBody>
      </p:sp>
      <p:sp>
        <p:nvSpPr>
          <p:cNvPr id="349" name="TextBox 348"/>
          <p:cNvSpPr txBox="1"/>
          <p:nvPr/>
        </p:nvSpPr>
        <p:spPr>
          <a:xfrm>
            <a:off x="7390131" y="4937760"/>
            <a:ext cx="333746" cy="215444"/>
          </a:xfrm>
          <a:prstGeom prst="rect">
            <a:avLst/>
          </a:prstGeom>
          <a:noFill/>
        </p:spPr>
        <p:txBody>
          <a:bodyPr wrap="none" rtlCol="0">
            <a:spAutoFit/>
          </a:bodyPr>
          <a:lstStyle/>
          <a:p>
            <a:r>
              <a:rPr lang="en-US" sz="800" dirty="0" smtClean="0">
                <a:solidFill>
                  <a:srgbClr val="CC66FF"/>
                </a:solidFill>
              </a:rPr>
              <a:t>F18</a:t>
            </a:r>
          </a:p>
        </p:txBody>
      </p:sp>
      <p:sp>
        <p:nvSpPr>
          <p:cNvPr id="350" name="TextBox 349"/>
          <p:cNvSpPr txBox="1"/>
          <p:nvPr/>
        </p:nvSpPr>
        <p:spPr>
          <a:xfrm>
            <a:off x="7380422" y="5963841"/>
            <a:ext cx="333746" cy="215444"/>
          </a:xfrm>
          <a:prstGeom prst="rect">
            <a:avLst/>
          </a:prstGeom>
          <a:noFill/>
        </p:spPr>
        <p:txBody>
          <a:bodyPr wrap="none" rtlCol="0">
            <a:spAutoFit/>
          </a:bodyPr>
          <a:lstStyle/>
          <a:p>
            <a:r>
              <a:rPr lang="en-US" sz="800" dirty="0" smtClean="0">
                <a:solidFill>
                  <a:srgbClr val="CC66FF"/>
                </a:solidFill>
              </a:rPr>
              <a:t>F22</a:t>
            </a:r>
          </a:p>
        </p:txBody>
      </p:sp>
      <p:sp>
        <p:nvSpPr>
          <p:cNvPr id="351" name="TextBox 350"/>
          <p:cNvSpPr txBox="1"/>
          <p:nvPr/>
        </p:nvSpPr>
        <p:spPr>
          <a:xfrm>
            <a:off x="7387662" y="5793164"/>
            <a:ext cx="333746" cy="215444"/>
          </a:xfrm>
          <a:prstGeom prst="rect">
            <a:avLst/>
          </a:prstGeom>
          <a:noFill/>
        </p:spPr>
        <p:txBody>
          <a:bodyPr wrap="none" rtlCol="0">
            <a:spAutoFit/>
          </a:bodyPr>
          <a:lstStyle/>
          <a:p>
            <a:r>
              <a:rPr lang="en-US" sz="800" dirty="0" smtClean="0">
                <a:solidFill>
                  <a:srgbClr val="CC66FF"/>
                </a:solidFill>
              </a:rPr>
              <a:t>F21</a:t>
            </a:r>
          </a:p>
        </p:txBody>
      </p:sp>
      <p:sp>
        <p:nvSpPr>
          <p:cNvPr id="352" name="TextBox 351"/>
          <p:cNvSpPr txBox="1"/>
          <p:nvPr/>
        </p:nvSpPr>
        <p:spPr>
          <a:xfrm>
            <a:off x="7396977" y="5463340"/>
            <a:ext cx="333746" cy="215444"/>
          </a:xfrm>
          <a:prstGeom prst="rect">
            <a:avLst/>
          </a:prstGeom>
          <a:noFill/>
        </p:spPr>
        <p:txBody>
          <a:bodyPr wrap="none" rtlCol="0">
            <a:spAutoFit/>
          </a:bodyPr>
          <a:lstStyle/>
          <a:p>
            <a:r>
              <a:rPr lang="en-US" sz="800" dirty="0" smtClean="0">
                <a:solidFill>
                  <a:srgbClr val="CC66FF"/>
                </a:solidFill>
              </a:rPr>
              <a:t>F20</a:t>
            </a:r>
          </a:p>
        </p:txBody>
      </p:sp>
      <p:sp>
        <p:nvSpPr>
          <p:cNvPr id="353" name="TextBox 352"/>
          <p:cNvSpPr txBox="1"/>
          <p:nvPr/>
        </p:nvSpPr>
        <p:spPr>
          <a:xfrm>
            <a:off x="7387662" y="5283671"/>
            <a:ext cx="333746" cy="215444"/>
          </a:xfrm>
          <a:prstGeom prst="rect">
            <a:avLst/>
          </a:prstGeom>
          <a:noFill/>
        </p:spPr>
        <p:txBody>
          <a:bodyPr wrap="none" rtlCol="0">
            <a:spAutoFit/>
          </a:bodyPr>
          <a:lstStyle/>
          <a:p>
            <a:r>
              <a:rPr lang="en-US" sz="800" dirty="0" smtClean="0">
                <a:solidFill>
                  <a:srgbClr val="CC66FF"/>
                </a:solidFill>
              </a:rPr>
              <a:t>F19</a:t>
            </a:r>
          </a:p>
        </p:txBody>
      </p:sp>
      <p:sp>
        <p:nvSpPr>
          <p:cNvPr id="354" name="TextBox 353"/>
          <p:cNvSpPr txBox="1"/>
          <p:nvPr/>
        </p:nvSpPr>
        <p:spPr>
          <a:xfrm>
            <a:off x="7375481" y="6332338"/>
            <a:ext cx="333746" cy="215444"/>
          </a:xfrm>
          <a:prstGeom prst="rect">
            <a:avLst/>
          </a:prstGeom>
          <a:noFill/>
        </p:spPr>
        <p:txBody>
          <a:bodyPr wrap="none" rtlCol="0">
            <a:spAutoFit/>
          </a:bodyPr>
          <a:lstStyle/>
          <a:p>
            <a:r>
              <a:rPr lang="en-US" sz="800" dirty="0" smtClean="0">
                <a:solidFill>
                  <a:srgbClr val="CC66FF"/>
                </a:solidFill>
              </a:rPr>
              <a:t>F23</a:t>
            </a:r>
          </a:p>
        </p:txBody>
      </p:sp>
      <p:sp>
        <p:nvSpPr>
          <p:cNvPr id="355" name="TextBox 354"/>
          <p:cNvSpPr txBox="1"/>
          <p:nvPr/>
        </p:nvSpPr>
        <p:spPr>
          <a:xfrm>
            <a:off x="7389030" y="6491455"/>
            <a:ext cx="333746" cy="215444"/>
          </a:xfrm>
          <a:prstGeom prst="rect">
            <a:avLst/>
          </a:prstGeom>
          <a:noFill/>
        </p:spPr>
        <p:txBody>
          <a:bodyPr wrap="none" rtlCol="0">
            <a:spAutoFit/>
          </a:bodyPr>
          <a:lstStyle/>
          <a:p>
            <a:r>
              <a:rPr lang="en-US" sz="800" dirty="0" smtClean="0">
                <a:solidFill>
                  <a:srgbClr val="CC66FF"/>
                </a:solidFill>
              </a:rPr>
              <a:t>F24</a:t>
            </a:r>
          </a:p>
        </p:txBody>
      </p:sp>
      <p:sp>
        <p:nvSpPr>
          <p:cNvPr id="356" name="TextBox 355"/>
          <p:cNvSpPr txBox="1"/>
          <p:nvPr/>
        </p:nvSpPr>
        <p:spPr>
          <a:xfrm>
            <a:off x="7375481" y="3102954"/>
            <a:ext cx="333746" cy="215444"/>
          </a:xfrm>
          <a:prstGeom prst="rect">
            <a:avLst/>
          </a:prstGeom>
          <a:noFill/>
        </p:spPr>
        <p:txBody>
          <a:bodyPr wrap="none" rtlCol="0">
            <a:spAutoFit/>
          </a:bodyPr>
          <a:lstStyle/>
          <a:p>
            <a:r>
              <a:rPr lang="en-US" sz="800" dirty="0" smtClean="0">
                <a:solidFill>
                  <a:srgbClr val="CC66FF"/>
                </a:solidFill>
              </a:rPr>
              <a:t>F12</a:t>
            </a:r>
          </a:p>
        </p:txBody>
      </p:sp>
      <p:sp>
        <p:nvSpPr>
          <p:cNvPr id="357" name="TextBox 356"/>
          <p:cNvSpPr txBox="1"/>
          <p:nvPr/>
        </p:nvSpPr>
        <p:spPr>
          <a:xfrm>
            <a:off x="7387662" y="3606847"/>
            <a:ext cx="333746" cy="215444"/>
          </a:xfrm>
          <a:prstGeom prst="rect">
            <a:avLst/>
          </a:prstGeom>
          <a:noFill/>
        </p:spPr>
        <p:txBody>
          <a:bodyPr wrap="none" rtlCol="0">
            <a:spAutoFit/>
          </a:bodyPr>
          <a:lstStyle/>
          <a:p>
            <a:r>
              <a:rPr lang="en-US" sz="800" dirty="0" smtClean="0">
                <a:solidFill>
                  <a:srgbClr val="CC66FF"/>
                </a:solidFill>
              </a:rPr>
              <a:t>F13</a:t>
            </a:r>
          </a:p>
        </p:txBody>
      </p:sp>
    </p:spTree>
    <p:extLst>
      <p:ext uri="{BB962C8B-B14F-4D97-AF65-F5344CB8AC3E}">
        <p14:creationId xmlns:p14="http://schemas.microsoft.com/office/powerpoint/2010/main" val="3894694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6037487" cy="523220"/>
          </a:xfrm>
          <a:prstGeom prst="rect">
            <a:avLst/>
          </a:prstGeom>
          <a:solidFill>
            <a:srgbClr val="00CCFF"/>
          </a:solidFill>
        </p:spPr>
        <p:txBody>
          <a:bodyPr wrap="none" rtlCol="0">
            <a:spAutoFit/>
          </a:bodyPr>
          <a:lstStyle/>
          <a:p>
            <a:r>
              <a:rPr lang="en-US" sz="2800" dirty="0" smtClean="0">
                <a:solidFill>
                  <a:srgbClr val="002060"/>
                </a:solidFill>
              </a:rPr>
              <a:t>FEB2 ID concept-</a:t>
            </a:r>
            <a:r>
              <a:rPr lang="en-US" sz="2800" dirty="0" err="1" smtClean="0">
                <a:solidFill>
                  <a:srgbClr val="002060"/>
                </a:solidFill>
              </a:rPr>
              <a:t>ddpu</a:t>
            </a:r>
            <a:r>
              <a:rPr lang="en-US" sz="2800" dirty="0" smtClean="0">
                <a:solidFill>
                  <a:srgbClr val="002060"/>
                </a:solidFill>
              </a:rPr>
              <a:t> output modes (2)</a:t>
            </a:r>
            <a:endParaRPr lang="en-US" sz="2800" dirty="0">
              <a:solidFill>
                <a:srgbClr val="002060"/>
              </a:solidFill>
            </a:endParaRPr>
          </a:p>
        </p:txBody>
      </p:sp>
      <p:sp>
        <p:nvSpPr>
          <p:cNvPr id="32" name="TextBox 31"/>
          <p:cNvSpPr txBox="1"/>
          <p:nvPr/>
        </p:nvSpPr>
        <p:spPr>
          <a:xfrm>
            <a:off x="285487" y="2196353"/>
            <a:ext cx="8652325" cy="2800767"/>
          </a:xfrm>
          <a:prstGeom prst="rect">
            <a:avLst/>
          </a:prstGeom>
          <a:noFill/>
        </p:spPr>
        <p:txBody>
          <a:bodyPr wrap="square" rtlCol="0">
            <a:spAutoFit/>
          </a:bodyPr>
          <a:lstStyle/>
          <a:p>
            <a:r>
              <a:rPr lang="en-US" sz="1600" dirty="0" smtClean="0">
                <a:solidFill>
                  <a:srgbClr val="CC66FF"/>
                </a:solidFill>
              </a:rPr>
              <a:t>// </a:t>
            </a:r>
            <a:r>
              <a:rPr lang="en-US" sz="1600" dirty="0">
                <a:solidFill>
                  <a:srgbClr val="CC66FF"/>
                </a:solidFill>
              </a:rPr>
              <a:t>If DDPU flavor is "MDAC"</a:t>
            </a:r>
          </a:p>
          <a:p>
            <a:r>
              <a:rPr lang="en-US" sz="1600" dirty="0">
                <a:solidFill>
                  <a:srgbClr val="CC66FF"/>
                </a:solidFill>
              </a:rPr>
              <a:t>// </a:t>
            </a:r>
            <a:r>
              <a:rPr lang="en-US" sz="1600" dirty="0" err="1">
                <a:solidFill>
                  <a:srgbClr val="CC66FF"/>
                </a:solidFill>
              </a:rPr>
              <a:t>serializer</a:t>
            </a:r>
            <a:r>
              <a:rPr lang="en-US" sz="1600" dirty="0">
                <a:solidFill>
                  <a:srgbClr val="CC66FF"/>
                </a:solidFill>
              </a:rPr>
              <a:t> </a:t>
            </a:r>
            <a:r>
              <a:rPr lang="en-US" sz="1600" dirty="0" smtClean="0">
                <a:solidFill>
                  <a:srgbClr val="CC66FF"/>
                </a:solidFill>
              </a:rPr>
              <a:t>16 bit  </a:t>
            </a:r>
            <a:r>
              <a:rPr lang="en-US" sz="1600" dirty="0">
                <a:solidFill>
                  <a:srgbClr val="CC66FF"/>
                </a:solidFill>
              </a:rPr>
              <a:t>mode output: {overflow, </a:t>
            </a:r>
            <a:r>
              <a:rPr lang="en-US" sz="1600" dirty="0" err="1">
                <a:solidFill>
                  <a:srgbClr val="CC66FF"/>
                </a:solidFill>
              </a:rPr>
              <a:t>final_MDAC</a:t>
            </a:r>
            <a:r>
              <a:rPr lang="en-US" sz="1600" dirty="0">
                <a:solidFill>
                  <a:srgbClr val="CC66FF"/>
                </a:solidFill>
              </a:rPr>
              <a:t>[14:0</a:t>
            </a:r>
            <a:r>
              <a:rPr lang="en-US" sz="1600" dirty="0" smtClean="0">
                <a:solidFill>
                  <a:srgbClr val="CC66FF"/>
                </a:solidFill>
              </a:rPr>
              <a:t>]}</a:t>
            </a:r>
            <a:endParaRPr lang="en-US" sz="1600" dirty="0">
              <a:solidFill>
                <a:srgbClr val="CC66FF"/>
              </a:solidFill>
            </a:endParaRPr>
          </a:p>
          <a:p>
            <a:r>
              <a:rPr lang="en-US" sz="1600" dirty="0">
                <a:solidFill>
                  <a:srgbClr val="CC66FF"/>
                </a:solidFill>
              </a:rPr>
              <a:t>// If DDPU flavor is "AUX/test"</a:t>
            </a:r>
          </a:p>
          <a:p>
            <a:r>
              <a:rPr lang="en-US" sz="1600" dirty="0">
                <a:solidFill>
                  <a:srgbClr val="CC66FF"/>
                </a:solidFill>
              </a:rPr>
              <a:t>// </a:t>
            </a:r>
            <a:r>
              <a:rPr lang="en-US" sz="1600" dirty="0" err="1">
                <a:solidFill>
                  <a:srgbClr val="CC66FF"/>
                </a:solidFill>
              </a:rPr>
              <a:t>serializer</a:t>
            </a:r>
            <a:r>
              <a:rPr lang="en-US" sz="1600" dirty="0">
                <a:solidFill>
                  <a:srgbClr val="CC66FF"/>
                </a:solidFill>
              </a:rPr>
              <a:t> </a:t>
            </a:r>
            <a:r>
              <a:rPr lang="en-US" sz="1600" dirty="0" smtClean="0">
                <a:solidFill>
                  <a:srgbClr val="CC66FF"/>
                </a:solidFill>
              </a:rPr>
              <a:t>16 bit </a:t>
            </a:r>
            <a:r>
              <a:rPr lang="en-US" sz="1600" dirty="0">
                <a:solidFill>
                  <a:srgbClr val="CC66FF"/>
                </a:solidFill>
              </a:rPr>
              <a:t>mode output: {flag, valid, </a:t>
            </a:r>
            <a:r>
              <a:rPr lang="en-US" sz="1600" dirty="0">
                <a:solidFill>
                  <a:srgbClr val="00B050"/>
                </a:solidFill>
              </a:rPr>
              <a:t>FEB_ID[11:0]</a:t>
            </a:r>
            <a:r>
              <a:rPr lang="en-US" sz="1600" dirty="0">
                <a:solidFill>
                  <a:srgbClr val="CC66FF"/>
                </a:solidFill>
              </a:rPr>
              <a:t>}</a:t>
            </a:r>
          </a:p>
          <a:p>
            <a:r>
              <a:rPr lang="en-US" sz="1600" dirty="0">
                <a:solidFill>
                  <a:srgbClr val="CC66FF"/>
                </a:solidFill>
              </a:rPr>
              <a:t>//</a:t>
            </a:r>
          </a:p>
          <a:p>
            <a:r>
              <a:rPr lang="en-US" sz="1600" dirty="0">
                <a:solidFill>
                  <a:srgbClr val="CC66FF"/>
                </a:solidFill>
              </a:rPr>
              <a:t>// 32 bit mode, MDAC </a:t>
            </a:r>
            <a:r>
              <a:rPr lang="en-US" sz="1600" dirty="0" smtClean="0">
                <a:solidFill>
                  <a:srgbClr val="CC66FF"/>
                </a:solidFill>
              </a:rPr>
              <a:t>flavor</a:t>
            </a:r>
            <a:endParaRPr lang="en-US" sz="1600" dirty="0">
              <a:solidFill>
                <a:srgbClr val="CC66FF"/>
              </a:solidFill>
            </a:endParaRPr>
          </a:p>
          <a:p>
            <a:r>
              <a:rPr lang="en-US" sz="1600" dirty="0">
                <a:solidFill>
                  <a:srgbClr val="CC66FF"/>
                </a:solidFill>
              </a:rPr>
              <a:t>// Upper 16 bits for 32 bit raw mode</a:t>
            </a:r>
          </a:p>
          <a:p>
            <a:r>
              <a:rPr lang="en-US" sz="1600" dirty="0">
                <a:solidFill>
                  <a:srgbClr val="CC66FF"/>
                </a:solidFill>
              </a:rPr>
              <a:t>// </a:t>
            </a:r>
            <a:r>
              <a:rPr lang="en-US" sz="1600" dirty="0" err="1">
                <a:solidFill>
                  <a:srgbClr val="CC66FF"/>
                </a:solidFill>
              </a:rPr>
              <a:t>tranmitted</a:t>
            </a:r>
            <a:r>
              <a:rPr lang="en-US" sz="1600" dirty="0">
                <a:solidFill>
                  <a:srgbClr val="CC66FF"/>
                </a:solidFill>
              </a:rPr>
              <a:t> by </a:t>
            </a:r>
            <a:r>
              <a:rPr lang="en-US" sz="1600" dirty="0" err="1">
                <a:solidFill>
                  <a:srgbClr val="CC66FF"/>
                </a:solidFill>
              </a:rPr>
              <a:t>serializer</a:t>
            </a:r>
            <a:r>
              <a:rPr lang="en-US" sz="1600" dirty="0">
                <a:solidFill>
                  <a:srgbClr val="CC66FF"/>
                </a:solidFill>
              </a:rPr>
              <a:t> A:</a:t>
            </a:r>
          </a:p>
          <a:p>
            <a:r>
              <a:rPr lang="en-US" sz="1600" dirty="0">
                <a:solidFill>
                  <a:srgbClr val="CC66FF"/>
                </a:solidFill>
              </a:rPr>
              <a:t>//   { </a:t>
            </a:r>
            <a:r>
              <a:rPr lang="en-US" sz="1600" dirty="0" err="1">
                <a:solidFill>
                  <a:srgbClr val="00B050"/>
                </a:solidFill>
              </a:rPr>
              <a:t>before_edge_tst</a:t>
            </a:r>
            <a:r>
              <a:rPr lang="en-US" sz="1600" dirty="0">
                <a:solidFill>
                  <a:srgbClr val="00B050"/>
                </a:solidFill>
              </a:rPr>
              <a:t>[1:0]</a:t>
            </a:r>
            <a:r>
              <a:rPr lang="en-US" sz="1600" dirty="0">
                <a:solidFill>
                  <a:srgbClr val="CC66FF"/>
                </a:solidFill>
              </a:rPr>
              <a:t>, </a:t>
            </a:r>
          </a:p>
          <a:p>
            <a:r>
              <a:rPr lang="en-US" sz="1600" dirty="0">
                <a:solidFill>
                  <a:srgbClr val="CC66FF"/>
                </a:solidFill>
              </a:rPr>
              <a:t>//     </a:t>
            </a:r>
            <a:r>
              <a:rPr lang="en-US" sz="1600" dirty="0" err="1">
                <a:solidFill>
                  <a:srgbClr val="00B050"/>
                </a:solidFill>
              </a:rPr>
              <a:t>after_edge_tst</a:t>
            </a:r>
            <a:r>
              <a:rPr lang="en-US" sz="1600" dirty="0">
                <a:solidFill>
                  <a:srgbClr val="00B050"/>
                </a:solidFill>
              </a:rPr>
              <a:t>[1:0]</a:t>
            </a:r>
            <a:r>
              <a:rPr lang="en-US" sz="1600" dirty="0">
                <a:solidFill>
                  <a:srgbClr val="CC66FF"/>
                </a:solidFill>
              </a:rPr>
              <a:t>, </a:t>
            </a:r>
          </a:p>
          <a:p>
            <a:r>
              <a:rPr lang="en-US" sz="1600" dirty="0">
                <a:solidFill>
                  <a:srgbClr val="CC66FF"/>
                </a:solidFill>
              </a:rPr>
              <a:t>//     mdac_r2[11:4], sar_r2[20:17]}; </a:t>
            </a:r>
            <a:endParaRPr lang="en-US" sz="1600" dirty="0" smtClean="0">
              <a:solidFill>
                <a:srgbClr val="CC66FF"/>
              </a:solidFill>
            </a:endParaRPr>
          </a:p>
        </p:txBody>
      </p:sp>
    </p:spTree>
    <p:extLst>
      <p:ext uri="{BB962C8B-B14F-4D97-AF65-F5344CB8AC3E}">
        <p14:creationId xmlns:p14="http://schemas.microsoft.com/office/powerpoint/2010/main" val="1493041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6148093" cy="523220"/>
          </a:xfrm>
          <a:prstGeom prst="rect">
            <a:avLst/>
          </a:prstGeom>
          <a:solidFill>
            <a:srgbClr val="00CCFF"/>
          </a:solidFill>
        </p:spPr>
        <p:txBody>
          <a:bodyPr wrap="none" rtlCol="0">
            <a:spAutoFit/>
          </a:bodyPr>
          <a:lstStyle/>
          <a:p>
            <a:r>
              <a:rPr lang="en-US" sz="2800" dirty="0" smtClean="0">
                <a:solidFill>
                  <a:srgbClr val="002060"/>
                </a:solidFill>
              </a:rPr>
              <a:t>FEB2 ID concept-</a:t>
            </a:r>
            <a:r>
              <a:rPr lang="en-US" sz="2800" dirty="0" err="1" smtClean="0">
                <a:solidFill>
                  <a:srgbClr val="002060"/>
                </a:solidFill>
              </a:rPr>
              <a:t>ddpu</a:t>
            </a:r>
            <a:r>
              <a:rPr lang="en-US" sz="2800" dirty="0" smtClean="0">
                <a:solidFill>
                  <a:srgbClr val="002060"/>
                </a:solidFill>
              </a:rPr>
              <a:t> output modes (3)</a:t>
            </a:r>
            <a:endParaRPr lang="en-US" sz="2800" dirty="0">
              <a:solidFill>
                <a:srgbClr val="002060"/>
              </a:solidFill>
            </a:endParaRPr>
          </a:p>
        </p:txBody>
      </p:sp>
      <p:sp>
        <p:nvSpPr>
          <p:cNvPr id="32" name="TextBox 31"/>
          <p:cNvSpPr txBox="1"/>
          <p:nvPr/>
        </p:nvSpPr>
        <p:spPr>
          <a:xfrm>
            <a:off x="1062196" y="1794154"/>
            <a:ext cx="6652418" cy="4031873"/>
          </a:xfrm>
          <a:prstGeom prst="rect">
            <a:avLst/>
          </a:prstGeom>
          <a:noFill/>
        </p:spPr>
        <p:txBody>
          <a:bodyPr wrap="square" rtlCol="0">
            <a:spAutoFit/>
          </a:bodyPr>
          <a:lstStyle/>
          <a:p>
            <a:r>
              <a:rPr lang="en-US" sz="1600" dirty="0" smtClean="0">
                <a:solidFill>
                  <a:srgbClr val="CC66FF"/>
                </a:solidFill>
              </a:rPr>
              <a:t>// </a:t>
            </a:r>
            <a:r>
              <a:rPr lang="en-US" sz="1600" dirty="0">
                <a:solidFill>
                  <a:srgbClr val="CC66FF"/>
                </a:solidFill>
              </a:rPr>
              <a:t>32 bit mode,  AUX/test </a:t>
            </a:r>
            <a:r>
              <a:rPr lang="en-US" sz="1600" dirty="0" smtClean="0">
                <a:solidFill>
                  <a:srgbClr val="CC66FF"/>
                </a:solidFill>
              </a:rPr>
              <a:t>flavor</a:t>
            </a:r>
            <a:endParaRPr lang="en-US" sz="1600" dirty="0">
              <a:solidFill>
                <a:srgbClr val="CC66FF"/>
              </a:solidFill>
            </a:endParaRPr>
          </a:p>
          <a:p>
            <a:r>
              <a:rPr lang="en-US" sz="1600" dirty="0">
                <a:solidFill>
                  <a:srgbClr val="CC66FF"/>
                </a:solidFill>
              </a:rPr>
              <a:t>// Upper 16 bits for 32 bit raw mode</a:t>
            </a:r>
          </a:p>
          <a:p>
            <a:r>
              <a:rPr lang="en-US" sz="1600" dirty="0">
                <a:solidFill>
                  <a:srgbClr val="CC66FF"/>
                </a:solidFill>
              </a:rPr>
              <a:t>// </a:t>
            </a:r>
            <a:r>
              <a:rPr lang="en-US" sz="1600" dirty="0" err="1">
                <a:solidFill>
                  <a:srgbClr val="CC66FF"/>
                </a:solidFill>
              </a:rPr>
              <a:t>tranmitted</a:t>
            </a:r>
            <a:r>
              <a:rPr lang="en-US" sz="1600" dirty="0">
                <a:solidFill>
                  <a:srgbClr val="CC66FF"/>
                </a:solidFill>
              </a:rPr>
              <a:t> by </a:t>
            </a:r>
            <a:r>
              <a:rPr lang="en-US" sz="1600" dirty="0" err="1">
                <a:solidFill>
                  <a:srgbClr val="CC66FF"/>
                </a:solidFill>
              </a:rPr>
              <a:t>serializer</a:t>
            </a:r>
            <a:r>
              <a:rPr lang="en-US" sz="1600" dirty="0">
                <a:solidFill>
                  <a:srgbClr val="CC66FF"/>
                </a:solidFill>
              </a:rPr>
              <a:t> A:</a:t>
            </a:r>
          </a:p>
          <a:p>
            <a:r>
              <a:rPr lang="en-US" sz="1600" dirty="0">
                <a:solidFill>
                  <a:srgbClr val="CC66FF"/>
                </a:solidFill>
              </a:rPr>
              <a:t>//   { </a:t>
            </a:r>
            <a:r>
              <a:rPr lang="en-US" sz="1600" dirty="0" err="1">
                <a:solidFill>
                  <a:srgbClr val="00B050"/>
                </a:solidFill>
              </a:rPr>
              <a:t>Test_inputs</a:t>
            </a:r>
            <a:r>
              <a:rPr lang="en-US" sz="1600" dirty="0">
                <a:solidFill>
                  <a:srgbClr val="00B050"/>
                </a:solidFill>
              </a:rPr>
              <a:t>[15:0]</a:t>
            </a:r>
            <a:r>
              <a:rPr lang="en-US" sz="1600" dirty="0">
                <a:solidFill>
                  <a:srgbClr val="CC66FF"/>
                </a:solidFill>
              </a:rPr>
              <a:t>};  </a:t>
            </a:r>
          </a:p>
          <a:p>
            <a:r>
              <a:rPr lang="en-US" sz="1600" dirty="0">
                <a:solidFill>
                  <a:srgbClr val="CC66FF"/>
                </a:solidFill>
              </a:rPr>
              <a:t>// Lower 16 bits for both 32 bit raw modes are </a:t>
            </a:r>
          </a:p>
          <a:p>
            <a:r>
              <a:rPr lang="en-US" sz="1600" dirty="0">
                <a:solidFill>
                  <a:srgbClr val="CC66FF"/>
                </a:solidFill>
              </a:rPr>
              <a:t>// transmitted by </a:t>
            </a:r>
            <a:r>
              <a:rPr lang="en-US" sz="1600" dirty="0" err="1">
                <a:solidFill>
                  <a:srgbClr val="CC66FF"/>
                </a:solidFill>
              </a:rPr>
              <a:t>serializer</a:t>
            </a:r>
            <a:r>
              <a:rPr lang="en-US" sz="1600" dirty="0">
                <a:solidFill>
                  <a:srgbClr val="CC66FF"/>
                </a:solidFill>
              </a:rPr>
              <a:t> B:</a:t>
            </a:r>
          </a:p>
          <a:p>
            <a:r>
              <a:rPr lang="en-US" sz="1600" dirty="0">
                <a:solidFill>
                  <a:srgbClr val="CC66FF"/>
                </a:solidFill>
              </a:rPr>
              <a:t>//     {sar_r2[16:1]} </a:t>
            </a:r>
          </a:p>
          <a:p>
            <a:r>
              <a:rPr lang="en-US" sz="1600" dirty="0">
                <a:solidFill>
                  <a:srgbClr val="CC66FF"/>
                </a:solidFill>
              </a:rPr>
              <a:t>// if DDPU IN </a:t>
            </a:r>
            <a:r>
              <a:rPr lang="en-US" sz="1600" dirty="0" err="1">
                <a:solidFill>
                  <a:srgbClr val="CC66FF"/>
                </a:solidFill>
              </a:rPr>
              <a:t>serializer</a:t>
            </a:r>
            <a:r>
              <a:rPr lang="en-US" sz="1600" dirty="0">
                <a:solidFill>
                  <a:srgbClr val="CC66FF"/>
                </a:solidFill>
              </a:rPr>
              <a:t> test more:</a:t>
            </a:r>
          </a:p>
          <a:p>
            <a:r>
              <a:rPr lang="en-US" sz="1600" dirty="0">
                <a:solidFill>
                  <a:srgbClr val="CC66FF"/>
                </a:solidFill>
              </a:rPr>
              <a:t>// channel A output in 16 bit mode is : {4'b1010, </a:t>
            </a:r>
            <a:r>
              <a:rPr lang="en-US" sz="1600" dirty="0" err="1">
                <a:solidFill>
                  <a:srgbClr val="CC66FF"/>
                </a:solidFill>
              </a:rPr>
              <a:t>ser_ID</a:t>
            </a:r>
            <a:r>
              <a:rPr lang="en-US" sz="1600" dirty="0">
                <a:solidFill>
                  <a:srgbClr val="CC66FF"/>
                </a:solidFill>
              </a:rPr>
              <a:t>, 5'b01001}</a:t>
            </a:r>
          </a:p>
          <a:p>
            <a:r>
              <a:rPr lang="en-US" sz="1600" dirty="0">
                <a:solidFill>
                  <a:srgbClr val="CC66FF"/>
                </a:solidFill>
              </a:rPr>
              <a:t>// in 32 bit mode</a:t>
            </a:r>
          </a:p>
          <a:p>
            <a:r>
              <a:rPr lang="en-US" sz="1600" dirty="0">
                <a:solidFill>
                  <a:srgbClr val="CC66FF"/>
                </a:solidFill>
              </a:rPr>
              <a:t>// channel A output is                : {4'b1010, </a:t>
            </a:r>
            <a:r>
              <a:rPr lang="en-US" sz="1600" dirty="0" err="1">
                <a:solidFill>
                  <a:srgbClr val="CC66FF"/>
                </a:solidFill>
              </a:rPr>
              <a:t>ser_ID</a:t>
            </a:r>
            <a:r>
              <a:rPr lang="en-US" sz="1600" dirty="0">
                <a:solidFill>
                  <a:srgbClr val="CC66FF"/>
                </a:solidFill>
              </a:rPr>
              <a:t>, 5'b01001}</a:t>
            </a:r>
          </a:p>
          <a:p>
            <a:r>
              <a:rPr lang="en-US" sz="1600" dirty="0">
                <a:solidFill>
                  <a:srgbClr val="CC66FF"/>
                </a:solidFill>
              </a:rPr>
              <a:t>// channel B output is                : {4'b1010, </a:t>
            </a:r>
            <a:r>
              <a:rPr lang="en-US" sz="1600" dirty="0" err="1">
                <a:solidFill>
                  <a:srgbClr val="CC66FF"/>
                </a:solidFill>
              </a:rPr>
              <a:t>ser_ID</a:t>
            </a:r>
            <a:r>
              <a:rPr lang="en-US" sz="1600" dirty="0">
                <a:solidFill>
                  <a:srgbClr val="CC66FF"/>
                </a:solidFill>
              </a:rPr>
              <a:t>, 5'b01010}</a:t>
            </a:r>
          </a:p>
          <a:p>
            <a:r>
              <a:rPr lang="en-US" sz="1600" dirty="0">
                <a:solidFill>
                  <a:srgbClr val="CC66FF"/>
                </a:solidFill>
              </a:rPr>
              <a:t>//</a:t>
            </a:r>
          </a:p>
          <a:p>
            <a:r>
              <a:rPr lang="en-US" sz="1600" dirty="0">
                <a:solidFill>
                  <a:srgbClr val="CC66FF"/>
                </a:solidFill>
              </a:rPr>
              <a:t>// where                              </a:t>
            </a:r>
            <a:r>
              <a:rPr lang="en-US" sz="1600" dirty="0" err="1">
                <a:solidFill>
                  <a:srgbClr val="CC66FF"/>
                </a:solidFill>
              </a:rPr>
              <a:t>ser_ID</a:t>
            </a:r>
            <a:r>
              <a:rPr lang="en-US" sz="1600" dirty="0">
                <a:solidFill>
                  <a:srgbClr val="CC66FF"/>
                </a:solidFill>
              </a:rPr>
              <a:t> &lt;= {I2C_ID, CH_N};           </a:t>
            </a:r>
          </a:p>
          <a:p>
            <a:r>
              <a:rPr lang="en-US" sz="1600" dirty="0">
                <a:solidFill>
                  <a:srgbClr val="CC66FF"/>
                </a:solidFill>
              </a:rPr>
              <a:t>// frame output has always a for       : {1'b1, 1'b0, FIRST, BCNUMBER[4:0], </a:t>
            </a:r>
            <a:r>
              <a:rPr lang="en-US" sz="1600" dirty="0" smtClean="0">
                <a:solidFill>
                  <a:srgbClr val="CC66FF"/>
                </a:solidFill>
              </a:rPr>
              <a:t>                     </a:t>
            </a:r>
          </a:p>
          <a:p>
            <a:r>
              <a:rPr lang="en-US" sz="1600" dirty="0">
                <a:solidFill>
                  <a:srgbClr val="CC66FF"/>
                </a:solidFill>
              </a:rPr>
              <a:t> </a:t>
            </a:r>
            <a:r>
              <a:rPr lang="en-US" sz="1600" dirty="0" smtClean="0">
                <a:solidFill>
                  <a:srgbClr val="CC66FF"/>
                </a:solidFill>
              </a:rPr>
              <a:t>                                                                  8'b00000000}</a:t>
            </a:r>
            <a:endParaRPr lang="en-US" sz="1600" dirty="0">
              <a:solidFill>
                <a:srgbClr val="CC66FF"/>
              </a:solidFill>
            </a:endParaRPr>
          </a:p>
        </p:txBody>
      </p:sp>
    </p:spTree>
    <p:extLst>
      <p:ext uri="{BB962C8B-B14F-4D97-AF65-F5344CB8AC3E}">
        <p14:creationId xmlns:p14="http://schemas.microsoft.com/office/powerpoint/2010/main" val="3926697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3174" y="831849"/>
            <a:ext cx="6397651" cy="5194301"/>
          </a:xfrm>
          <a:prstGeom prst="rect">
            <a:avLst/>
          </a:prstGeom>
        </p:spPr>
      </p:pic>
      <p:sp>
        <p:nvSpPr>
          <p:cNvPr id="3" name="TextBox 2"/>
          <p:cNvSpPr txBox="1"/>
          <p:nvPr/>
        </p:nvSpPr>
        <p:spPr>
          <a:xfrm>
            <a:off x="269913" y="370184"/>
            <a:ext cx="2065950" cy="461665"/>
          </a:xfrm>
          <a:prstGeom prst="rect">
            <a:avLst/>
          </a:prstGeom>
          <a:noFill/>
        </p:spPr>
        <p:txBody>
          <a:bodyPr wrap="none" rtlCol="0">
            <a:spAutoFit/>
          </a:bodyPr>
          <a:lstStyle/>
          <a:p>
            <a:r>
              <a:rPr lang="en-US" sz="2400" dirty="0" smtClean="0">
                <a:solidFill>
                  <a:srgbClr val="00B050"/>
                </a:solidFill>
              </a:rPr>
              <a:t>LpGBT package</a:t>
            </a:r>
            <a:endParaRPr lang="en-US" sz="2400" dirty="0">
              <a:solidFill>
                <a:srgbClr val="00B050"/>
              </a:solidFill>
            </a:endParaRPr>
          </a:p>
        </p:txBody>
      </p:sp>
    </p:spTree>
    <p:extLst>
      <p:ext uri="{BB962C8B-B14F-4D97-AF65-F5344CB8AC3E}">
        <p14:creationId xmlns:p14="http://schemas.microsoft.com/office/powerpoint/2010/main" val="1970150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0242"/>
            <a:ext cx="9144000" cy="5157515"/>
          </a:xfrm>
          <a:prstGeom prst="rect">
            <a:avLst/>
          </a:prstGeom>
        </p:spPr>
      </p:pic>
    </p:spTree>
    <p:extLst>
      <p:ext uri="{BB962C8B-B14F-4D97-AF65-F5344CB8AC3E}">
        <p14:creationId xmlns:p14="http://schemas.microsoft.com/office/powerpoint/2010/main" val="3195208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0242"/>
            <a:ext cx="9144000" cy="5157515"/>
          </a:xfrm>
          <a:prstGeom prst="rect">
            <a:avLst/>
          </a:prstGeom>
        </p:spPr>
      </p:pic>
    </p:spTree>
    <p:extLst>
      <p:ext uri="{BB962C8B-B14F-4D97-AF65-F5344CB8AC3E}">
        <p14:creationId xmlns:p14="http://schemas.microsoft.com/office/powerpoint/2010/main" val="1016486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0242"/>
            <a:ext cx="9144000" cy="5157515"/>
          </a:xfrm>
          <a:prstGeom prst="rect">
            <a:avLst/>
          </a:prstGeom>
        </p:spPr>
      </p:pic>
    </p:spTree>
    <p:extLst>
      <p:ext uri="{BB962C8B-B14F-4D97-AF65-F5344CB8AC3E}">
        <p14:creationId xmlns:p14="http://schemas.microsoft.com/office/powerpoint/2010/main" val="3955585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66" y="0"/>
            <a:ext cx="8880667" cy="6858000"/>
          </a:xfrm>
          <a:prstGeom prst="rect">
            <a:avLst/>
          </a:prstGeom>
        </p:spPr>
      </p:pic>
      <p:sp>
        <p:nvSpPr>
          <p:cNvPr id="5" name="Oval 4"/>
          <p:cNvSpPr/>
          <p:nvPr/>
        </p:nvSpPr>
        <p:spPr>
          <a:xfrm>
            <a:off x="4182533" y="73378"/>
            <a:ext cx="660400" cy="6321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41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003" y="644487"/>
            <a:ext cx="6784529" cy="5466291"/>
          </a:xfrm>
          <a:prstGeom prst="rect">
            <a:avLst/>
          </a:prstGeom>
        </p:spPr>
      </p:pic>
      <p:cxnSp>
        <p:nvCxnSpPr>
          <p:cNvPr id="5" name="Straight Arrow Connector 4"/>
          <p:cNvCxnSpPr/>
          <p:nvPr/>
        </p:nvCxnSpPr>
        <p:spPr>
          <a:xfrm flipV="1">
            <a:off x="4649118" y="1476261"/>
            <a:ext cx="1691089" cy="550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17334" y="1153095"/>
            <a:ext cx="962123" cy="646331"/>
          </a:xfrm>
          <a:prstGeom prst="rect">
            <a:avLst/>
          </a:prstGeom>
          <a:noFill/>
        </p:spPr>
        <p:txBody>
          <a:bodyPr wrap="none" rtlCol="0">
            <a:spAutoFit/>
          </a:bodyPr>
          <a:lstStyle/>
          <a:p>
            <a:r>
              <a:rPr lang="en-US" dirty="0" smtClean="0">
                <a:solidFill>
                  <a:srgbClr val="FFFF00"/>
                </a:solidFill>
              </a:rPr>
              <a:t>0.25mm</a:t>
            </a:r>
          </a:p>
          <a:p>
            <a:r>
              <a:rPr lang="en-US" dirty="0" smtClean="0">
                <a:solidFill>
                  <a:srgbClr val="FFFF00"/>
                </a:solidFill>
              </a:rPr>
              <a:t>9.84mil</a:t>
            </a:r>
            <a:endParaRPr lang="en-US" dirty="0">
              <a:solidFill>
                <a:srgbClr val="FFFF00"/>
              </a:solidFill>
            </a:endParaRPr>
          </a:p>
        </p:txBody>
      </p:sp>
      <p:sp>
        <p:nvSpPr>
          <p:cNvPr id="8" name="TextBox 7"/>
          <p:cNvSpPr txBox="1"/>
          <p:nvPr/>
        </p:nvSpPr>
        <p:spPr>
          <a:xfrm>
            <a:off x="4606835" y="2853368"/>
            <a:ext cx="1867819" cy="369332"/>
          </a:xfrm>
          <a:prstGeom prst="rect">
            <a:avLst/>
          </a:prstGeom>
          <a:noFill/>
        </p:spPr>
        <p:txBody>
          <a:bodyPr wrap="none" rtlCol="0">
            <a:spAutoFit/>
          </a:bodyPr>
          <a:lstStyle/>
          <a:p>
            <a:r>
              <a:rPr lang="en-US" dirty="0" smtClean="0">
                <a:solidFill>
                  <a:srgbClr val="FFFF00"/>
                </a:solidFill>
              </a:rPr>
              <a:t>0.084 0.083 0.084</a:t>
            </a:r>
            <a:endParaRPr lang="en-US" dirty="0">
              <a:solidFill>
                <a:srgbClr val="FFFF00"/>
              </a:solidFill>
            </a:endParaRPr>
          </a:p>
        </p:txBody>
      </p:sp>
      <p:sp>
        <p:nvSpPr>
          <p:cNvPr id="10" name="TextBox 9"/>
          <p:cNvSpPr txBox="1"/>
          <p:nvPr/>
        </p:nvSpPr>
        <p:spPr>
          <a:xfrm>
            <a:off x="3166020" y="4540874"/>
            <a:ext cx="1483098" cy="369332"/>
          </a:xfrm>
          <a:prstGeom prst="rect">
            <a:avLst/>
          </a:prstGeom>
          <a:noFill/>
        </p:spPr>
        <p:txBody>
          <a:bodyPr wrap="none" rtlCol="0">
            <a:spAutoFit/>
          </a:bodyPr>
          <a:lstStyle/>
          <a:p>
            <a:r>
              <a:rPr lang="en-US" dirty="0" smtClean="0">
                <a:solidFill>
                  <a:srgbClr val="FFFF00"/>
                </a:solidFill>
              </a:rPr>
              <a:t>3.3    3.2    3.3</a:t>
            </a:r>
            <a:endParaRPr lang="en-US" dirty="0">
              <a:solidFill>
                <a:srgbClr val="FFFF00"/>
              </a:solidFill>
            </a:endParaRPr>
          </a:p>
        </p:txBody>
      </p:sp>
    </p:spTree>
    <p:extLst>
      <p:ext uri="{BB962C8B-B14F-4D97-AF65-F5344CB8AC3E}">
        <p14:creationId xmlns:p14="http://schemas.microsoft.com/office/powerpoint/2010/main" val="1241491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2297" y="844291"/>
            <a:ext cx="8251703" cy="5589559"/>
          </a:xfrm>
          <a:prstGeom prst="rect">
            <a:avLst/>
          </a:prstGeom>
        </p:spPr>
      </p:pic>
      <p:sp>
        <p:nvSpPr>
          <p:cNvPr id="4" name="Oval 3"/>
          <p:cNvSpPr/>
          <p:nvPr/>
        </p:nvSpPr>
        <p:spPr>
          <a:xfrm>
            <a:off x="4896997" y="1558887"/>
            <a:ext cx="539828" cy="500716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28370" y="2126255"/>
            <a:ext cx="1382617" cy="7877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28370" y="3460045"/>
            <a:ext cx="1382617" cy="35804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496591" y="4988347"/>
            <a:ext cx="1414395" cy="390178"/>
          </a:xfrm>
          <a:prstGeom prst="rect">
            <a:avLst/>
          </a:prstGeom>
        </p:spPr>
      </p:pic>
    </p:spTree>
    <p:extLst>
      <p:ext uri="{BB962C8B-B14F-4D97-AF65-F5344CB8AC3E}">
        <p14:creationId xmlns:p14="http://schemas.microsoft.com/office/powerpoint/2010/main" val="1080341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66401"/>
            <a:ext cx="9144000" cy="4525197"/>
          </a:xfrm>
          <a:prstGeom prst="rect">
            <a:avLst/>
          </a:prstGeom>
        </p:spPr>
      </p:pic>
    </p:spTree>
    <p:extLst>
      <p:ext uri="{BB962C8B-B14F-4D97-AF65-F5344CB8AC3E}">
        <p14:creationId xmlns:p14="http://schemas.microsoft.com/office/powerpoint/2010/main" val="296471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2261852" y="1000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a:t>
            </a:r>
            <a:endParaRPr lang="en-US" sz="1200" dirty="0">
              <a:solidFill>
                <a:schemeClr val="tx1"/>
              </a:solidFill>
            </a:endParaRPr>
          </a:p>
        </p:txBody>
      </p:sp>
      <p:sp>
        <p:nvSpPr>
          <p:cNvPr id="73" name="Rectangle 72"/>
          <p:cNvSpPr/>
          <p:nvPr/>
        </p:nvSpPr>
        <p:spPr>
          <a:xfrm>
            <a:off x="2261852" y="2753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a:t>
            </a:r>
            <a:endParaRPr lang="en-US" sz="1200" dirty="0">
              <a:solidFill>
                <a:schemeClr val="tx1"/>
              </a:solidFill>
            </a:endParaRPr>
          </a:p>
        </p:txBody>
      </p:sp>
      <p:sp>
        <p:nvSpPr>
          <p:cNvPr id="74" name="Rectangle 73"/>
          <p:cNvSpPr/>
          <p:nvPr/>
        </p:nvSpPr>
        <p:spPr>
          <a:xfrm>
            <a:off x="2261852" y="4506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a:t>
            </a:r>
            <a:endParaRPr lang="en-US" sz="1200" dirty="0">
              <a:solidFill>
                <a:schemeClr val="tx1"/>
              </a:solidFill>
            </a:endParaRPr>
          </a:p>
        </p:txBody>
      </p:sp>
      <p:sp>
        <p:nvSpPr>
          <p:cNvPr id="75" name="Rectangle 74"/>
          <p:cNvSpPr/>
          <p:nvPr/>
        </p:nvSpPr>
        <p:spPr>
          <a:xfrm>
            <a:off x="2261852" y="6258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ADC4</a:t>
            </a:r>
            <a:endParaRPr lang="en-US" sz="1200" dirty="0">
              <a:solidFill>
                <a:schemeClr val="tx1"/>
              </a:solidFill>
            </a:endParaRPr>
          </a:p>
        </p:txBody>
      </p:sp>
      <p:sp>
        <p:nvSpPr>
          <p:cNvPr id="76" name="Rectangle 75"/>
          <p:cNvSpPr/>
          <p:nvPr/>
        </p:nvSpPr>
        <p:spPr>
          <a:xfrm>
            <a:off x="2261852" y="8011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ADC5</a:t>
            </a:r>
            <a:endParaRPr lang="en-US" sz="1200" dirty="0">
              <a:solidFill>
                <a:schemeClr val="tx1"/>
              </a:solidFill>
            </a:endParaRPr>
          </a:p>
        </p:txBody>
      </p:sp>
      <p:sp>
        <p:nvSpPr>
          <p:cNvPr id="77" name="Rectangle 76"/>
          <p:cNvSpPr/>
          <p:nvPr/>
        </p:nvSpPr>
        <p:spPr>
          <a:xfrm>
            <a:off x="2261852" y="9763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ADC6</a:t>
            </a:r>
            <a:endParaRPr lang="en-US" sz="1200" dirty="0">
              <a:solidFill>
                <a:schemeClr val="tx1"/>
              </a:solidFill>
            </a:endParaRPr>
          </a:p>
        </p:txBody>
      </p:sp>
      <p:sp>
        <p:nvSpPr>
          <p:cNvPr id="78" name="Rectangle 77"/>
          <p:cNvSpPr/>
          <p:nvPr/>
        </p:nvSpPr>
        <p:spPr>
          <a:xfrm>
            <a:off x="2261852" y="11516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ADC7</a:t>
            </a:r>
            <a:endParaRPr lang="en-US" sz="1200" dirty="0">
              <a:solidFill>
                <a:schemeClr val="tx1"/>
              </a:solidFill>
            </a:endParaRPr>
          </a:p>
        </p:txBody>
      </p:sp>
      <p:sp>
        <p:nvSpPr>
          <p:cNvPr id="79" name="Rectangle 78"/>
          <p:cNvSpPr/>
          <p:nvPr/>
        </p:nvSpPr>
        <p:spPr>
          <a:xfrm>
            <a:off x="2261852" y="13269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ADC8</a:t>
            </a:r>
            <a:endParaRPr lang="en-US" sz="1200" dirty="0">
              <a:solidFill>
                <a:schemeClr val="tx1"/>
              </a:solidFill>
            </a:endParaRPr>
          </a:p>
        </p:txBody>
      </p:sp>
      <p:sp>
        <p:nvSpPr>
          <p:cNvPr id="80" name="Rectangle 79"/>
          <p:cNvSpPr/>
          <p:nvPr/>
        </p:nvSpPr>
        <p:spPr>
          <a:xfrm>
            <a:off x="2261852" y="15021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ADC9</a:t>
            </a:r>
            <a:endParaRPr lang="en-US" sz="1200" dirty="0">
              <a:solidFill>
                <a:schemeClr val="tx1"/>
              </a:solidFill>
            </a:endParaRPr>
          </a:p>
        </p:txBody>
      </p:sp>
      <p:sp>
        <p:nvSpPr>
          <p:cNvPr id="81" name="Rectangle 80"/>
          <p:cNvSpPr/>
          <p:nvPr/>
        </p:nvSpPr>
        <p:spPr>
          <a:xfrm>
            <a:off x="2261852" y="16774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ADC10</a:t>
            </a:r>
            <a:endParaRPr lang="en-US" sz="1200" dirty="0">
              <a:solidFill>
                <a:schemeClr val="tx1"/>
              </a:solidFill>
            </a:endParaRPr>
          </a:p>
        </p:txBody>
      </p:sp>
      <p:sp>
        <p:nvSpPr>
          <p:cNvPr id="82" name="Rectangle 81"/>
          <p:cNvSpPr/>
          <p:nvPr/>
        </p:nvSpPr>
        <p:spPr>
          <a:xfrm>
            <a:off x="2261852" y="18526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ADC11</a:t>
            </a:r>
            <a:endParaRPr lang="en-US" sz="1200" dirty="0">
              <a:solidFill>
                <a:schemeClr val="tx1"/>
              </a:solidFill>
            </a:endParaRPr>
          </a:p>
        </p:txBody>
      </p:sp>
      <p:sp>
        <p:nvSpPr>
          <p:cNvPr id="83" name="Rectangle 82"/>
          <p:cNvSpPr/>
          <p:nvPr/>
        </p:nvSpPr>
        <p:spPr>
          <a:xfrm>
            <a:off x="2261852" y="20279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ADC12</a:t>
            </a:r>
            <a:endParaRPr lang="en-US" sz="1200" dirty="0">
              <a:solidFill>
                <a:schemeClr val="tx1"/>
              </a:solidFill>
            </a:endParaRPr>
          </a:p>
        </p:txBody>
      </p:sp>
      <p:sp>
        <p:nvSpPr>
          <p:cNvPr id="84" name="Rectangle 83"/>
          <p:cNvSpPr/>
          <p:nvPr/>
        </p:nvSpPr>
        <p:spPr>
          <a:xfrm>
            <a:off x="2261852" y="22032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ADC13</a:t>
            </a:r>
            <a:endParaRPr lang="en-US" sz="1200" dirty="0">
              <a:solidFill>
                <a:schemeClr val="tx1"/>
              </a:solidFill>
            </a:endParaRPr>
          </a:p>
        </p:txBody>
      </p:sp>
      <p:sp>
        <p:nvSpPr>
          <p:cNvPr id="85" name="Rectangle 84"/>
          <p:cNvSpPr/>
          <p:nvPr/>
        </p:nvSpPr>
        <p:spPr>
          <a:xfrm>
            <a:off x="2261852" y="23784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ADC14</a:t>
            </a:r>
            <a:endParaRPr lang="en-US" sz="1200" dirty="0">
              <a:solidFill>
                <a:schemeClr val="tx1"/>
              </a:solidFill>
            </a:endParaRPr>
          </a:p>
        </p:txBody>
      </p:sp>
      <p:sp>
        <p:nvSpPr>
          <p:cNvPr id="86" name="Rectangle 85"/>
          <p:cNvSpPr/>
          <p:nvPr/>
        </p:nvSpPr>
        <p:spPr>
          <a:xfrm>
            <a:off x="2261852" y="25537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ADC15</a:t>
            </a:r>
            <a:endParaRPr lang="en-US" sz="1200" dirty="0">
              <a:solidFill>
                <a:schemeClr val="tx1"/>
              </a:solidFill>
            </a:endParaRPr>
          </a:p>
        </p:txBody>
      </p:sp>
      <p:sp>
        <p:nvSpPr>
          <p:cNvPr id="87" name="Rectangle 86"/>
          <p:cNvSpPr/>
          <p:nvPr/>
        </p:nvSpPr>
        <p:spPr>
          <a:xfrm>
            <a:off x="2261852" y="40091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ADC17</a:t>
            </a:r>
            <a:endParaRPr lang="en-US" sz="1200" dirty="0">
              <a:solidFill>
                <a:schemeClr val="tx1"/>
              </a:solidFill>
            </a:endParaRPr>
          </a:p>
        </p:txBody>
      </p:sp>
      <p:sp>
        <p:nvSpPr>
          <p:cNvPr id="88" name="Rectangle 87"/>
          <p:cNvSpPr/>
          <p:nvPr/>
        </p:nvSpPr>
        <p:spPr>
          <a:xfrm>
            <a:off x="2261852" y="41844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ADC18</a:t>
            </a:r>
            <a:endParaRPr lang="en-US" sz="1200" dirty="0">
              <a:solidFill>
                <a:schemeClr val="tx1"/>
              </a:solidFill>
            </a:endParaRPr>
          </a:p>
        </p:txBody>
      </p:sp>
      <p:sp>
        <p:nvSpPr>
          <p:cNvPr id="89" name="Rectangle 88"/>
          <p:cNvSpPr/>
          <p:nvPr/>
        </p:nvSpPr>
        <p:spPr>
          <a:xfrm>
            <a:off x="2261852" y="43596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ADC19</a:t>
            </a:r>
            <a:endParaRPr lang="en-US" sz="1200" dirty="0">
              <a:solidFill>
                <a:schemeClr val="tx1"/>
              </a:solidFill>
            </a:endParaRPr>
          </a:p>
        </p:txBody>
      </p:sp>
      <p:sp>
        <p:nvSpPr>
          <p:cNvPr id="90" name="Rectangle 89"/>
          <p:cNvSpPr/>
          <p:nvPr/>
        </p:nvSpPr>
        <p:spPr>
          <a:xfrm>
            <a:off x="2261852" y="45349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ADC20</a:t>
            </a:r>
            <a:endParaRPr lang="en-US" sz="1200" dirty="0">
              <a:solidFill>
                <a:schemeClr val="tx1"/>
              </a:solidFill>
            </a:endParaRPr>
          </a:p>
        </p:txBody>
      </p:sp>
      <p:sp>
        <p:nvSpPr>
          <p:cNvPr id="91" name="Rectangle 90"/>
          <p:cNvSpPr/>
          <p:nvPr/>
        </p:nvSpPr>
        <p:spPr>
          <a:xfrm>
            <a:off x="2261852" y="47101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ADC21</a:t>
            </a:r>
            <a:endParaRPr lang="en-US" sz="1200" dirty="0">
              <a:solidFill>
                <a:schemeClr val="tx1"/>
              </a:solidFill>
            </a:endParaRPr>
          </a:p>
        </p:txBody>
      </p:sp>
      <p:sp>
        <p:nvSpPr>
          <p:cNvPr id="92" name="Rectangle 91"/>
          <p:cNvSpPr/>
          <p:nvPr/>
        </p:nvSpPr>
        <p:spPr>
          <a:xfrm>
            <a:off x="2261852" y="48854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ADC22</a:t>
            </a:r>
            <a:endParaRPr lang="en-US" sz="1200" dirty="0">
              <a:solidFill>
                <a:schemeClr val="tx1"/>
              </a:solidFill>
            </a:endParaRPr>
          </a:p>
        </p:txBody>
      </p:sp>
      <p:sp>
        <p:nvSpPr>
          <p:cNvPr id="93" name="Rectangle 92"/>
          <p:cNvSpPr/>
          <p:nvPr/>
        </p:nvSpPr>
        <p:spPr>
          <a:xfrm>
            <a:off x="2261852" y="50607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ADC23</a:t>
            </a:r>
            <a:endParaRPr lang="en-US" sz="1200" dirty="0">
              <a:solidFill>
                <a:schemeClr val="tx1"/>
              </a:solidFill>
            </a:endParaRPr>
          </a:p>
        </p:txBody>
      </p:sp>
      <p:sp>
        <p:nvSpPr>
          <p:cNvPr id="94" name="Rectangle 93"/>
          <p:cNvSpPr/>
          <p:nvPr/>
        </p:nvSpPr>
        <p:spPr>
          <a:xfrm>
            <a:off x="2261852" y="52359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ADC24</a:t>
            </a:r>
            <a:endParaRPr lang="en-US" sz="1200" dirty="0">
              <a:solidFill>
                <a:schemeClr val="tx1"/>
              </a:solidFill>
            </a:endParaRPr>
          </a:p>
        </p:txBody>
      </p:sp>
      <p:sp>
        <p:nvSpPr>
          <p:cNvPr id="95" name="Rectangle 94"/>
          <p:cNvSpPr/>
          <p:nvPr/>
        </p:nvSpPr>
        <p:spPr>
          <a:xfrm>
            <a:off x="2261852" y="54112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ADC25</a:t>
            </a:r>
            <a:endParaRPr lang="en-US" sz="1200" dirty="0">
              <a:solidFill>
                <a:schemeClr val="tx1"/>
              </a:solidFill>
            </a:endParaRPr>
          </a:p>
        </p:txBody>
      </p:sp>
      <p:sp>
        <p:nvSpPr>
          <p:cNvPr id="96" name="Rectangle 95"/>
          <p:cNvSpPr/>
          <p:nvPr/>
        </p:nvSpPr>
        <p:spPr>
          <a:xfrm>
            <a:off x="2261852" y="55864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ADC26</a:t>
            </a:r>
            <a:endParaRPr lang="en-US" sz="1200" dirty="0">
              <a:solidFill>
                <a:schemeClr val="tx1"/>
              </a:solidFill>
            </a:endParaRPr>
          </a:p>
        </p:txBody>
      </p:sp>
      <p:sp>
        <p:nvSpPr>
          <p:cNvPr id="97" name="Rectangle 96"/>
          <p:cNvSpPr/>
          <p:nvPr/>
        </p:nvSpPr>
        <p:spPr>
          <a:xfrm>
            <a:off x="2261852" y="57617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ADC27</a:t>
            </a:r>
            <a:endParaRPr lang="en-US" sz="1200" dirty="0">
              <a:solidFill>
                <a:schemeClr val="tx1"/>
              </a:solidFill>
            </a:endParaRPr>
          </a:p>
        </p:txBody>
      </p:sp>
      <p:sp>
        <p:nvSpPr>
          <p:cNvPr id="98" name="Rectangle 97"/>
          <p:cNvSpPr/>
          <p:nvPr/>
        </p:nvSpPr>
        <p:spPr>
          <a:xfrm>
            <a:off x="2261852" y="59370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ADC28</a:t>
            </a:r>
            <a:endParaRPr lang="en-US" sz="1200" dirty="0">
              <a:solidFill>
                <a:schemeClr val="tx1"/>
              </a:solidFill>
            </a:endParaRPr>
          </a:p>
        </p:txBody>
      </p:sp>
      <p:sp>
        <p:nvSpPr>
          <p:cNvPr id="99" name="Rectangle 98"/>
          <p:cNvSpPr/>
          <p:nvPr/>
        </p:nvSpPr>
        <p:spPr>
          <a:xfrm>
            <a:off x="2261852" y="61122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ADC29</a:t>
            </a:r>
            <a:endParaRPr lang="en-US" sz="1200" dirty="0">
              <a:solidFill>
                <a:schemeClr val="tx1"/>
              </a:solidFill>
            </a:endParaRPr>
          </a:p>
        </p:txBody>
      </p:sp>
      <p:sp>
        <p:nvSpPr>
          <p:cNvPr id="100" name="Rectangle 99"/>
          <p:cNvSpPr/>
          <p:nvPr/>
        </p:nvSpPr>
        <p:spPr>
          <a:xfrm>
            <a:off x="2261852" y="62875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ADC30</a:t>
            </a:r>
            <a:endParaRPr lang="en-US" sz="1200" dirty="0">
              <a:solidFill>
                <a:schemeClr val="tx1"/>
              </a:solidFill>
            </a:endParaRPr>
          </a:p>
        </p:txBody>
      </p:sp>
      <p:sp>
        <p:nvSpPr>
          <p:cNvPr id="101" name="Rectangle 100"/>
          <p:cNvSpPr/>
          <p:nvPr/>
        </p:nvSpPr>
        <p:spPr>
          <a:xfrm>
            <a:off x="2261852" y="64627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ADC31</a:t>
            </a:r>
            <a:endParaRPr lang="en-US" sz="1200" dirty="0">
              <a:solidFill>
                <a:schemeClr val="tx1"/>
              </a:solidFill>
            </a:endParaRPr>
          </a:p>
        </p:txBody>
      </p:sp>
      <p:sp>
        <p:nvSpPr>
          <p:cNvPr id="102" name="Rectangle 101"/>
          <p:cNvSpPr/>
          <p:nvPr/>
        </p:nvSpPr>
        <p:spPr>
          <a:xfrm>
            <a:off x="2261852" y="66380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ADC32</a:t>
            </a:r>
            <a:endParaRPr lang="en-US" sz="1200" dirty="0">
              <a:solidFill>
                <a:schemeClr val="tx1"/>
              </a:solidFill>
            </a:endParaRPr>
          </a:p>
        </p:txBody>
      </p:sp>
      <p:sp>
        <p:nvSpPr>
          <p:cNvPr id="125" name="Rectangle 124"/>
          <p:cNvSpPr/>
          <p:nvPr/>
        </p:nvSpPr>
        <p:spPr>
          <a:xfrm>
            <a:off x="3839192" y="194393"/>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a:t>
            </a:r>
            <a:endParaRPr lang="en-US" sz="1200" dirty="0">
              <a:solidFill>
                <a:schemeClr val="tx1"/>
              </a:solidFill>
            </a:endParaRPr>
          </a:p>
        </p:txBody>
      </p:sp>
      <p:sp>
        <p:nvSpPr>
          <p:cNvPr id="126" name="Rectangle 125"/>
          <p:cNvSpPr/>
          <p:nvPr/>
        </p:nvSpPr>
        <p:spPr>
          <a:xfrm>
            <a:off x="3839192" y="369653"/>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a:t>
            </a:r>
            <a:endParaRPr lang="en-US" sz="1200" dirty="0">
              <a:solidFill>
                <a:schemeClr val="tx1"/>
              </a:solidFill>
            </a:endParaRPr>
          </a:p>
        </p:txBody>
      </p:sp>
      <p:sp>
        <p:nvSpPr>
          <p:cNvPr id="127" name="Rectangle 126"/>
          <p:cNvSpPr/>
          <p:nvPr/>
        </p:nvSpPr>
        <p:spPr>
          <a:xfrm>
            <a:off x="3835382" y="7325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lpGBT3</a:t>
            </a:r>
            <a:endParaRPr lang="en-US" sz="1200" dirty="0">
              <a:solidFill>
                <a:schemeClr val="tx1"/>
              </a:solidFill>
            </a:endParaRPr>
          </a:p>
        </p:txBody>
      </p:sp>
      <p:sp>
        <p:nvSpPr>
          <p:cNvPr id="128" name="Rectangle 127"/>
          <p:cNvSpPr/>
          <p:nvPr/>
        </p:nvSpPr>
        <p:spPr>
          <a:xfrm>
            <a:off x="3835382" y="9078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lpGBT4</a:t>
            </a:r>
            <a:endParaRPr lang="en-US" sz="1200" dirty="0">
              <a:solidFill>
                <a:schemeClr val="tx1"/>
              </a:solidFill>
            </a:endParaRPr>
          </a:p>
        </p:txBody>
      </p:sp>
      <p:sp>
        <p:nvSpPr>
          <p:cNvPr id="140" name="Rectangle 139"/>
          <p:cNvSpPr/>
          <p:nvPr/>
        </p:nvSpPr>
        <p:spPr>
          <a:xfrm>
            <a:off x="3835382" y="124297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lpGBT5</a:t>
            </a:r>
            <a:endParaRPr lang="en-US" sz="1200" dirty="0">
              <a:solidFill>
                <a:schemeClr val="tx1"/>
              </a:solidFill>
            </a:endParaRPr>
          </a:p>
        </p:txBody>
      </p:sp>
      <p:sp>
        <p:nvSpPr>
          <p:cNvPr id="141" name="Rectangle 140"/>
          <p:cNvSpPr/>
          <p:nvPr/>
        </p:nvSpPr>
        <p:spPr>
          <a:xfrm>
            <a:off x="3835382" y="141823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lpGBT6</a:t>
            </a:r>
            <a:endParaRPr lang="en-US" sz="1200" dirty="0">
              <a:solidFill>
                <a:schemeClr val="tx1"/>
              </a:solidFill>
            </a:endParaRPr>
          </a:p>
        </p:txBody>
      </p:sp>
      <p:sp>
        <p:nvSpPr>
          <p:cNvPr id="142" name="Rectangle 141"/>
          <p:cNvSpPr/>
          <p:nvPr/>
        </p:nvSpPr>
        <p:spPr>
          <a:xfrm>
            <a:off x="3835382" y="177280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lpGBT7</a:t>
            </a:r>
            <a:endParaRPr lang="en-US" sz="1200" dirty="0">
              <a:solidFill>
                <a:schemeClr val="tx1"/>
              </a:solidFill>
            </a:endParaRPr>
          </a:p>
        </p:txBody>
      </p:sp>
      <p:sp>
        <p:nvSpPr>
          <p:cNvPr id="143" name="Rectangle 142"/>
          <p:cNvSpPr/>
          <p:nvPr/>
        </p:nvSpPr>
        <p:spPr>
          <a:xfrm>
            <a:off x="3835382" y="194806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lpGBT8</a:t>
            </a:r>
            <a:endParaRPr lang="en-US" sz="1200" dirty="0">
              <a:solidFill>
                <a:schemeClr val="tx1"/>
              </a:solidFill>
            </a:endParaRPr>
          </a:p>
        </p:txBody>
      </p:sp>
      <p:sp>
        <p:nvSpPr>
          <p:cNvPr id="194" name="Rectangle 193"/>
          <p:cNvSpPr/>
          <p:nvPr/>
        </p:nvSpPr>
        <p:spPr>
          <a:xfrm>
            <a:off x="2259947" y="272899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ADC16</a:t>
            </a:r>
            <a:endParaRPr lang="en-US" sz="1200" dirty="0">
              <a:solidFill>
                <a:schemeClr val="tx1"/>
              </a:solidFill>
            </a:endParaRPr>
          </a:p>
        </p:txBody>
      </p:sp>
      <p:sp>
        <p:nvSpPr>
          <p:cNvPr id="218" name="Rectangle 217"/>
          <p:cNvSpPr/>
          <p:nvPr/>
        </p:nvSpPr>
        <p:spPr>
          <a:xfrm>
            <a:off x="3839192" y="2296557"/>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lpGBT9</a:t>
            </a:r>
            <a:endParaRPr lang="en-US" sz="1200" dirty="0">
              <a:solidFill>
                <a:schemeClr val="tx1"/>
              </a:solidFill>
            </a:endParaRPr>
          </a:p>
        </p:txBody>
      </p:sp>
      <p:sp>
        <p:nvSpPr>
          <p:cNvPr id="219" name="Rectangle 218"/>
          <p:cNvSpPr/>
          <p:nvPr/>
        </p:nvSpPr>
        <p:spPr>
          <a:xfrm>
            <a:off x="3839192" y="2471817"/>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lpGBT10</a:t>
            </a:r>
            <a:endParaRPr lang="en-US" sz="1200" dirty="0">
              <a:solidFill>
                <a:schemeClr val="tx1"/>
              </a:solidFill>
            </a:endParaRPr>
          </a:p>
        </p:txBody>
      </p:sp>
      <p:sp>
        <p:nvSpPr>
          <p:cNvPr id="220" name="Rectangle 219"/>
          <p:cNvSpPr/>
          <p:nvPr/>
        </p:nvSpPr>
        <p:spPr>
          <a:xfrm>
            <a:off x="3835382" y="272899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lpGBT11</a:t>
            </a:r>
            <a:endParaRPr lang="en-US" sz="1200" dirty="0">
              <a:solidFill>
                <a:schemeClr val="tx1"/>
              </a:solidFill>
            </a:endParaRPr>
          </a:p>
        </p:txBody>
      </p:sp>
      <p:sp>
        <p:nvSpPr>
          <p:cNvPr id="243" name="Rectangle 242"/>
          <p:cNvSpPr/>
          <p:nvPr/>
        </p:nvSpPr>
        <p:spPr>
          <a:xfrm>
            <a:off x="3835382" y="400865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lpGBT14</a:t>
            </a:r>
            <a:endParaRPr lang="en-US" sz="1200" dirty="0">
              <a:solidFill>
                <a:schemeClr val="tx1"/>
              </a:solidFill>
            </a:endParaRPr>
          </a:p>
        </p:txBody>
      </p:sp>
      <p:sp>
        <p:nvSpPr>
          <p:cNvPr id="248" name="Rectangle 247"/>
          <p:cNvSpPr/>
          <p:nvPr/>
        </p:nvSpPr>
        <p:spPr>
          <a:xfrm>
            <a:off x="3843002" y="4277451"/>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lpGBT15</a:t>
            </a:r>
            <a:endParaRPr lang="en-US" sz="1200" dirty="0">
              <a:solidFill>
                <a:schemeClr val="tx1"/>
              </a:solidFill>
            </a:endParaRPr>
          </a:p>
        </p:txBody>
      </p:sp>
      <p:sp>
        <p:nvSpPr>
          <p:cNvPr id="249" name="Rectangle 248"/>
          <p:cNvSpPr/>
          <p:nvPr/>
        </p:nvSpPr>
        <p:spPr>
          <a:xfrm>
            <a:off x="3843002" y="4452711"/>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lpGBT16</a:t>
            </a:r>
            <a:endParaRPr lang="en-US" sz="1200" dirty="0">
              <a:solidFill>
                <a:schemeClr val="tx1"/>
              </a:solidFill>
            </a:endParaRPr>
          </a:p>
        </p:txBody>
      </p:sp>
      <p:sp>
        <p:nvSpPr>
          <p:cNvPr id="254" name="Rectangle 253"/>
          <p:cNvSpPr/>
          <p:nvPr/>
        </p:nvSpPr>
        <p:spPr>
          <a:xfrm>
            <a:off x="3843002" y="4803231"/>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lpGBT17</a:t>
            </a:r>
            <a:endParaRPr lang="en-US" sz="1200" dirty="0">
              <a:solidFill>
                <a:schemeClr val="tx1"/>
              </a:solidFill>
            </a:endParaRPr>
          </a:p>
        </p:txBody>
      </p:sp>
      <p:sp>
        <p:nvSpPr>
          <p:cNvPr id="255" name="Rectangle 254"/>
          <p:cNvSpPr/>
          <p:nvPr/>
        </p:nvSpPr>
        <p:spPr>
          <a:xfrm>
            <a:off x="3843002" y="4978491"/>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lpGBT18</a:t>
            </a:r>
            <a:endParaRPr lang="en-US" sz="1200" dirty="0">
              <a:solidFill>
                <a:schemeClr val="tx1"/>
              </a:solidFill>
            </a:endParaRPr>
          </a:p>
        </p:txBody>
      </p:sp>
      <p:sp>
        <p:nvSpPr>
          <p:cNvPr id="260" name="Rectangle 259"/>
          <p:cNvSpPr/>
          <p:nvPr/>
        </p:nvSpPr>
        <p:spPr>
          <a:xfrm>
            <a:off x="3846817" y="532447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lpGBT19</a:t>
            </a:r>
            <a:endParaRPr lang="en-US" sz="1200" dirty="0">
              <a:solidFill>
                <a:schemeClr val="tx1"/>
              </a:solidFill>
            </a:endParaRPr>
          </a:p>
        </p:txBody>
      </p:sp>
      <p:sp>
        <p:nvSpPr>
          <p:cNvPr id="261" name="Rectangle 260"/>
          <p:cNvSpPr/>
          <p:nvPr/>
        </p:nvSpPr>
        <p:spPr>
          <a:xfrm>
            <a:off x="3846817" y="549973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lpGBT20</a:t>
            </a:r>
            <a:endParaRPr lang="en-US" sz="1200" dirty="0">
              <a:solidFill>
                <a:schemeClr val="tx1"/>
              </a:solidFill>
            </a:endParaRPr>
          </a:p>
        </p:txBody>
      </p:sp>
      <p:sp>
        <p:nvSpPr>
          <p:cNvPr id="266" name="Rectangle 265"/>
          <p:cNvSpPr/>
          <p:nvPr/>
        </p:nvSpPr>
        <p:spPr>
          <a:xfrm>
            <a:off x="3846817" y="5854307"/>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lpGBT21</a:t>
            </a:r>
            <a:endParaRPr lang="en-US" sz="1200" dirty="0">
              <a:solidFill>
                <a:schemeClr val="tx1"/>
              </a:solidFill>
            </a:endParaRPr>
          </a:p>
        </p:txBody>
      </p:sp>
      <p:sp>
        <p:nvSpPr>
          <p:cNvPr id="267" name="Rectangle 266"/>
          <p:cNvSpPr/>
          <p:nvPr/>
        </p:nvSpPr>
        <p:spPr>
          <a:xfrm>
            <a:off x="3846817" y="6029567"/>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lpGBT22</a:t>
            </a:r>
            <a:endParaRPr lang="en-US" sz="1200" dirty="0">
              <a:solidFill>
                <a:schemeClr val="tx1"/>
              </a:solidFill>
            </a:endParaRPr>
          </a:p>
        </p:txBody>
      </p:sp>
      <p:sp>
        <p:nvSpPr>
          <p:cNvPr id="272" name="Rectangle 271"/>
          <p:cNvSpPr/>
          <p:nvPr/>
        </p:nvSpPr>
        <p:spPr>
          <a:xfrm>
            <a:off x="3846817" y="6378148"/>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lpGBT23</a:t>
            </a:r>
            <a:endParaRPr lang="en-US" sz="1200" dirty="0">
              <a:solidFill>
                <a:schemeClr val="tx1"/>
              </a:solidFill>
            </a:endParaRPr>
          </a:p>
        </p:txBody>
      </p:sp>
      <p:sp>
        <p:nvSpPr>
          <p:cNvPr id="273" name="Rectangle 272"/>
          <p:cNvSpPr/>
          <p:nvPr/>
        </p:nvSpPr>
        <p:spPr>
          <a:xfrm>
            <a:off x="3846817" y="6553408"/>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lpGBT24</a:t>
            </a:r>
            <a:endParaRPr lang="en-US" sz="1200" dirty="0">
              <a:solidFill>
                <a:schemeClr val="tx1"/>
              </a:solidFill>
            </a:endParaRPr>
          </a:p>
        </p:txBody>
      </p:sp>
      <p:cxnSp>
        <p:nvCxnSpPr>
          <p:cNvPr id="289" name="Straight Arrow Connector 288"/>
          <p:cNvCxnSpPr/>
          <p:nvPr/>
        </p:nvCxnSpPr>
        <p:spPr>
          <a:xfrm>
            <a:off x="7899265" y="6285659"/>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7801586" y="6070176"/>
            <a:ext cx="886781" cy="230832"/>
          </a:xfrm>
          <a:prstGeom prst="rect">
            <a:avLst/>
          </a:prstGeom>
          <a:noFill/>
        </p:spPr>
        <p:txBody>
          <a:bodyPr wrap="none" rtlCol="0">
            <a:spAutoFit/>
          </a:bodyPr>
          <a:lstStyle/>
          <a:p>
            <a:r>
              <a:rPr lang="en-US" sz="900" dirty="0" smtClean="0">
                <a:solidFill>
                  <a:srgbClr val="00B0F0"/>
                </a:solidFill>
              </a:rPr>
              <a:t>5.12GHz FEC12</a:t>
            </a:r>
          </a:p>
        </p:txBody>
      </p:sp>
      <p:sp>
        <p:nvSpPr>
          <p:cNvPr id="338" name="Rectangle 337"/>
          <p:cNvSpPr/>
          <p:nvPr/>
        </p:nvSpPr>
        <p:spPr>
          <a:xfrm>
            <a:off x="5830435" y="272441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lpGBT12</a:t>
            </a:r>
            <a:endParaRPr lang="en-US" sz="1200" dirty="0">
              <a:solidFill>
                <a:schemeClr val="tx1"/>
              </a:solidFill>
            </a:endParaRPr>
          </a:p>
        </p:txBody>
      </p:sp>
      <p:sp>
        <p:nvSpPr>
          <p:cNvPr id="339" name="Rectangle 338"/>
          <p:cNvSpPr/>
          <p:nvPr/>
        </p:nvSpPr>
        <p:spPr>
          <a:xfrm>
            <a:off x="7232515" y="2719823"/>
            <a:ext cx="868680" cy="13603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VTRx+4</a:t>
            </a:r>
            <a:endParaRPr lang="en-US" sz="1200" dirty="0">
              <a:solidFill>
                <a:schemeClr val="tx1"/>
              </a:solidFill>
            </a:endParaRPr>
          </a:p>
        </p:txBody>
      </p:sp>
      <p:cxnSp>
        <p:nvCxnSpPr>
          <p:cNvPr id="340" name="Straight Arrow Connector 339"/>
          <p:cNvCxnSpPr/>
          <p:nvPr/>
        </p:nvCxnSpPr>
        <p:spPr>
          <a:xfrm>
            <a:off x="6790622" y="2821060"/>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p:nvPr/>
        </p:nvCxnSpPr>
        <p:spPr>
          <a:xfrm>
            <a:off x="8101195" y="2821060"/>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nvCxnSpPr>
        <p:spPr>
          <a:xfrm flipH="1">
            <a:off x="6790555" y="2756611"/>
            <a:ext cx="434340" cy="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H="1">
            <a:off x="8093575" y="2748335"/>
            <a:ext cx="434340" cy="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flipH="1">
            <a:off x="7889750" y="6042221"/>
            <a:ext cx="434340" cy="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1" name="Rectangle 360"/>
          <p:cNvSpPr/>
          <p:nvPr/>
        </p:nvSpPr>
        <p:spPr>
          <a:xfrm>
            <a:off x="5830435" y="3975653"/>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lpGBT13</a:t>
            </a:r>
            <a:endParaRPr lang="en-US" sz="1200" dirty="0">
              <a:solidFill>
                <a:schemeClr val="tx1"/>
              </a:solidFill>
            </a:endParaRPr>
          </a:p>
        </p:txBody>
      </p:sp>
      <p:sp>
        <p:nvSpPr>
          <p:cNvPr id="362" name="Rectangle 361"/>
          <p:cNvSpPr/>
          <p:nvPr/>
        </p:nvSpPr>
        <p:spPr>
          <a:xfrm>
            <a:off x="7232515" y="3971066"/>
            <a:ext cx="868680" cy="13603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VTRx+5</a:t>
            </a:r>
            <a:endParaRPr lang="en-US" sz="1200" dirty="0">
              <a:solidFill>
                <a:schemeClr val="tx1"/>
              </a:solidFill>
            </a:endParaRPr>
          </a:p>
        </p:txBody>
      </p:sp>
      <p:cxnSp>
        <p:nvCxnSpPr>
          <p:cNvPr id="363" name="Straight Arrow Connector 362"/>
          <p:cNvCxnSpPr/>
          <p:nvPr/>
        </p:nvCxnSpPr>
        <p:spPr>
          <a:xfrm>
            <a:off x="6790622" y="4072303"/>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a:off x="8101195" y="4072303"/>
            <a:ext cx="438150" cy="25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H="1">
            <a:off x="6790555" y="4007854"/>
            <a:ext cx="434340" cy="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p:nvPr/>
        </p:nvCxnSpPr>
        <p:spPr>
          <a:xfrm flipH="1">
            <a:off x="8093575" y="3999578"/>
            <a:ext cx="434340" cy="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9" name="TextBox 368"/>
          <p:cNvSpPr txBox="1"/>
          <p:nvPr/>
        </p:nvSpPr>
        <p:spPr>
          <a:xfrm>
            <a:off x="7816215" y="5826811"/>
            <a:ext cx="570645" cy="230832"/>
          </a:xfrm>
          <a:prstGeom prst="rect">
            <a:avLst/>
          </a:prstGeom>
          <a:noFill/>
        </p:spPr>
        <p:txBody>
          <a:bodyPr wrap="square" rtlCol="0">
            <a:spAutoFit/>
          </a:bodyPr>
          <a:lstStyle/>
          <a:p>
            <a:r>
              <a:rPr lang="en-US" sz="900" dirty="0" smtClean="0">
                <a:solidFill>
                  <a:srgbClr val="FF0000"/>
                </a:solidFill>
              </a:rPr>
              <a:t>2.56GHz</a:t>
            </a:r>
            <a:endParaRPr lang="en-US" sz="900" dirty="0">
              <a:solidFill>
                <a:srgbClr val="FF0000"/>
              </a:solidFill>
            </a:endParaRPr>
          </a:p>
        </p:txBody>
      </p:sp>
      <p:sp>
        <p:nvSpPr>
          <p:cNvPr id="370" name="TextBox 369"/>
          <p:cNvSpPr txBox="1"/>
          <p:nvPr/>
        </p:nvSpPr>
        <p:spPr>
          <a:xfrm>
            <a:off x="479739" y="3281338"/>
            <a:ext cx="2010807" cy="400110"/>
          </a:xfrm>
          <a:prstGeom prst="rect">
            <a:avLst/>
          </a:prstGeom>
          <a:solidFill>
            <a:srgbClr val="00CCFF"/>
          </a:solidFill>
        </p:spPr>
        <p:txBody>
          <a:bodyPr wrap="none" rtlCol="0">
            <a:spAutoFit/>
          </a:bodyPr>
          <a:lstStyle/>
          <a:p>
            <a:r>
              <a:rPr lang="en-US" sz="2000" dirty="0">
                <a:solidFill>
                  <a:srgbClr val="002060"/>
                </a:solidFill>
              </a:rPr>
              <a:t>C</a:t>
            </a:r>
            <a:r>
              <a:rPr lang="en-US" sz="2000" dirty="0" smtClean="0">
                <a:solidFill>
                  <a:srgbClr val="002060"/>
                </a:solidFill>
              </a:rPr>
              <a:t>lock distribution</a:t>
            </a:r>
            <a:endParaRPr lang="en-US" sz="2000" dirty="0">
              <a:solidFill>
                <a:srgbClr val="002060"/>
              </a:solidFill>
            </a:endParaRPr>
          </a:p>
        </p:txBody>
      </p:sp>
      <p:cxnSp>
        <p:nvCxnSpPr>
          <p:cNvPr id="3" name="Straight Arrow Connector 2"/>
          <p:cNvCxnSpPr>
            <a:stCxn id="338" idx="1"/>
            <a:endCxn id="125" idx="3"/>
          </p:cNvCxnSpPr>
          <p:nvPr/>
        </p:nvCxnSpPr>
        <p:spPr>
          <a:xfrm flipH="1" flipV="1">
            <a:off x="4806932" y="262973"/>
            <a:ext cx="1023503" cy="253001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338" idx="1"/>
            <a:endCxn id="126" idx="3"/>
          </p:cNvCxnSpPr>
          <p:nvPr/>
        </p:nvCxnSpPr>
        <p:spPr>
          <a:xfrm flipH="1" flipV="1">
            <a:off x="4806932" y="438233"/>
            <a:ext cx="1023503" cy="235475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338" idx="1"/>
            <a:endCxn id="127" idx="3"/>
          </p:cNvCxnSpPr>
          <p:nvPr/>
        </p:nvCxnSpPr>
        <p:spPr>
          <a:xfrm flipH="1" flipV="1">
            <a:off x="4803122" y="801135"/>
            <a:ext cx="1027313" cy="199185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338" idx="1"/>
            <a:endCxn id="128" idx="3"/>
          </p:cNvCxnSpPr>
          <p:nvPr/>
        </p:nvCxnSpPr>
        <p:spPr>
          <a:xfrm flipH="1" flipV="1">
            <a:off x="4803122" y="976395"/>
            <a:ext cx="1027313" cy="18165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a:stCxn id="338" idx="1"/>
            <a:endCxn id="140" idx="3"/>
          </p:cNvCxnSpPr>
          <p:nvPr/>
        </p:nvCxnSpPr>
        <p:spPr>
          <a:xfrm flipH="1" flipV="1">
            <a:off x="4803122" y="1311556"/>
            <a:ext cx="1027313" cy="1481434"/>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338" idx="1"/>
            <a:endCxn id="141" idx="3"/>
          </p:cNvCxnSpPr>
          <p:nvPr/>
        </p:nvCxnSpPr>
        <p:spPr>
          <a:xfrm flipH="1" flipV="1">
            <a:off x="4803122" y="1486816"/>
            <a:ext cx="1027313" cy="1306174"/>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338" idx="1"/>
            <a:endCxn id="142" idx="3"/>
          </p:cNvCxnSpPr>
          <p:nvPr/>
        </p:nvCxnSpPr>
        <p:spPr>
          <a:xfrm flipH="1" flipV="1">
            <a:off x="4803122" y="1841384"/>
            <a:ext cx="1027313" cy="951606"/>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a:stCxn id="338" idx="1"/>
            <a:endCxn id="143" idx="3"/>
          </p:cNvCxnSpPr>
          <p:nvPr/>
        </p:nvCxnSpPr>
        <p:spPr>
          <a:xfrm flipH="1" flipV="1">
            <a:off x="4803122" y="2016644"/>
            <a:ext cx="1027313" cy="776346"/>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a:stCxn id="338" idx="1"/>
            <a:endCxn id="218" idx="3"/>
          </p:cNvCxnSpPr>
          <p:nvPr/>
        </p:nvCxnSpPr>
        <p:spPr>
          <a:xfrm flipH="1" flipV="1">
            <a:off x="4806932" y="2365137"/>
            <a:ext cx="1023503" cy="42785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stCxn id="338" idx="1"/>
            <a:endCxn id="219" idx="3"/>
          </p:cNvCxnSpPr>
          <p:nvPr/>
        </p:nvCxnSpPr>
        <p:spPr>
          <a:xfrm flipH="1" flipV="1">
            <a:off x="4806932" y="2540397"/>
            <a:ext cx="1023503" cy="25259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a:stCxn id="338" idx="1"/>
            <a:endCxn id="220" idx="3"/>
          </p:cNvCxnSpPr>
          <p:nvPr/>
        </p:nvCxnSpPr>
        <p:spPr>
          <a:xfrm flipH="1">
            <a:off x="4803122" y="2792990"/>
            <a:ext cx="1027313" cy="4584"/>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a:stCxn id="361" idx="1"/>
            <a:endCxn id="243" idx="3"/>
          </p:cNvCxnSpPr>
          <p:nvPr/>
        </p:nvCxnSpPr>
        <p:spPr>
          <a:xfrm flipH="1">
            <a:off x="4803122" y="4044233"/>
            <a:ext cx="1027313" cy="3299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stCxn id="361" idx="1"/>
            <a:endCxn id="248" idx="3"/>
          </p:cNvCxnSpPr>
          <p:nvPr/>
        </p:nvCxnSpPr>
        <p:spPr>
          <a:xfrm flipH="1">
            <a:off x="4810742" y="4044233"/>
            <a:ext cx="1019693" cy="3017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a:stCxn id="361" idx="1"/>
            <a:endCxn id="249" idx="3"/>
          </p:cNvCxnSpPr>
          <p:nvPr/>
        </p:nvCxnSpPr>
        <p:spPr>
          <a:xfrm flipH="1">
            <a:off x="4810742" y="4044233"/>
            <a:ext cx="1019693" cy="47705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361" idx="1"/>
            <a:endCxn id="254" idx="3"/>
          </p:cNvCxnSpPr>
          <p:nvPr/>
        </p:nvCxnSpPr>
        <p:spPr>
          <a:xfrm flipH="1">
            <a:off x="4810742" y="4044233"/>
            <a:ext cx="1019693" cy="82757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a:stCxn id="361" idx="1"/>
            <a:endCxn id="255" idx="3"/>
          </p:cNvCxnSpPr>
          <p:nvPr/>
        </p:nvCxnSpPr>
        <p:spPr>
          <a:xfrm flipH="1">
            <a:off x="4810742" y="4044233"/>
            <a:ext cx="1019693" cy="100283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361" idx="1"/>
            <a:endCxn id="260" idx="3"/>
          </p:cNvCxnSpPr>
          <p:nvPr/>
        </p:nvCxnSpPr>
        <p:spPr>
          <a:xfrm flipH="1">
            <a:off x="4814557" y="4044233"/>
            <a:ext cx="1015878" cy="134882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a:stCxn id="361" idx="1"/>
            <a:endCxn id="261" idx="3"/>
          </p:cNvCxnSpPr>
          <p:nvPr/>
        </p:nvCxnSpPr>
        <p:spPr>
          <a:xfrm flipH="1">
            <a:off x="4814557" y="4044233"/>
            <a:ext cx="1015878" cy="152408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61" idx="1"/>
            <a:endCxn id="266" idx="3"/>
          </p:cNvCxnSpPr>
          <p:nvPr/>
        </p:nvCxnSpPr>
        <p:spPr>
          <a:xfrm flipH="1">
            <a:off x="4814557" y="4044233"/>
            <a:ext cx="1015878" cy="1878654"/>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61" idx="1"/>
            <a:endCxn id="267" idx="3"/>
          </p:cNvCxnSpPr>
          <p:nvPr/>
        </p:nvCxnSpPr>
        <p:spPr>
          <a:xfrm flipH="1">
            <a:off x="4814557" y="4044233"/>
            <a:ext cx="1015878" cy="2053914"/>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61" idx="1"/>
            <a:endCxn id="272" idx="3"/>
          </p:cNvCxnSpPr>
          <p:nvPr/>
        </p:nvCxnSpPr>
        <p:spPr>
          <a:xfrm flipH="1">
            <a:off x="4814557" y="4044233"/>
            <a:ext cx="1015878" cy="24024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a:stCxn id="361" idx="1"/>
            <a:endCxn id="273" idx="3"/>
          </p:cNvCxnSpPr>
          <p:nvPr/>
        </p:nvCxnSpPr>
        <p:spPr>
          <a:xfrm flipH="1">
            <a:off x="4814557" y="4044233"/>
            <a:ext cx="1015878" cy="257775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nvCxnSpPr>
        <p:spPr>
          <a:xfrm flipH="1" flipV="1">
            <a:off x="3227687" y="139798"/>
            <a:ext cx="609600" cy="942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flipH="1">
            <a:off x="3227687" y="233078"/>
            <a:ext cx="611507" cy="819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nvCxnSpPr>
        <p:spPr>
          <a:xfrm flipH="1">
            <a:off x="3231420" y="424020"/>
            <a:ext cx="613410" cy="8182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3223800" y="476390"/>
            <a:ext cx="613410" cy="818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flipV="1">
            <a:off x="3231497" y="200908"/>
            <a:ext cx="609600" cy="942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3231497" y="294188"/>
            <a:ext cx="611507" cy="819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3227687" y="668905"/>
            <a:ext cx="609600" cy="942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3227687" y="762185"/>
            <a:ext cx="611507" cy="819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3229592" y="956414"/>
            <a:ext cx="613410" cy="8182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3221972" y="1008784"/>
            <a:ext cx="613410" cy="818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3231497" y="730015"/>
            <a:ext cx="609600" cy="942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3231497" y="823295"/>
            <a:ext cx="611507" cy="819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3227687" y="1187134"/>
            <a:ext cx="609600" cy="942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227687" y="1280414"/>
            <a:ext cx="611507" cy="819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41" idx="1"/>
          </p:cNvCxnSpPr>
          <p:nvPr/>
        </p:nvCxnSpPr>
        <p:spPr>
          <a:xfrm flipH="1">
            <a:off x="3227687" y="1486816"/>
            <a:ext cx="607695" cy="5083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3221972" y="1524259"/>
            <a:ext cx="613410" cy="818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3231497" y="1248244"/>
            <a:ext cx="609600" cy="942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3231497" y="1341524"/>
            <a:ext cx="611507" cy="819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3227687" y="1711062"/>
            <a:ext cx="609600" cy="942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227687" y="1804342"/>
            <a:ext cx="611507" cy="819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a:off x="3227687" y="2008601"/>
            <a:ext cx="607694" cy="4493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3235307" y="2061898"/>
            <a:ext cx="603885" cy="6441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flipV="1">
            <a:off x="3231497" y="1772172"/>
            <a:ext cx="609600" cy="942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3231497" y="1865452"/>
            <a:ext cx="611507" cy="819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flipV="1">
            <a:off x="3227687" y="2234990"/>
            <a:ext cx="609600" cy="942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3227687" y="2328270"/>
            <a:ext cx="611507" cy="819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219" idx="1"/>
          </p:cNvCxnSpPr>
          <p:nvPr/>
        </p:nvCxnSpPr>
        <p:spPr>
          <a:xfrm flipH="1">
            <a:off x="3227687" y="2540397"/>
            <a:ext cx="611505" cy="6559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3229592" y="2587477"/>
            <a:ext cx="613410" cy="818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flipV="1">
            <a:off x="3231497" y="2296100"/>
            <a:ext cx="609600" cy="942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3231497" y="2389380"/>
            <a:ext cx="611507" cy="819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3227687" y="4225926"/>
            <a:ext cx="609600" cy="942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3227687" y="4319206"/>
            <a:ext cx="611507" cy="819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3229592" y="4503426"/>
            <a:ext cx="613410" cy="8182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3225782" y="4556586"/>
            <a:ext cx="613410" cy="818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flipV="1">
            <a:off x="3231497" y="4287036"/>
            <a:ext cx="609600" cy="942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3231497" y="4380316"/>
            <a:ext cx="611507" cy="819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3231497" y="6323262"/>
            <a:ext cx="609600" cy="942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3231497" y="6416542"/>
            <a:ext cx="611507" cy="819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273" idx="1"/>
          </p:cNvCxnSpPr>
          <p:nvPr/>
        </p:nvCxnSpPr>
        <p:spPr>
          <a:xfrm flipH="1">
            <a:off x="3227687" y="6621988"/>
            <a:ext cx="619130" cy="4804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3229592" y="6670033"/>
            <a:ext cx="613410" cy="818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flipV="1">
            <a:off x="3235307" y="6384372"/>
            <a:ext cx="609600" cy="942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3235307" y="6477652"/>
            <a:ext cx="611507" cy="819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flipV="1">
            <a:off x="3231497" y="4753560"/>
            <a:ext cx="609600" cy="942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3231497" y="4846840"/>
            <a:ext cx="611507" cy="819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3234175" y="5033547"/>
            <a:ext cx="613410" cy="8182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3229592" y="5086076"/>
            <a:ext cx="613410" cy="818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3235307" y="4814670"/>
            <a:ext cx="609600" cy="942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3235307" y="4907950"/>
            <a:ext cx="611507" cy="819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flipV="1">
            <a:off x="3235307" y="5281194"/>
            <a:ext cx="609600" cy="942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3235307" y="5374474"/>
            <a:ext cx="611507" cy="819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a:off x="3229592" y="5562900"/>
            <a:ext cx="613410" cy="8182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3231420" y="5607935"/>
            <a:ext cx="613410" cy="818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flipV="1">
            <a:off x="3239117" y="5342304"/>
            <a:ext cx="609600" cy="942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3239117" y="5435584"/>
            <a:ext cx="611507" cy="819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3239117" y="5808828"/>
            <a:ext cx="609600" cy="942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3239117" y="5902108"/>
            <a:ext cx="611507" cy="819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a:off x="3233839" y="6086104"/>
            <a:ext cx="613410" cy="8182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H="1">
            <a:off x="3231497" y="6129890"/>
            <a:ext cx="613410" cy="818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flipV="1">
            <a:off x="3242927" y="5869938"/>
            <a:ext cx="609600" cy="942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a:off x="3242927" y="5963218"/>
            <a:ext cx="611507" cy="819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945373" y="10477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a:t>
            </a:r>
            <a:endParaRPr lang="en-US" sz="1200" dirty="0">
              <a:solidFill>
                <a:schemeClr val="tx1"/>
              </a:solidFill>
            </a:endParaRPr>
          </a:p>
        </p:txBody>
      </p:sp>
      <p:sp>
        <p:nvSpPr>
          <p:cNvPr id="202" name="Rectangle 201"/>
          <p:cNvSpPr/>
          <p:nvPr/>
        </p:nvSpPr>
        <p:spPr>
          <a:xfrm>
            <a:off x="945373" y="28003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a:t>
            </a:r>
            <a:endParaRPr lang="en-US" sz="1200" dirty="0">
              <a:solidFill>
                <a:schemeClr val="tx1"/>
              </a:solidFill>
            </a:endParaRPr>
          </a:p>
        </p:txBody>
      </p:sp>
      <p:sp>
        <p:nvSpPr>
          <p:cNvPr id="203" name="Rectangle 202"/>
          <p:cNvSpPr/>
          <p:nvPr/>
        </p:nvSpPr>
        <p:spPr>
          <a:xfrm>
            <a:off x="945373" y="45529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a:t>
            </a:r>
            <a:endParaRPr lang="en-US" sz="1200" dirty="0">
              <a:solidFill>
                <a:schemeClr val="tx1"/>
              </a:solidFill>
            </a:endParaRPr>
          </a:p>
        </p:txBody>
      </p:sp>
      <p:sp>
        <p:nvSpPr>
          <p:cNvPr id="204" name="Rectangle 203"/>
          <p:cNvSpPr/>
          <p:nvPr/>
        </p:nvSpPr>
        <p:spPr>
          <a:xfrm>
            <a:off x="945373" y="63055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PA/SH4</a:t>
            </a:r>
            <a:endParaRPr lang="en-US" sz="1200" dirty="0">
              <a:solidFill>
                <a:schemeClr val="tx1"/>
              </a:solidFill>
            </a:endParaRPr>
          </a:p>
        </p:txBody>
      </p:sp>
      <p:sp>
        <p:nvSpPr>
          <p:cNvPr id="205" name="Rectangle 204"/>
          <p:cNvSpPr/>
          <p:nvPr/>
        </p:nvSpPr>
        <p:spPr>
          <a:xfrm>
            <a:off x="945373" y="80581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PA/SH5</a:t>
            </a:r>
            <a:endParaRPr lang="en-US" sz="1200" dirty="0">
              <a:solidFill>
                <a:schemeClr val="tx1"/>
              </a:solidFill>
            </a:endParaRPr>
          </a:p>
        </p:txBody>
      </p:sp>
      <p:sp>
        <p:nvSpPr>
          <p:cNvPr id="206" name="Rectangle 205"/>
          <p:cNvSpPr/>
          <p:nvPr/>
        </p:nvSpPr>
        <p:spPr>
          <a:xfrm>
            <a:off x="945373" y="98107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PA/SH6</a:t>
            </a:r>
            <a:endParaRPr lang="en-US" sz="1200" dirty="0">
              <a:solidFill>
                <a:schemeClr val="tx1"/>
              </a:solidFill>
            </a:endParaRPr>
          </a:p>
        </p:txBody>
      </p:sp>
      <p:sp>
        <p:nvSpPr>
          <p:cNvPr id="207" name="Rectangle 206"/>
          <p:cNvSpPr/>
          <p:nvPr/>
        </p:nvSpPr>
        <p:spPr>
          <a:xfrm>
            <a:off x="945373" y="115633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PA/SH7</a:t>
            </a:r>
            <a:endParaRPr lang="en-US" sz="1200" dirty="0">
              <a:solidFill>
                <a:schemeClr val="tx1"/>
              </a:solidFill>
            </a:endParaRPr>
          </a:p>
        </p:txBody>
      </p:sp>
      <p:sp>
        <p:nvSpPr>
          <p:cNvPr id="208" name="Rectangle 207"/>
          <p:cNvSpPr/>
          <p:nvPr/>
        </p:nvSpPr>
        <p:spPr>
          <a:xfrm>
            <a:off x="945373" y="133159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PA/SH8</a:t>
            </a:r>
            <a:endParaRPr lang="en-US" sz="1200" dirty="0">
              <a:solidFill>
                <a:schemeClr val="tx1"/>
              </a:solidFill>
            </a:endParaRPr>
          </a:p>
        </p:txBody>
      </p:sp>
      <p:sp>
        <p:nvSpPr>
          <p:cNvPr id="209" name="Rectangle 208"/>
          <p:cNvSpPr/>
          <p:nvPr/>
        </p:nvSpPr>
        <p:spPr>
          <a:xfrm>
            <a:off x="945373" y="150685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PA/SH9</a:t>
            </a:r>
            <a:endParaRPr lang="en-US" sz="1200" dirty="0">
              <a:solidFill>
                <a:schemeClr val="tx1"/>
              </a:solidFill>
            </a:endParaRPr>
          </a:p>
        </p:txBody>
      </p:sp>
      <p:sp>
        <p:nvSpPr>
          <p:cNvPr id="210" name="Rectangle 209"/>
          <p:cNvSpPr/>
          <p:nvPr/>
        </p:nvSpPr>
        <p:spPr>
          <a:xfrm>
            <a:off x="945373" y="168211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PA/SH10</a:t>
            </a:r>
            <a:endParaRPr lang="en-US" sz="1200" dirty="0">
              <a:solidFill>
                <a:schemeClr val="tx1"/>
              </a:solidFill>
            </a:endParaRPr>
          </a:p>
        </p:txBody>
      </p:sp>
      <p:sp>
        <p:nvSpPr>
          <p:cNvPr id="211" name="Rectangle 210"/>
          <p:cNvSpPr/>
          <p:nvPr/>
        </p:nvSpPr>
        <p:spPr>
          <a:xfrm>
            <a:off x="945373" y="185737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PA/SH11</a:t>
            </a:r>
            <a:endParaRPr lang="en-US" sz="1200" dirty="0">
              <a:solidFill>
                <a:schemeClr val="tx1"/>
              </a:solidFill>
            </a:endParaRPr>
          </a:p>
        </p:txBody>
      </p:sp>
      <p:sp>
        <p:nvSpPr>
          <p:cNvPr id="212" name="Rectangle 211"/>
          <p:cNvSpPr/>
          <p:nvPr/>
        </p:nvSpPr>
        <p:spPr>
          <a:xfrm>
            <a:off x="945373" y="203263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PA/SH12</a:t>
            </a:r>
            <a:endParaRPr lang="en-US" sz="1200" dirty="0">
              <a:solidFill>
                <a:schemeClr val="tx1"/>
              </a:solidFill>
            </a:endParaRPr>
          </a:p>
        </p:txBody>
      </p:sp>
      <p:sp>
        <p:nvSpPr>
          <p:cNvPr id="213" name="Rectangle 212"/>
          <p:cNvSpPr/>
          <p:nvPr/>
        </p:nvSpPr>
        <p:spPr>
          <a:xfrm>
            <a:off x="945373" y="220789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PA/SH13</a:t>
            </a:r>
            <a:endParaRPr lang="en-US" sz="1200" dirty="0">
              <a:solidFill>
                <a:schemeClr val="tx1"/>
              </a:solidFill>
            </a:endParaRPr>
          </a:p>
        </p:txBody>
      </p:sp>
      <p:sp>
        <p:nvSpPr>
          <p:cNvPr id="214" name="Rectangle 213"/>
          <p:cNvSpPr/>
          <p:nvPr/>
        </p:nvSpPr>
        <p:spPr>
          <a:xfrm>
            <a:off x="945373" y="238315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PA/SH14</a:t>
            </a:r>
            <a:endParaRPr lang="en-US" sz="1200" dirty="0">
              <a:solidFill>
                <a:schemeClr val="tx1"/>
              </a:solidFill>
            </a:endParaRPr>
          </a:p>
        </p:txBody>
      </p:sp>
      <p:sp>
        <p:nvSpPr>
          <p:cNvPr id="215" name="Rectangle 214"/>
          <p:cNvSpPr/>
          <p:nvPr/>
        </p:nvSpPr>
        <p:spPr>
          <a:xfrm>
            <a:off x="945373" y="255841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PA/SH15</a:t>
            </a:r>
            <a:endParaRPr lang="en-US" sz="1200" dirty="0">
              <a:solidFill>
                <a:schemeClr val="tx1"/>
              </a:solidFill>
            </a:endParaRPr>
          </a:p>
        </p:txBody>
      </p:sp>
      <p:sp>
        <p:nvSpPr>
          <p:cNvPr id="216" name="Rectangle 215"/>
          <p:cNvSpPr/>
          <p:nvPr/>
        </p:nvSpPr>
        <p:spPr>
          <a:xfrm>
            <a:off x="945373" y="401383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PA/SH17</a:t>
            </a:r>
            <a:endParaRPr lang="en-US" sz="1200" dirty="0">
              <a:solidFill>
                <a:schemeClr val="tx1"/>
              </a:solidFill>
            </a:endParaRPr>
          </a:p>
        </p:txBody>
      </p:sp>
      <p:sp>
        <p:nvSpPr>
          <p:cNvPr id="217" name="Rectangle 216"/>
          <p:cNvSpPr/>
          <p:nvPr/>
        </p:nvSpPr>
        <p:spPr>
          <a:xfrm>
            <a:off x="945373" y="418909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PA/SH18</a:t>
            </a:r>
            <a:endParaRPr lang="en-US" sz="1200" dirty="0">
              <a:solidFill>
                <a:schemeClr val="tx1"/>
              </a:solidFill>
            </a:endParaRPr>
          </a:p>
        </p:txBody>
      </p:sp>
      <p:sp>
        <p:nvSpPr>
          <p:cNvPr id="221" name="Rectangle 220"/>
          <p:cNvSpPr/>
          <p:nvPr/>
        </p:nvSpPr>
        <p:spPr>
          <a:xfrm>
            <a:off x="945373" y="436435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PA/SH19</a:t>
            </a:r>
            <a:endParaRPr lang="en-US" sz="1200" dirty="0">
              <a:solidFill>
                <a:schemeClr val="tx1"/>
              </a:solidFill>
            </a:endParaRPr>
          </a:p>
        </p:txBody>
      </p:sp>
      <p:sp>
        <p:nvSpPr>
          <p:cNvPr id="222" name="Rectangle 221"/>
          <p:cNvSpPr/>
          <p:nvPr/>
        </p:nvSpPr>
        <p:spPr>
          <a:xfrm>
            <a:off x="945373" y="453961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PA/SH20</a:t>
            </a:r>
            <a:endParaRPr lang="en-US" sz="1200" dirty="0">
              <a:solidFill>
                <a:schemeClr val="tx1"/>
              </a:solidFill>
            </a:endParaRPr>
          </a:p>
        </p:txBody>
      </p:sp>
      <p:sp>
        <p:nvSpPr>
          <p:cNvPr id="223" name="Rectangle 222"/>
          <p:cNvSpPr/>
          <p:nvPr/>
        </p:nvSpPr>
        <p:spPr>
          <a:xfrm>
            <a:off x="945373" y="471487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PA/SH21</a:t>
            </a:r>
            <a:endParaRPr lang="en-US" sz="1200" dirty="0">
              <a:solidFill>
                <a:schemeClr val="tx1"/>
              </a:solidFill>
            </a:endParaRPr>
          </a:p>
        </p:txBody>
      </p:sp>
      <p:sp>
        <p:nvSpPr>
          <p:cNvPr id="224" name="Rectangle 223"/>
          <p:cNvSpPr/>
          <p:nvPr/>
        </p:nvSpPr>
        <p:spPr>
          <a:xfrm>
            <a:off x="945373" y="489013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PA/SH22</a:t>
            </a:r>
            <a:endParaRPr lang="en-US" sz="1200" dirty="0">
              <a:solidFill>
                <a:schemeClr val="tx1"/>
              </a:solidFill>
            </a:endParaRPr>
          </a:p>
        </p:txBody>
      </p:sp>
      <p:sp>
        <p:nvSpPr>
          <p:cNvPr id="225" name="Rectangle 224"/>
          <p:cNvSpPr/>
          <p:nvPr/>
        </p:nvSpPr>
        <p:spPr>
          <a:xfrm>
            <a:off x="945373" y="506539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PA/SH23</a:t>
            </a:r>
            <a:endParaRPr lang="en-US" sz="1200" dirty="0">
              <a:solidFill>
                <a:schemeClr val="tx1"/>
              </a:solidFill>
            </a:endParaRPr>
          </a:p>
        </p:txBody>
      </p:sp>
      <p:sp>
        <p:nvSpPr>
          <p:cNvPr id="226" name="Rectangle 225"/>
          <p:cNvSpPr/>
          <p:nvPr/>
        </p:nvSpPr>
        <p:spPr>
          <a:xfrm>
            <a:off x="945373" y="524065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PA/SH24</a:t>
            </a:r>
            <a:endParaRPr lang="en-US" sz="1200" dirty="0">
              <a:solidFill>
                <a:schemeClr val="tx1"/>
              </a:solidFill>
            </a:endParaRPr>
          </a:p>
        </p:txBody>
      </p:sp>
      <p:sp>
        <p:nvSpPr>
          <p:cNvPr id="227" name="Rectangle 226"/>
          <p:cNvSpPr/>
          <p:nvPr/>
        </p:nvSpPr>
        <p:spPr>
          <a:xfrm>
            <a:off x="945373" y="541591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PA/SH25</a:t>
            </a:r>
            <a:endParaRPr lang="en-US" sz="1200" dirty="0">
              <a:solidFill>
                <a:schemeClr val="tx1"/>
              </a:solidFill>
            </a:endParaRPr>
          </a:p>
        </p:txBody>
      </p:sp>
      <p:sp>
        <p:nvSpPr>
          <p:cNvPr id="228" name="Rectangle 227"/>
          <p:cNvSpPr/>
          <p:nvPr/>
        </p:nvSpPr>
        <p:spPr>
          <a:xfrm>
            <a:off x="945373" y="559117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PA/SH26</a:t>
            </a:r>
            <a:endParaRPr lang="en-US" sz="1200" dirty="0">
              <a:solidFill>
                <a:schemeClr val="tx1"/>
              </a:solidFill>
            </a:endParaRPr>
          </a:p>
        </p:txBody>
      </p:sp>
      <p:sp>
        <p:nvSpPr>
          <p:cNvPr id="229" name="Rectangle 228"/>
          <p:cNvSpPr/>
          <p:nvPr/>
        </p:nvSpPr>
        <p:spPr>
          <a:xfrm>
            <a:off x="945373" y="576643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PA/SH27</a:t>
            </a:r>
            <a:endParaRPr lang="en-US" sz="1200" dirty="0">
              <a:solidFill>
                <a:schemeClr val="tx1"/>
              </a:solidFill>
            </a:endParaRPr>
          </a:p>
        </p:txBody>
      </p:sp>
      <p:sp>
        <p:nvSpPr>
          <p:cNvPr id="230" name="Rectangle 229"/>
          <p:cNvSpPr/>
          <p:nvPr/>
        </p:nvSpPr>
        <p:spPr>
          <a:xfrm>
            <a:off x="945373" y="594169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PA/SH28</a:t>
            </a:r>
            <a:endParaRPr lang="en-US" sz="1200" dirty="0">
              <a:solidFill>
                <a:schemeClr val="tx1"/>
              </a:solidFill>
            </a:endParaRPr>
          </a:p>
        </p:txBody>
      </p:sp>
      <p:sp>
        <p:nvSpPr>
          <p:cNvPr id="231" name="Rectangle 230"/>
          <p:cNvSpPr/>
          <p:nvPr/>
        </p:nvSpPr>
        <p:spPr>
          <a:xfrm>
            <a:off x="945373" y="611695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PA/SH29</a:t>
            </a:r>
            <a:endParaRPr lang="en-US" sz="1200" dirty="0">
              <a:solidFill>
                <a:schemeClr val="tx1"/>
              </a:solidFill>
            </a:endParaRPr>
          </a:p>
        </p:txBody>
      </p:sp>
      <p:sp>
        <p:nvSpPr>
          <p:cNvPr id="232" name="Rectangle 231"/>
          <p:cNvSpPr/>
          <p:nvPr/>
        </p:nvSpPr>
        <p:spPr>
          <a:xfrm>
            <a:off x="945373" y="629221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PA/SH30</a:t>
            </a:r>
            <a:endParaRPr lang="en-US" sz="1200" dirty="0">
              <a:solidFill>
                <a:schemeClr val="tx1"/>
              </a:solidFill>
            </a:endParaRPr>
          </a:p>
        </p:txBody>
      </p:sp>
      <p:sp>
        <p:nvSpPr>
          <p:cNvPr id="233" name="Rectangle 232"/>
          <p:cNvSpPr/>
          <p:nvPr/>
        </p:nvSpPr>
        <p:spPr>
          <a:xfrm>
            <a:off x="945373" y="646747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PA/SH31</a:t>
            </a:r>
            <a:endParaRPr lang="en-US" sz="1200" dirty="0">
              <a:solidFill>
                <a:schemeClr val="tx1"/>
              </a:solidFill>
            </a:endParaRPr>
          </a:p>
        </p:txBody>
      </p:sp>
      <p:sp>
        <p:nvSpPr>
          <p:cNvPr id="234" name="Rectangle 233"/>
          <p:cNvSpPr/>
          <p:nvPr/>
        </p:nvSpPr>
        <p:spPr>
          <a:xfrm>
            <a:off x="945373" y="664273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PA/SH32</a:t>
            </a:r>
            <a:endParaRPr lang="en-US" sz="1200" dirty="0">
              <a:solidFill>
                <a:schemeClr val="tx1"/>
              </a:solidFill>
            </a:endParaRPr>
          </a:p>
        </p:txBody>
      </p:sp>
      <p:sp>
        <p:nvSpPr>
          <p:cNvPr id="235" name="Rectangle 234"/>
          <p:cNvSpPr/>
          <p:nvPr/>
        </p:nvSpPr>
        <p:spPr>
          <a:xfrm>
            <a:off x="945373" y="2727959"/>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PA/SH16</a:t>
            </a:r>
            <a:endParaRPr lang="en-US" sz="1200" dirty="0">
              <a:solidFill>
                <a:schemeClr val="tx1"/>
              </a:solidFill>
            </a:endParaRPr>
          </a:p>
        </p:txBody>
      </p:sp>
      <p:cxnSp>
        <p:nvCxnSpPr>
          <p:cNvPr id="240" name="Straight Arrow Connector 239"/>
          <p:cNvCxnSpPr/>
          <p:nvPr/>
        </p:nvCxnSpPr>
        <p:spPr>
          <a:xfrm flipH="1" flipV="1">
            <a:off x="7889750" y="5575988"/>
            <a:ext cx="447665" cy="767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a:off x="7889751" y="5826811"/>
            <a:ext cx="434339"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9" name="TextBox 268"/>
          <p:cNvSpPr txBox="1"/>
          <p:nvPr/>
        </p:nvSpPr>
        <p:spPr>
          <a:xfrm>
            <a:off x="7808252" y="5595978"/>
            <a:ext cx="712043" cy="230832"/>
          </a:xfrm>
          <a:prstGeom prst="rect">
            <a:avLst/>
          </a:prstGeom>
          <a:noFill/>
        </p:spPr>
        <p:txBody>
          <a:bodyPr wrap="square" rtlCol="0">
            <a:spAutoFit/>
          </a:bodyPr>
          <a:lstStyle/>
          <a:p>
            <a:r>
              <a:rPr lang="en-US" sz="900" dirty="0" smtClean="0">
                <a:solidFill>
                  <a:srgbClr val="C00000"/>
                </a:solidFill>
              </a:rPr>
              <a:t>Cp640MHz</a:t>
            </a:r>
            <a:endParaRPr lang="en-US" sz="900" dirty="0">
              <a:solidFill>
                <a:srgbClr val="C00000"/>
              </a:solidFill>
            </a:endParaRPr>
          </a:p>
        </p:txBody>
      </p:sp>
      <p:sp>
        <p:nvSpPr>
          <p:cNvPr id="271" name="TextBox 270"/>
          <p:cNvSpPr txBox="1"/>
          <p:nvPr/>
        </p:nvSpPr>
        <p:spPr>
          <a:xfrm>
            <a:off x="7816215" y="5342304"/>
            <a:ext cx="712043" cy="230832"/>
          </a:xfrm>
          <a:prstGeom prst="rect">
            <a:avLst/>
          </a:prstGeom>
          <a:noFill/>
        </p:spPr>
        <p:txBody>
          <a:bodyPr wrap="square" rtlCol="0">
            <a:spAutoFit/>
          </a:bodyPr>
          <a:lstStyle/>
          <a:p>
            <a:r>
              <a:rPr lang="en-US" sz="900" dirty="0" smtClean="0">
                <a:solidFill>
                  <a:srgbClr val="00B050"/>
                </a:solidFill>
              </a:rPr>
              <a:t>Cp40MHz</a:t>
            </a:r>
            <a:endParaRPr lang="en-US" sz="900" dirty="0">
              <a:solidFill>
                <a:srgbClr val="00B050"/>
              </a:solidFill>
            </a:endParaRPr>
          </a:p>
        </p:txBody>
      </p:sp>
      <p:cxnSp>
        <p:nvCxnSpPr>
          <p:cNvPr id="274" name="Straight Arrow Connector 273"/>
          <p:cNvCxnSpPr/>
          <p:nvPr/>
        </p:nvCxnSpPr>
        <p:spPr>
          <a:xfrm flipH="1">
            <a:off x="3221019" y="2843180"/>
            <a:ext cx="607695"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H="1">
            <a:off x="3225782" y="2753759"/>
            <a:ext cx="607695"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3222924" y="4129055"/>
            <a:ext cx="607695"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3227687" y="4039634"/>
            <a:ext cx="607695"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H="1">
            <a:off x="2086291" y="424251"/>
            <a:ext cx="1754170" cy="945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flipH="1">
            <a:off x="1910572" y="522391"/>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1915018" y="343734"/>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p:nvPr/>
        </p:nvCxnSpPr>
        <p:spPr>
          <a:xfrm flipH="1">
            <a:off x="1907715" y="170127"/>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081708" y="163921"/>
            <a:ext cx="5775" cy="36440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H="1">
            <a:off x="2088832" y="950924"/>
            <a:ext cx="1754170" cy="945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a:off x="1913113" y="1049064"/>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H="1">
            <a:off x="1917559" y="870407"/>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H="1">
            <a:off x="1910256" y="696800"/>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2084249" y="690594"/>
            <a:ext cx="5775" cy="36440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flipH="1">
            <a:off x="2087483" y="1478084"/>
            <a:ext cx="1754170" cy="945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Straight Arrow Connector 302"/>
          <p:cNvCxnSpPr/>
          <p:nvPr/>
        </p:nvCxnSpPr>
        <p:spPr>
          <a:xfrm flipH="1">
            <a:off x="1911764" y="1576224"/>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Straight Arrow Connector 303"/>
          <p:cNvCxnSpPr/>
          <p:nvPr/>
        </p:nvCxnSpPr>
        <p:spPr>
          <a:xfrm flipH="1">
            <a:off x="1916210" y="1397567"/>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p:nvPr/>
        </p:nvCxnSpPr>
        <p:spPr>
          <a:xfrm flipH="1">
            <a:off x="1908907" y="1223960"/>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2082900" y="1217754"/>
            <a:ext cx="5775" cy="36440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flipH="1">
            <a:off x="2087483" y="2002489"/>
            <a:ext cx="1754170" cy="945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p:nvPr/>
        </p:nvCxnSpPr>
        <p:spPr>
          <a:xfrm flipH="1">
            <a:off x="1911764" y="2100629"/>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1916210" y="1921972"/>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H="1">
            <a:off x="1908907" y="1748365"/>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2082900" y="1742159"/>
            <a:ext cx="5775" cy="36440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a:stCxn id="219" idx="1"/>
          </p:cNvCxnSpPr>
          <p:nvPr/>
        </p:nvCxnSpPr>
        <p:spPr>
          <a:xfrm flipH="1" flipV="1">
            <a:off x="2074544" y="2534805"/>
            <a:ext cx="1764648" cy="559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p:nvPr/>
        </p:nvCxnSpPr>
        <p:spPr>
          <a:xfrm flipH="1">
            <a:off x="1910572" y="2630602"/>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a:xfrm flipH="1">
            <a:off x="1915018" y="2451945"/>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a:xfrm flipH="1">
            <a:off x="1907715" y="2278338"/>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2081708" y="2272132"/>
            <a:ext cx="5775" cy="36440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4" name="Elbow Connector 323"/>
          <p:cNvCxnSpPr>
            <a:endCxn id="220" idx="1"/>
          </p:cNvCxnSpPr>
          <p:nvPr/>
        </p:nvCxnSpPr>
        <p:spPr>
          <a:xfrm flipV="1">
            <a:off x="2259947" y="2797574"/>
            <a:ext cx="1575435" cy="122213"/>
          </a:xfrm>
          <a:prstGeom prst="bentConnector3">
            <a:avLst>
              <a:gd name="adj1" fmla="val 82769"/>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2" name="Elbow Connector 371"/>
          <p:cNvCxnSpPr>
            <a:endCxn id="235" idx="3"/>
          </p:cNvCxnSpPr>
          <p:nvPr/>
        </p:nvCxnSpPr>
        <p:spPr>
          <a:xfrm rot="10800000">
            <a:off x="1913113" y="2796539"/>
            <a:ext cx="382412" cy="125106"/>
          </a:xfrm>
          <a:prstGeom prst="bent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Straight Arrow Connector 385"/>
          <p:cNvCxnSpPr/>
          <p:nvPr/>
        </p:nvCxnSpPr>
        <p:spPr>
          <a:xfrm flipH="1">
            <a:off x="2091188" y="4507866"/>
            <a:ext cx="1754170" cy="945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p:nvPr/>
        </p:nvCxnSpPr>
        <p:spPr>
          <a:xfrm flipH="1">
            <a:off x="1915469" y="4606006"/>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flipH="1">
            <a:off x="1919915" y="4427349"/>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nvCxnSpPr>
        <p:spPr>
          <a:xfrm flipH="1">
            <a:off x="1912612" y="4253742"/>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2086605" y="4247536"/>
            <a:ext cx="5775" cy="36440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p:nvPr/>
        </p:nvCxnSpPr>
        <p:spPr>
          <a:xfrm flipH="1">
            <a:off x="2093729" y="5034539"/>
            <a:ext cx="1754170" cy="945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p:nvPr/>
        </p:nvCxnSpPr>
        <p:spPr>
          <a:xfrm flipH="1">
            <a:off x="1918010" y="5132679"/>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flipH="1">
            <a:off x="1922456" y="4954022"/>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flipH="1">
            <a:off x="1915153" y="4780415"/>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2089146" y="4774209"/>
            <a:ext cx="5775" cy="36440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flipH="1">
            <a:off x="2092380" y="5561699"/>
            <a:ext cx="1754170" cy="945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p:nvPr/>
        </p:nvCxnSpPr>
        <p:spPr>
          <a:xfrm flipH="1">
            <a:off x="1916661" y="5659839"/>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Straight Arrow Connector 397"/>
          <p:cNvCxnSpPr/>
          <p:nvPr/>
        </p:nvCxnSpPr>
        <p:spPr>
          <a:xfrm flipH="1">
            <a:off x="1921107" y="5481182"/>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p:nvPr/>
        </p:nvCxnSpPr>
        <p:spPr>
          <a:xfrm flipH="1">
            <a:off x="1913804" y="5307575"/>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2087797" y="5301369"/>
            <a:ext cx="5775" cy="36440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p:nvPr/>
        </p:nvCxnSpPr>
        <p:spPr>
          <a:xfrm flipH="1">
            <a:off x="2092380" y="6086104"/>
            <a:ext cx="1754170" cy="945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p:cNvCxnSpPr/>
          <p:nvPr/>
        </p:nvCxnSpPr>
        <p:spPr>
          <a:xfrm flipH="1">
            <a:off x="1916661" y="6184244"/>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flipH="1">
            <a:off x="1921107" y="6005587"/>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p:cNvCxnSpPr/>
          <p:nvPr/>
        </p:nvCxnSpPr>
        <p:spPr>
          <a:xfrm flipH="1">
            <a:off x="1913804" y="5831980"/>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2087797" y="5825774"/>
            <a:ext cx="5775" cy="36440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6" name="Straight Arrow Connector 405"/>
          <p:cNvCxnSpPr/>
          <p:nvPr/>
        </p:nvCxnSpPr>
        <p:spPr>
          <a:xfrm flipH="1" flipV="1">
            <a:off x="2079441" y="6618420"/>
            <a:ext cx="1764648" cy="559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p:nvPr/>
        </p:nvCxnSpPr>
        <p:spPr>
          <a:xfrm flipH="1">
            <a:off x="1915469" y="6714217"/>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p:nvPr/>
        </p:nvCxnSpPr>
        <p:spPr>
          <a:xfrm flipH="1">
            <a:off x="1919915" y="6535560"/>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p:cNvCxnSpPr/>
          <p:nvPr/>
        </p:nvCxnSpPr>
        <p:spPr>
          <a:xfrm flipH="1">
            <a:off x="1912612" y="6361953"/>
            <a:ext cx="175719" cy="594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2086605" y="6355747"/>
            <a:ext cx="5775" cy="36440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2" name="Elbow Connector 411"/>
          <p:cNvCxnSpPr>
            <a:endCxn id="243" idx="1"/>
          </p:cNvCxnSpPr>
          <p:nvPr/>
        </p:nvCxnSpPr>
        <p:spPr>
          <a:xfrm>
            <a:off x="2323576" y="3950068"/>
            <a:ext cx="1511806" cy="127162"/>
          </a:xfrm>
          <a:prstGeom prst="bentConnector3">
            <a:avLst>
              <a:gd name="adj1" fmla="val 81880"/>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3" name="Elbow Connector 412"/>
          <p:cNvCxnSpPr/>
          <p:nvPr/>
        </p:nvCxnSpPr>
        <p:spPr>
          <a:xfrm rot="10800000" flipV="1">
            <a:off x="1907716" y="3951046"/>
            <a:ext cx="446864" cy="136709"/>
          </a:xfrm>
          <a:prstGeom prst="bent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0" name="Straight Arrow Connector 459"/>
          <p:cNvCxnSpPr/>
          <p:nvPr/>
        </p:nvCxnSpPr>
        <p:spPr>
          <a:xfrm>
            <a:off x="5925520" y="2863842"/>
            <a:ext cx="2840" cy="111186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a:off x="6035745" y="2863842"/>
            <a:ext cx="4780" cy="110722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65" name="Straight Arrow Connector 464"/>
          <p:cNvCxnSpPr/>
          <p:nvPr/>
        </p:nvCxnSpPr>
        <p:spPr>
          <a:xfrm flipH="1" flipV="1">
            <a:off x="6563603" y="2861530"/>
            <a:ext cx="4780" cy="111053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66" name="Straight Arrow Connector 465"/>
          <p:cNvCxnSpPr/>
          <p:nvPr/>
        </p:nvCxnSpPr>
        <p:spPr>
          <a:xfrm flipV="1">
            <a:off x="6675768" y="2855856"/>
            <a:ext cx="634" cy="111979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9" name="TextBox 478"/>
          <p:cNvSpPr txBox="1"/>
          <p:nvPr/>
        </p:nvSpPr>
        <p:spPr>
          <a:xfrm rot="16200000">
            <a:off x="5584174" y="2967365"/>
            <a:ext cx="567784" cy="215444"/>
          </a:xfrm>
          <a:prstGeom prst="rect">
            <a:avLst/>
          </a:prstGeom>
          <a:noFill/>
        </p:spPr>
        <p:txBody>
          <a:bodyPr wrap="none" rtlCol="0">
            <a:spAutoFit/>
          </a:bodyPr>
          <a:lstStyle/>
          <a:p>
            <a:r>
              <a:rPr lang="en-US" sz="800" dirty="0" smtClean="0"/>
              <a:t>ECLKOUT</a:t>
            </a:r>
            <a:endParaRPr lang="en-US" sz="800" dirty="0"/>
          </a:p>
        </p:txBody>
      </p:sp>
      <p:sp>
        <p:nvSpPr>
          <p:cNvPr id="480" name="TextBox 479"/>
          <p:cNvSpPr txBox="1"/>
          <p:nvPr/>
        </p:nvSpPr>
        <p:spPr>
          <a:xfrm rot="16200000">
            <a:off x="5833060" y="2859251"/>
            <a:ext cx="330219" cy="215444"/>
          </a:xfrm>
          <a:prstGeom prst="rect">
            <a:avLst/>
          </a:prstGeom>
          <a:noFill/>
        </p:spPr>
        <p:txBody>
          <a:bodyPr wrap="square" rtlCol="0">
            <a:spAutoFit/>
          </a:bodyPr>
          <a:lstStyle/>
          <a:p>
            <a:r>
              <a:rPr lang="en-US" sz="800" dirty="0" smtClean="0"/>
              <a:t>PIO</a:t>
            </a:r>
            <a:endParaRPr lang="en-US" sz="800" dirty="0"/>
          </a:p>
        </p:txBody>
      </p:sp>
      <p:sp>
        <p:nvSpPr>
          <p:cNvPr id="481" name="TextBox 480"/>
          <p:cNvSpPr txBox="1"/>
          <p:nvPr/>
        </p:nvSpPr>
        <p:spPr>
          <a:xfrm rot="16200000">
            <a:off x="5649049" y="3644347"/>
            <a:ext cx="459449" cy="215444"/>
          </a:xfrm>
          <a:prstGeom prst="rect">
            <a:avLst/>
          </a:prstGeom>
          <a:noFill/>
        </p:spPr>
        <p:txBody>
          <a:bodyPr wrap="square" rtlCol="0">
            <a:spAutoFit/>
          </a:bodyPr>
          <a:lstStyle/>
          <a:p>
            <a:r>
              <a:rPr lang="en-US" sz="800" dirty="0" err="1" smtClean="0"/>
              <a:t>RefClk</a:t>
            </a:r>
            <a:endParaRPr lang="en-US" sz="800" dirty="0" smtClean="0"/>
          </a:p>
        </p:txBody>
      </p:sp>
      <p:sp>
        <p:nvSpPr>
          <p:cNvPr id="482" name="TextBox 481"/>
          <p:cNvSpPr txBox="1"/>
          <p:nvPr/>
        </p:nvSpPr>
        <p:spPr>
          <a:xfrm rot="16200000">
            <a:off x="5670216" y="3560769"/>
            <a:ext cx="619025" cy="215444"/>
          </a:xfrm>
          <a:prstGeom prst="rect">
            <a:avLst/>
          </a:prstGeom>
          <a:noFill/>
        </p:spPr>
        <p:txBody>
          <a:bodyPr wrap="square" rtlCol="0">
            <a:spAutoFit/>
          </a:bodyPr>
          <a:lstStyle/>
          <a:p>
            <a:r>
              <a:rPr lang="en-US" sz="800" dirty="0" err="1" smtClean="0"/>
              <a:t>LockMode</a:t>
            </a:r>
            <a:endParaRPr lang="en-US" sz="800" dirty="0"/>
          </a:p>
        </p:txBody>
      </p:sp>
      <p:sp>
        <p:nvSpPr>
          <p:cNvPr id="483" name="TextBox 482"/>
          <p:cNvSpPr txBox="1"/>
          <p:nvPr/>
        </p:nvSpPr>
        <p:spPr>
          <a:xfrm rot="16200000">
            <a:off x="6232422" y="3649490"/>
            <a:ext cx="567784" cy="215444"/>
          </a:xfrm>
          <a:prstGeom prst="rect">
            <a:avLst/>
          </a:prstGeom>
          <a:noFill/>
        </p:spPr>
        <p:txBody>
          <a:bodyPr wrap="none" rtlCol="0">
            <a:spAutoFit/>
          </a:bodyPr>
          <a:lstStyle/>
          <a:p>
            <a:r>
              <a:rPr lang="en-US" sz="800" dirty="0" smtClean="0"/>
              <a:t>ECLKOUT</a:t>
            </a:r>
            <a:endParaRPr lang="en-US" sz="800" dirty="0"/>
          </a:p>
        </p:txBody>
      </p:sp>
      <p:sp>
        <p:nvSpPr>
          <p:cNvPr id="484" name="TextBox 483"/>
          <p:cNvSpPr txBox="1"/>
          <p:nvPr/>
        </p:nvSpPr>
        <p:spPr>
          <a:xfrm rot="16200000">
            <a:off x="6460798" y="3762527"/>
            <a:ext cx="330219" cy="215444"/>
          </a:xfrm>
          <a:prstGeom prst="rect">
            <a:avLst/>
          </a:prstGeom>
          <a:noFill/>
        </p:spPr>
        <p:txBody>
          <a:bodyPr wrap="square" rtlCol="0">
            <a:spAutoFit/>
          </a:bodyPr>
          <a:lstStyle/>
          <a:p>
            <a:r>
              <a:rPr lang="en-US" sz="800" dirty="0" smtClean="0"/>
              <a:t>PIO</a:t>
            </a:r>
            <a:endParaRPr lang="en-US" sz="800" dirty="0"/>
          </a:p>
        </p:txBody>
      </p:sp>
      <p:sp>
        <p:nvSpPr>
          <p:cNvPr id="485" name="TextBox 484"/>
          <p:cNvSpPr txBox="1"/>
          <p:nvPr/>
        </p:nvSpPr>
        <p:spPr>
          <a:xfrm rot="16200000">
            <a:off x="6286590" y="3138264"/>
            <a:ext cx="459449" cy="215444"/>
          </a:xfrm>
          <a:prstGeom prst="rect">
            <a:avLst/>
          </a:prstGeom>
          <a:noFill/>
        </p:spPr>
        <p:txBody>
          <a:bodyPr wrap="square" rtlCol="0">
            <a:spAutoFit/>
          </a:bodyPr>
          <a:lstStyle/>
          <a:p>
            <a:r>
              <a:rPr lang="en-US" sz="800" dirty="0" err="1" smtClean="0"/>
              <a:t>RefClk</a:t>
            </a:r>
            <a:endParaRPr lang="en-US" sz="800" dirty="0" smtClean="0"/>
          </a:p>
        </p:txBody>
      </p:sp>
      <p:sp>
        <p:nvSpPr>
          <p:cNvPr id="486" name="TextBox 485"/>
          <p:cNvSpPr txBox="1"/>
          <p:nvPr/>
        </p:nvSpPr>
        <p:spPr>
          <a:xfrm rot="16200000">
            <a:off x="6307757" y="3054686"/>
            <a:ext cx="619025" cy="215444"/>
          </a:xfrm>
          <a:prstGeom prst="rect">
            <a:avLst/>
          </a:prstGeom>
          <a:noFill/>
        </p:spPr>
        <p:txBody>
          <a:bodyPr wrap="square" rtlCol="0">
            <a:spAutoFit/>
          </a:bodyPr>
          <a:lstStyle/>
          <a:p>
            <a:r>
              <a:rPr lang="en-US" sz="800" dirty="0" err="1" smtClean="0"/>
              <a:t>LockMode</a:t>
            </a:r>
            <a:endParaRPr lang="en-US" sz="800" dirty="0"/>
          </a:p>
        </p:txBody>
      </p:sp>
      <p:sp>
        <p:nvSpPr>
          <p:cNvPr id="2" name="TextBox 1"/>
          <p:cNvSpPr txBox="1"/>
          <p:nvPr/>
        </p:nvSpPr>
        <p:spPr>
          <a:xfrm>
            <a:off x="5205373" y="35791"/>
            <a:ext cx="3794885" cy="954107"/>
          </a:xfrm>
          <a:prstGeom prst="rect">
            <a:avLst/>
          </a:prstGeom>
          <a:noFill/>
        </p:spPr>
        <p:txBody>
          <a:bodyPr wrap="none" rtlCol="0">
            <a:spAutoFit/>
          </a:bodyPr>
          <a:lstStyle/>
          <a:p>
            <a:r>
              <a:rPr lang="en-US" sz="1400" dirty="0" smtClean="0">
                <a:solidFill>
                  <a:srgbClr val="00B050"/>
                </a:solidFill>
              </a:rPr>
              <a:t>To send clocks to ADC</a:t>
            </a:r>
            <a:r>
              <a:rPr lang="sk-SK" sz="1400" dirty="0" smtClean="0">
                <a:solidFill>
                  <a:srgbClr val="00B050"/>
                </a:solidFill>
              </a:rPr>
              <a:t> </a:t>
            </a:r>
            <a:r>
              <a:rPr lang="sk-SK" sz="1400" dirty="0" smtClean="0">
                <a:solidFill>
                  <a:srgbClr val="FF0000"/>
                </a:solidFill>
              </a:rPr>
              <a:t>and PA</a:t>
            </a:r>
            <a:r>
              <a:rPr lang="en-US" sz="1400" dirty="0" smtClean="0">
                <a:solidFill>
                  <a:srgbClr val="FF0000"/>
                </a:solidFill>
              </a:rPr>
              <a:t>/SH chips,</a:t>
            </a:r>
          </a:p>
          <a:p>
            <a:r>
              <a:rPr lang="en-US" sz="1400" dirty="0">
                <a:solidFill>
                  <a:srgbClr val="00B050"/>
                </a:solidFill>
              </a:rPr>
              <a:t>p</a:t>
            </a:r>
            <a:r>
              <a:rPr lang="en-US" sz="1400" dirty="0" smtClean="0">
                <a:solidFill>
                  <a:srgbClr val="00B050"/>
                </a:solidFill>
              </a:rPr>
              <a:t>hase programmable clock outputs are used.</a:t>
            </a:r>
          </a:p>
          <a:p>
            <a:r>
              <a:rPr lang="en-US" sz="1400" dirty="0" smtClean="0">
                <a:solidFill>
                  <a:srgbClr val="00B050"/>
                </a:solidFill>
              </a:rPr>
              <a:t>Each </a:t>
            </a:r>
            <a:r>
              <a:rPr lang="en-US" sz="1400" dirty="0" err="1" smtClean="0">
                <a:solidFill>
                  <a:srgbClr val="00B050"/>
                </a:solidFill>
              </a:rPr>
              <a:t>lpGBT</a:t>
            </a:r>
            <a:r>
              <a:rPr lang="en-US" sz="1400" dirty="0" smtClean="0">
                <a:solidFill>
                  <a:srgbClr val="00B050"/>
                </a:solidFill>
              </a:rPr>
              <a:t> has 4 such outputs (48.8p steps).</a:t>
            </a:r>
            <a:endParaRPr lang="en-US" sz="1400" dirty="0">
              <a:solidFill>
                <a:srgbClr val="00B050"/>
              </a:solidFill>
            </a:endParaRPr>
          </a:p>
          <a:p>
            <a:r>
              <a:rPr lang="en-US" sz="1400" dirty="0" smtClean="0">
                <a:solidFill>
                  <a:srgbClr val="FF0000"/>
                </a:solidFill>
              </a:rPr>
              <a:t>When CP40 for ALFE is off, pull down/up is active.</a:t>
            </a:r>
          </a:p>
        </p:txBody>
      </p:sp>
      <p:sp>
        <p:nvSpPr>
          <p:cNvPr id="4" name="Oval 3"/>
          <p:cNvSpPr/>
          <p:nvPr/>
        </p:nvSpPr>
        <p:spPr>
          <a:xfrm>
            <a:off x="2933007" y="36315"/>
            <a:ext cx="1134703" cy="60466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0"/>
          </p:cNvCxnSpPr>
          <p:nvPr/>
        </p:nvCxnSpPr>
        <p:spPr>
          <a:xfrm>
            <a:off x="3500359" y="36315"/>
            <a:ext cx="1705014" cy="12053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8" name="Oval 267"/>
          <p:cNvSpPr/>
          <p:nvPr/>
        </p:nvSpPr>
        <p:spPr>
          <a:xfrm>
            <a:off x="5430511" y="2290589"/>
            <a:ext cx="702562" cy="60466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extBox 269"/>
          <p:cNvSpPr txBox="1"/>
          <p:nvPr/>
        </p:nvSpPr>
        <p:spPr>
          <a:xfrm>
            <a:off x="5760344" y="1516258"/>
            <a:ext cx="2630079" cy="738664"/>
          </a:xfrm>
          <a:prstGeom prst="rect">
            <a:avLst/>
          </a:prstGeom>
          <a:noFill/>
        </p:spPr>
        <p:txBody>
          <a:bodyPr wrap="none" rtlCol="0">
            <a:spAutoFit/>
          </a:bodyPr>
          <a:lstStyle/>
          <a:p>
            <a:r>
              <a:rPr lang="en-US" sz="1400" dirty="0" smtClean="0">
                <a:solidFill>
                  <a:srgbClr val="00B050"/>
                </a:solidFill>
              </a:rPr>
              <a:t>To send clocks to </a:t>
            </a:r>
            <a:r>
              <a:rPr lang="en-US" sz="1400" dirty="0" err="1" smtClean="0">
                <a:solidFill>
                  <a:srgbClr val="00B050"/>
                </a:solidFill>
              </a:rPr>
              <a:t>lpGBT</a:t>
            </a:r>
            <a:r>
              <a:rPr lang="en-US" sz="1400" dirty="0" smtClean="0">
                <a:solidFill>
                  <a:srgbClr val="00B050"/>
                </a:solidFill>
              </a:rPr>
              <a:t>,</a:t>
            </a:r>
          </a:p>
          <a:p>
            <a:r>
              <a:rPr lang="en-US" sz="1400" dirty="0" smtClean="0">
                <a:solidFill>
                  <a:srgbClr val="00B050"/>
                </a:solidFill>
              </a:rPr>
              <a:t>ECLK outputs are used.</a:t>
            </a:r>
          </a:p>
          <a:p>
            <a:r>
              <a:rPr lang="en-US" sz="1400" dirty="0" smtClean="0">
                <a:solidFill>
                  <a:srgbClr val="00B050"/>
                </a:solidFill>
              </a:rPr>
              <a:t>Each </a:t>
            </a:r>
            <a:r>
              <a:rPr lang="en-US" sz="1400" dirty="0" err="1" smtClean="0">
                <a:solidFill>
                  <a:srgbClr val="00B050"/>
                </a:solidFill>
              </a:rPr>
              <a:t>lpGBT</a:t>
            </a:r>
            <a:r>
              <a:rPr lang="en-US" sz="1400" dirty="0" smtClean="0">
                <a:solidFill>
                  <a:srgbClr val="00B050"/>
                </a:solidFill>
              </a:rPr>
              <a:t> has 29 such outputs.</a:t>
            </a:r>
            <a:endParaRPr lang="en-US" sz="1400" dirty="0">
              <a:solidFill>
                <a:srgbClr val="00B050"/>
              </a:solidFill>
            </a:endParaRPr>
          </a:p>
        </p:txBody>
      </p:sp>
      <p:cxnSp>
        <p:nvCxnSpPr>
          <p:cNvPr id="285" name="Straight Arrow Connector 284"/>
          <p:cNvCxnSpPr/>
          <p:nvPr/>
        </p:nvCxnSpPr>
        <p:spPr>
          <a:xfrm>
            <a:off x="6160541" y="2871597"/>
            <a:ext cx="4780" cy="110722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rot="16200000">
            <a:off x="5957856" y="2867006"/>
            <a:ext cx="330219" cy="215444"/>
          </a:xfrm>
          <a:prstGeom prst="rect">
            <a:avLst/>
          </a:prstGeom>
          <a:noFill/>
        </p:spPr>
        <p:txBody>
          <a:bodyPr wrap="square" rtlCol="0">
            <a:spAutoFit/>
          </a:bodyPr>
          <a:lstStyle/>
          <a:p>
            <a:r>
              <a:rPr lang="en-US" sz="800" dirty="0" smtClean="0"/>
              <a:t>PIO</a:t>
            </a:r>
            <a:endParaRPr lang="en-US" sz="800" dirty="0"/>
          </a:p>
        </p:txBody>
      </p:sp>
      <p:sp>
        <p:nvSpPr>
          <p:cNvPr id="294" name="TextBox 293"/>
          <p:cNvSpPr txBox="1"/>
          <p:nvPr/>
        </p:nvSpPr>
        <p:spPr>
          <a:xfrm rot="16200000">
            <a:off x="5795012" y="3568524"/>
            <a:ext cx="619025" cy="215444"/>
          </a:xfrm>
          <a:prstGeom prst="rect">
            <a:avLst/>
          </a:prstGeom>
          <a:noFill/>
        </p:spPr>
        <p:txBody>
          <a:bodyPr wrap="square" rtlCol="0">
            <a:spAutoFit/>
          </a:bodyPr>
          <a:lstStyle/>
          <a:p>
            <a:r>
              <a:rPr lang="en-US" sz="800" dirty="0" smtClean="0"/>
              <a:t>Mode[1]</a:t>
            </a:r>
            <a:endParaRPr lang="en-US" sz="800" dirty="0"/>
          </a:p>
        </p:txBody>
      </p:sp>
      <p:cxnSp>
        <p:nvCxnSpPr>
          <p:cNvPr id="296" name="Straight Arrow Connector 295"/>
          <p:cNvCxnSpPr/>
          <p:nvPr/>
        </p:nvCxnSpPr>
        <p:spPr>
          <a:xfrm flipV="1">
            <a:off x="6776906" y="2854265"/>
            <a:ext cx="634" cy="111979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6" name="TextBox 315"/>
          <p:cNvSpPr txBox="1"/>
          <p:nvPr/>
        </p:nvSpPr>
        <p:spPr>
          <a:xfrm rot="16200000">
            <a:off x="6561936" y="3760936"/>
            <a:ext cx="330219" cy="215444"/>
          </a:xfrm>
          <a:prstGeom prst="rect">
            <a:avLst/>
          </a:prstGeom>
          <a:noFill/>
        </p:spPr>
        <p:txBody>
          <a:bodyPr wrap="square" rtlCol="0">
            <a:spAutoFit/>
          </a:bodyPr>
          <a:lstStyle/>
          <a:p>
            <a:r>
              <a:rPr lang="en-US" sz="800" dirty="0" smtClean="0"/>
              <a:t>PIO</a:t>
            </a:r>
            <a:endParaRPr lang="en-US" sz="800" dirty="0"/>
          </a:p>
        </p:txBody>
      </p:sp>
      <p:sp>
        <p:nvSpPr>
          <p:cNvPr id="323" name="TextBox 322"/>
          <p:cNvSpPr txBox="1"/>
          <p:nvPr/>
        </p:nvSpPr>
        <p:spPr>
          <a:xfrm rot="16200000">
            <a:off x="6408895" y="3053095"/>
            <a:ext cx="619025" cy="215444"/>
          </a:xfrm>
          <a:prstGeom prst="rect">
            <a:avLst/>
          </a:prstGeom>
          <a:noFill/>
        </p:spPr>
        <p:txBody>
          <a:bodyPr wrap="square" rtlCol="0">
            <a:spAutoFit/>
          </a:bodyPr>
          <a:lstStyle/>
          <a:p>
            <a:r>
              <a:rPr lang="en-US" sz="800" dirty="0" smtClean="0"/>
              <a:t>Mode[1]</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1504473811"/>
              </p:ext>
            </p:extLst>
          </p:nvPr>
        </p:nvGraphicFramePr>
        <p:xfrm>
          <a:off x="5626193" y="5088972"/>
          <a:ext cx="1879600" cy="1470660"/>
        </p:xfrm>
        <a:graphic>
          <a:graphicData uri="http://schemas.openxmlformats.org/drawingml/2006/table">
            <a:tbl>
              <a:tblPr/>
              <a:tblGrid>
                <a:gridCol w="820536">
                  <a:extLst>
                    <a:ext uri="{9D8B030D-6E8A-4147-A177-3AD203B41FA5}">
                      <a16:colId xmlns:a16="http://schemas.microsoft.com/office/drawing/2014/main" val="20000"/>
                    </a:ext>
                  </a:extLst>
                </a:gridCol>
                <a:gridCol w="209905">
                  <a:extLst>
                    <a:ext uri="{9D8B030D-6E8A-4147-A177-3AD203B41FA5}">
                      <a16:colId xmlns:a16="http://schemas.microsoft.com/office/drawing/2014/main" val="20001"/>
                    </a:ext>
                  </a:extLst>
                </a:gridCol>
                <a:gridCol w="849159">
                  <a:extLst>
                    <a:ext uri="{9D8B030D-6E8A-4147-A177-3AD203B41FA5}">
                      <a16:colId xmlns:a16="http://schemas.microsoft.com/office/drawing/2014/main" val="20002"/>
                    </a:ext>
                  </a:extLst>
                </a:gridCol>
              </a:tblGrid>
              <a:tr h="182880">
                <a:tc gridSpan="3">
                  <a:txBody>
                    <a:bodyPr/>
                    <a:lstStyle/>
                    <a:p>
                      <a:pPr algn="l" fontAlgn="b"/>
                      <a:r>
                        <a:rPr lang="en-US" sz="1100" b="1" i="0" u="none" strike="noStrike" dirty="0">
                          <a:solidFill>
                            <a:srgbClr val="FF0000"/>
                          </a:solidFill>
                          <a:effectLst/>
                          <a:latin typeface="Calibri" panose="020F0502020204030204" pitchFamily="34" charset="0"/>
                        </a:rPr>
                        <a:t>          Redundant </a:t>
                      </a:r>
                      <a:r>
                        <a:rPr lang="en-US" sz="1100" b="1" i="0" u="none" strike="noStrike" dirty="0" smtClean="0">
                          <a:solidFill>
                            <a:srgbClr val="FF0000"/>
                          </a:solidFill>
                          <a:effectLst/>
                          <a:latin typeface="Calibri" panose="020F0502020204030204" pitchFamily="34" charset="0"/>
                        </a:rPr>
                        <a:t>controls**</a:t>
                      </a:r>
                      <a:endParaRPr lang="en-US" sz="1100" b="1" i="0" u="none" strike="noStrike" dirty="0">
                        <a:solidFill>
                          <a:srgbClr val="FF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b="0" i="0" u="none" strike="noStrike">
                          <a:solidFill>
                            <a:srgbClr val="000000"/>
                          </a:solidFill>
                          <a:effectLst/>
                          <a:latin typeface="Calibri" panose="020F0502020204030204" pitchFamily="34" charset="0"/>
                        </a:rPr>
                        <a:t>LpGBT12</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LpGBT13</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1"/>
                  </a:ext>
                </a:extLst>
              </a:tr>
              <a:tr h="182880">
                <a:tc>
                  <a:txBody>
                    <a:bodyPr/>
                    <a:lstStyle/>
                    <a:p>
                      <a:pPr algn="ctr" fontAlgn="b"/>
                      <a:r>
                        <a:rPr lang="en-US" sz="1100" b="0" i="0" u="none" strike="noStrike" dirty="0" smtClean="0">
                          <a:solidFill>
                            <a:srgbClr val="000000"/>
                          </a:solidFill>
                          <a:effectLst/>
                          <a:latin typeface="Calibri" panose="020F0502020204030204" pitchFamily="34" charset="0"/>
                        </a:rPr>
                        <a:t>ECLK0</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dirty="0" err="1">
                          <a:solidFill>
                            <a:srgbClr val="000000"/>
                          </a:solidFill>
                          <a:effectLst/>
                          <a:latin typeface="Calibri" panose="020F0502020204030204" pitchFamily="34" charset="0"/>
                        </a:rPr>
                        <a:t>RefCLK</a:t>
                      </a:r>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82880">
                <a:tc>
                  <a:txBody>
                    <a:bodyPr/>
                    <a:lstStyle/>
                    <a:p>
                      <a:pPr algn="ctr" fontAlgn="b"/>
                      <a:r>
                        <a:rPr lang="en-US" sz="1100" b="0" i="0" u="none" strike="noStrike" dirty="0">
                          <a:solidFill>
                            <a:srgbClr val="000000"/>
                          </a:solidFill>
                          <a:effectLst/>
                          <a:latin typeface="Calibri" panose="020F0502020204030204" pitchFamily="34" charset="0"/>
                        </a:rPr>
                        <a:t>GPIO12</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dirty="0" err="1">
                          <a:solidFill>
                            <a:srgbClr val="000000"/>
                          </a:solidFill>
                          <a:effectLst/>
                          <a:latin typeface="Calibri" panose="020F0502020204030204" pitchFamily="34" charset="0"/>
                        </a:rPr>
                        <a:t>LockMode</a:t>
                      </a:r>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82880">
                <a:tc>
                  <a:txBody>
                    <a:bodyPr/>
                    <a:lstStyle/>
                    <a:p>
                      <a:pPr algn="ctr" fontAlgn="b"/>
                      <a:r>
                        <a:rPr lang="en-US" sz="1100" b="0" i="0" u="none" strike="noStrike" dirty="0">
                          <a:solidFill>
                            <a:srgbClr val="000000"/>
                          </a:solidFill>
                          <a:effectLst/>
                          <a:latin typeface="Calibri" panose="020F0502020204030204" pitchFamily="34" charset="0"/>
                        </a:rPr>
                        <a:t>GPIO8</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Mode[1]</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82880">
                <a:tc>
                  <a:txBody>
                    <a:bodyPr/>
                    <a:lstStyle/>
                    <a:p>
                      <a:pPr algn="ctr" fontAlgn="b"/>
                      <a:r>
                        <a:rPr lang="en-US" sz="1100" b="0" i="0" u="none" strike="noStrike">
                          <a:solidFill>
                            <a:srgbClr val="000000"/>
                          </a:solidFill>
                          <a:effectLst/>
                          <a:latin typeface="Calibri" panose="020F0502020204030204" pitchFamily="34" charset="0"/>
                        </a:rPr>
                        <a:t>RefClk</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panose="020F0502020204030204" pitchFamily="34" charset="0"/>
                        </a:rPr>
                        <a:t>ECLK0</a:t>
                      </a:r>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000000"/>
                          </a:solidFill>
                          <a:effectLst/>
                          <a:latin typeface="Calibri" panose="020F0502020204030204" pitchFamily="34" charset="0"/>
                        </a:rPr>
                        <a:t>LockMode</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GPIO12</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0500">
                <a:tc>
                  <a:txBody>
                    <a:bodyPr/>
                    <a:lstStyle/>
                    <a:p>
                      <a:pPr algn="ctr" fontAlgn="b"/>
                      <a:r>
                        <a:rPr lang="en-US" sz="1100" b="0" i="0" u="none" strike="noStrike">
                          <a:solidFill>
                            <a:srgbClr val="000000"/>
                          </a:solidFill>
                          <a:effectLst/>
                          <a:latin typeface="Calibri" panose="020F0502020204030204" pitchFamily="34" charset="0"/>
                        </a:rPr>
                        <a:t>Mode[1]</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GPIO8</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TextBox 9"/>
          <p:cNvSpPr txBox="1"/>
          <p:nvPr/>
        </p:nvSpPr>
        <p:spPr>
          <a:xfrm>
            <a:off x="5565893" y="6589672"/>
            <a:ext cx="2364750" cy="215444"/>
          </a:xfrm>
          <a:prstGeom prst="rect">
            <a:avLst/>
          </a:prstGeom>
          <a:noFill/>
        </p:spPr>
        <p:txBody>
          <a:bodyPr wrap="none" rtlCol="0">
            <a:spAutoFit/>
          </a:bodyPr>
          <a:lstStyle/>
          <a:p>
            <a:r>
              <a:rPr lang="en-US" sz="800" dirty="0" smtClean="0">
                <a:solidFill>
                  <a:srgbClr val="CC66FF"/>
                </a:solidFill>
              </a:rPr>
              <a:t>**board external 40MHz clock resistors are removed</a:t>
            </a:r>
          </a:p>
        </p:txBody>
      </p:sp>
      <p:graphicFrame>
        <p:nvGraphicFramePr>
          <p:cNvPr id="276" name="Table 275"/>
          <p:cNvGraphicFramePr>
            <a:graphicFrameLocks noGrp="1"/>
          </p:cNvGraphicFramePr>
          <p:nvPr>
            <p:extLst>
              <p:ext uri="{D42A27DB-BD31-4B8C-83A1-F6EECF244321}">
                <p14:modId xmlns:p14="http://schemas.microsoft.com/office/powerpoint/2010/main" val="4241025365"/>
              </p:ext>
            </p:extLst>
          </p:nvPr>
        </p:nvGraphicFramePr>
        <p:xfrm>
          <a:off x="9644594" y="810729"/>
          <a:ext cx="2780625" cy="2838390"/>
        </p:xfrm>
        <a:graphic>
          <a:graphicData uri="http://schemas.openxmlformats.org/drawingml/2006/table">
            <a:tbl>
              <a:tblPr/>
              <a:tblGrid>
                <a:gridCol w="1213877">
                  <a:extLst>
                    <a:ext uri="{9D8B030D-6E8A-4147-A177-3AD203B41FA5}">
                      <a16:colId xmlns:a16="http://schemas.microsoft.com/office/drawing/2014/main" val="20000"/>
                    </a:ext>
                  </a:extLst>
                </a:gridCol>
                <a:gridCol w="310527">
                  <a:extLst>
                    <a:ext uri="{9D8B030D-6E8A-4147-A177-3AD203B41FA5}">
                      <a16:colId xmlns:a16="http://schemas.microsoft.com/office/drawing/2014/main" val="20001"/>
                    </a:ext>
                  </a:extLst>
                </a:gridCol>
                <a:gridCol w="1256221">
                  <a:extLst>
                    <a:ext uri="{9D8B030D-6E8A-4147-A177-3AD203B41FA5}">
                      <a16:colId xmlns:a16="http://schemas.microsoft.com/office/drawing/2014/main" val="20002"/>
                    </a:ext>
                  </a:extLst>
                </a:gridCol>
              </a:tblGrid>
              <a:tr h="208295">
                <a:tc gridSpan="3">
                  <a:txBody>
                    <a:bodyPr/>
                    <a:lstStyle/>
                    <a:p>
                      <a:pPr algn="ctr" fontAlgn="b"/>
                      <a:r>
                        <a:rPr lang="en-US" sz="1200" b="1" i="0" u="none" strike="noStrike" dirty="0" smtClean="0">
                          <a:solidFill>
                            <a:srgbClr val="FF0000"/>
                          </a:solidFill>
                          <a:effectLst/>
                          <a:latin typeface="Calibri" panose="020F0502020204030204" pitchFamily="34" charset="0"/>
                        </a:rPr>
                        <a:t>Clock</a:t>
                      </a:r>
                      <a:r>
                        <a:rPr lang="en-US" sz="1200" b="1" i="0" u="none" strike="noStrike" baseline="0" dirty="0" smtClean="0">
                          <a:solidFill>
                            <a:srgbClr val="FF0000"/>
                          </a:solidFill>
                          <a:effectLst/>
                          <a:latin typeface="Calibri" panose="020F0502020204030204" pitchFamily="34" charset="0"/>
                        </a:rPr>
                        <a:t> distribution</a:t>
                      </a:r>
                      <a:endParaRPr lang="en-US" sz="1200" b="1" i="0" u="none" strike="noStrike" dirty="0" smtClean="0">
                        <a:solidFill>
                          <a:srgbClr val="FF0000"/>
                        </a:solidFill>
                        <a:effectLst/>
                        <a:latin typeface="Calibri" panose="020F0502020204030204" pitchFamily="34" charset="0"/>
                      </a:endParaRPr>
                    </a:p>
                    <a:p>
                      <a:pPr algn="l" fontAlgn="b"/>
                      <a:r>
                        <a:rPr lang="en-US" sz="1200" b="1" i="0" u="none" strike="noStrike" dirty="0" smtClean="0">
                          <a:solidFill>
                            <a:srgbClr val="FF0000"/>
                          </a:solidFill>
                          <a:effectLst/>
                          <a:latin typeface="Calibri" panose="020F0502020204030204" pitchFamily="34" charset="0"/>
                        </a:rPr>
                        <a:t>       Cp40                           CP640</a:t>
                      </a:r>
                      <a:endParaRPr lang="en-US" sz="1200" b="1" i="0" u="none" strike="noStrike" dirty="0">
                        <a:solidFill>
                          <a:srgbClr val="FF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8295">
                <a:tc>
                  <a:txBody>
                    <a:bodyPr/>
                    <a:lstStyle/>
                    <a:p>
                      <a:pPr algn="ctr" fontAlgn="b"/>
                      <a:r>
                        <a:rPr lang="en-US" sz="1200" b="0" i="0" u="none" strike="noStrike" dirty="0" smtClean="0">
                          <a:solidFill>
                            <a:srgbClr val="000000"/>
                          </a:solidFill>
                          <a:effectLst/>
                          <a:latin typeface="Calibri" panose="020F0502020204030204" pitchFamily="34" charset="0"/>
                        </a:rPr>
                        <a:t>LpGBT1</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Calibri" panose="020F0502020204030204" pitchFamily="34" charset="0"/>
                        </a:rPr>
                        <a:t>LpGBT1</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1"/>
                  </a:ext>
                </a:extLst>
              </a:tr>
              <a:tr h="208295">
                <a:tc>
                  <a:txBody>
                    <a:bodyPr/>
                    <a:lstStyle/>
                    <a:p>
                      <a:pPr algn="l" fontAlgn="b"/>
                      <a:r>
                        <a:rPr lang="en-US" sz="1200" b="0" i="0" u="none" strike="noStrike" dirty="0" smtClean="0">
                          <a:solidFill>
                            <a:srgbClr val="000000"/>
                          </a:solidFill>
                          <a:effectLst/>
                          <a:latin typeface="Calibri" panose="020F0502020204030204" pitchFamily="34" charset="0"/>
                        </a:rPr>
                        <a:t>PSCLK0</a:t>
                      </a:r>
                      <a:r>
                        <a:rPr lang="sk-SK" sz="1200" b="0" i="0" u="none" strike="noStrike" dirty="0" smtClean="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PA</a:t>
                      </a:r>
                      <a:r>
                        <a:rPr lang="sk-SK" sz="1200" b="0" i="0" u="none" strike="noStrike" dirty="0" smtClean="0">
                          <a:solidFill>
                            <a:srgbClr val="000000"/>
                          </a:solidFill>
                          <a:effectLst/>
                          <a:latin typeface="Calibri" panose="020F0502020204030204" pitchFamily="34" charset="0"/>
                        </a:rPr>
                        <a:t>1</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sk-SK" sz="1200" b="0" i="0" u="none" strike="noStrike" dirty="0" smtClean="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ECLK0  ADC1</a:t>
                      </a:r>
                      <a:r>
                        <a:rPr lang="sk-SK" sz="1200" b="0" i="0" u="none" strike="noStrike"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08295">
                <a:tc>
                  <a:txBody>
                    <a:bodyPr/>
                    <a:lstStyle/>
                    <a:p>
                      <a:pPr algn="l" fontAlgn="b"/>
                      <a:r>
                        <a:rPr lang="en-US" sz="1200" b="0" i="0" u="none" strike="noStrike" dirty="0" smtClean="0">
                          <a:solidFill>
                            <a:srgbClr val="000000"/>
                          </a:solidFill>
                          <a:effectLst/>
                          <a:latin typeface="Calibri" panose="020F0502020204030204" pitchFamily="34" charset="0"/>
                        </a:rPr>
                        <a:t>PSCLK1</a:t>
                      </a:r>
                      <a:r>
                        <a:rPr lang="sk-SK" sz="1200" b="0" i="0" u="none" strike="noStrike" dirty="0" smtClean="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ADC</a:t>
                      </a:r>
                      <a:r>
                        <a:rPr lang="sk-SK" sz="1200" b="0" i="0" u="none" strike="noStrike" dirty="0" smtClean="0">
                          <a:solidFill>
                            <a:srgbClr val="000000"/>
                          </a:solidFill>
                          <a:effectLst/>
                          <a:latin typeface="Calibri" panose="020F0502020204030204" pitchFamily="34" charset="0"/>
                        </a:rPr>
                        <a:t>1</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sk-SK" sz="1200" b="0" i="0" u="none" strike="noStrike" dirty="0" smtClean="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ECLK2  ADC2</a:t>
                      </a:r>
                      <a:r>
                        <a:rPr lang="sk-SK" sz="1200" b="0" i="0" u="none" strike="noStrike"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08295">
                <a:tc>
                  <a:txBody>
                    <a:bodyPr/>
                    <a:lstStyle/>
                    <a:p>
                      <a:pPr algn="l" fontAlgn="b"/>
                      <a:r>
                        <a:rPr lang="en-US" sz="1200" b="0" i="0" u="none" strike="noStrike" dirty="0" smtClean="0">
                          <a:solidFill>
                            <a:srgbClr val="000000"/>
                          </a:solidFill>
                          <a:effectLst/>
                          <a:latin typeface="Calibri" panose="020F0502020204030204" pitchFamily="34" charset="0"/>
                        </a:rPr>
                        <a:t>PSCLK2</a:t>
                      </a:r>
                      <a:r>
                        <a:rPr lang="sk-SK" sz="1200" b="0" i="0" u="none" strike="noStrike"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sk-SK" sz="1200" b="0" i="0" u="none" strike="noStrike"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08295">
                <a:tc>
                  <a:txBody>
                    <a:bodyPr/>
                    <a:lstStyle/>
                    <a:p>
                      <a:pPr algn="l" fontAlgn="b"/>
                      <a:r>
                        <a:rPr lang="en-US" sz="1200" b="0" i="0" u="none" strike="noStrike" dirty="0" smtClean="0">
                          <a:solidFill>
                            <a:srgbClr val="000000"/>
                          </a:solidFill>
                          <a:effectLst/>
                          <a:latin typeface="Calibri" panose="020F0502020204030204" pitchFamily="34" charset="0"/>
                        </a:rPr>
                        <a:t>PSCLK#</a:t>
                      </a:r>
                      <a:r>
                        <a:rPr lang="sk-SK" sz="1200" b="0" i="0" u="none" strike="noStrike" dirty="0" smtClean="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algn="l" fontAlgn="b"/>
                      <a:r>
                        <a:rPr lang="sk-SK" sz="1200" b="0" i="0" u="none" strike="noStrike" baseline="0"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1200" b="0" i="0" u="none" strike="noStrike"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sk-SK" sz="1200" b="0" i="0" u="none" strike="noStrike" baseline="0"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08295">
                <a:tc>
                  <a:txBody>
                    <a:bodyPr/>
                    <a:lstStyle/>
                    <a:p>
                      <a:pPr algn="ctr" fontAlgn="b"/>
                      <a:r>
                        <a:rPr lang="en-US" sz="1200" b="0" i="0" u="none" strike="noStrike" dirty="0" err="1" smtClean="0">
                          <a:solidFill>
                            <a:srgbClr val="000000"/>
                          </a:solidFill>
                          <a:effectLst/>
                          <a:latin typeface="Calibri" panose="020F0502020204030204" pitchFamily="34" charset="0"/>
                        </a:rPr>
                        <a:t>LpGBT</a:t>
                      </a:r>
                      <a:r>
                        <a:rPr lang="sk-SK" sz="1200" b="0" i="0" u="none" strike="noStrike" dirty="0" smtClean="0">
                          <a:solidFill>
                            <a:srgbClr val="000000"/>
                          </a:solidFill>
                          <a:effectLst/>
                          <a:latin typeface="Calibri" panose="020F0502020204030204" pitchFamily="34" charset="0"/>
                        </a:rPr>
                        <a:t>2</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Calibri" panose="020F0502020204030204" pitchFamily="34" charset="0"/>
                        </a:rPr>
                        <a:t>LpGBT2</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6"/>
                  </a:ext>
                </a:extLst>
              </a:tr>
              <a:tr h="208295">
                <a:tc>
                  <a:txBody>
                    <a:bodyPr/>
                    <a:lstStyle/>
                    <a:p>
                      <a:pPr algn="l" fontAlgn="b"/>
                      <a:r>
                        <a:rPr lang="en-US" sz="1200" b="0" i="0" u="none" strike="noStrike" dirty="0" smtClean="0">
                          <a:solidFill>
                            <a:srgbClr val="000000"/>
                          </a:solidFill>
                          <a:effectLst/>
                          <a:latin typeface="Calibri" panose="020F0502020204030204" pitchFamily="34" charset="0"/>
                        </a:rPr>
                        <a:t>PSCLK0</a:t>
                      </a:r>
                      <a:r>
                        <a:rPr lang="sk-SK" sz="1200" b="0" i="0" u="none" strike="noStrike" dirty="0" smtClean="0">
                          <a:solidFill>
                            <a:srgbClr val="000000"/>
                          </a:solidFill>
                          <a:effectLst/>
                          <a:latin typeface="Calibri" panose="020F0502020204030204" pitchFamily="34" charset="0"/>
                        </a:rPr>
                        <a:t>    PA2</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200" b="0" i="0" u="none" strike="noStrike" dirty="0" smtClean="0">
                          <a:solidFill>
                            <a:srgbClr val="000000"/>
                          </a:solidFill>
                          <a:effectLst/>
                          <a:latin typeface="Calibri" panose="020F0502020204030204" pitchFamily="34" charset="0"/>
                        </a:rPr>
                        <a:t>ECLK0</a:t>
                      </a:r>
                      <a:r>
                        <a:rPr lang="sk-SK" sz="1200" b="0" i="0" u="none" strike="noStrike" dirty="0" smtClean="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   ADC3</a:t>
                      </a:r>
                      <a:r>
                        <a:rPr lang="sk-SK" sz="1200" b="0" i="0" u="none" strike="noStrike"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08295">
                <a:tc>
                  <a:txBody>
                    <a:bodyPr/>
                    <a:lstStyle/>
                    <a:p>
                      <a:pPr algn="l" fontAlgn="b"/>
                      <a:r>
                        <a:rPr lang="en-US" sz="1200" b="0" i="0" u="none" strike="noStrike" dirty="0" smtClean="0">
                          <a:solidFill>
                            <a:srgbClr val="000000"/>
                          </a:solidFill>
                          <a:effectLst/>
                          <a:latin typeface="Calibri" panose="020F0502020204030204" pitchFamily="34" charset="0"/>
                        </a:rPr>
                        <a:t>PSCLK1</a:t>
                      </a:r>
                      <a:r>
                        <a:rPr lang="sk-SK" sz="1200" b="0" i="0" u="none" strike="noStrike" dirty="0" smtClean="0">
                          <a:solidFill>
                            <a:srgbClr val="000000"/>
                          </a:solidFill>
                          <a:effectLst/>
                          <a:latin typeface="Calibri" panose="020F0502020204030204" pitchFamily="34" charset="0"/>
                        </a:rPr>
                        <a:t>    ADC</a:t>
                      </a:r>
                      <a:r>
                        <a:rPr lang="en-US" sz="1200" b="0" i="0" u="none" strike="noStrike" dirty="0" smtClean="0">
                          <a:solidFill>
                            <a:srgbClr val="000000"/>
                          </a:solidFill>
                          <a:effectLst/>
                          <a:latin typeface="Calibri" panose="020F0502020204030204" pitchFamily="34" charset="0"/>
                        </a:rPr>
                        <a:t>2</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200" b="0" i="0" u="none" strike="noStrike" dirty="0" smtClean="0">
                          <a:solidFill>
                            <a:srgbClr val="000000"/>
                          </a:solidFill>
                          <a:effectLst/>
                          <a:latin typeface="Calibri" panose="020F0502020204030204" pitchFamily="34" charset="0"/>
                        </a:rPr>
                        <a:t>ECLK2</a:t>
                      </a:r>
                      <a:r>
                        <a:rPr lang="sk-SK" sz="1200" b="0" i="0" u="none" strike="noStrike"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08295">
                <a:tc>
                  <a:txBody>
                    <a:bodyPr/>
                    <a:lstStyle/>
                    <a:p>
                      <a:pPr algn="l" fontAlgn="b"/>
                      <a:r>
                        <a:rPr lang="en-US" sz="1200" b="0" i="0" u="none" strike="noStrike" dirty="0" smtClean="0">
                          <a:solidFill>
                            <a:srgbClr val="000000"/>
                          </a:solidFill>
                          <a:effectLst/>
                          <a:latin typeface="Calibri" panose="020F0502020204030204" pitchFamily="34" charset="0"/>
                        </a:rPr>
                        <a:t>PSCLK2</a:t>
                      </a:r>
                      <a:r>
                        <a:rPr lang="sk-SK" sz="1200" b="0" i="0" u="none" strike="noStrike" dirty="0" smtClean="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PA</a:t>
                      </a:r>
                      <a:r>
                        <a:rPr lang="sk-SK" sz="1200" b="0" i="0" u="none" strike="noStrike" dirty="0" smtClean="0">
                          <a:solidFill>
                            <a:srgbClr val="000000"/>
                          </a:solidFill>
                          <a:effectLst/>
                          <a:latin typeface="Calibri" panose="020F0502020204030204" pitchFamily="34" charset="0"/>
                        </a:rPr>
                        <a:t>3</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200" b="0" i="0" u="none" strike="noStrike" dirty="0" smtClean="0">
                          <a:solidFill>
                            <a:srgbClr val="000000"/>
                          </a:solidFill>
                          <a:effectLst/>
                          <a:latin typeface="Calibri" panose="020F0502020204030204" pitchFamily="34" charset="0"/>
                        </a:rPr>
                        <a:t>ECLK4    </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09"/>
                  </a:ext>
                </a:extLst>
              </a:tr>
              <a:tr h="208295">
                <a:tc>
                  <a:txBody>
                    <a:bodyPr/>
                    <a:lstStyle/>
                    <a:p>
                      <a:pPr algn="l" fontAlgn="b"/>
                      <a:r>
                        <a:rPr lang="en-US" sz="1200" b="0" i="0" u="none" strike="noStrike" dirty="0" smtClean="0">
                          <a:solidFill>
                            <a:srgbClr val="000000"/>
                          </a:solidFill>
                          <a:effectLst/>
                          <a:latin typeface="Calibri" panose="020F0502020204030204" pitchFamily="34" charset="0"/>
                        </a:rPr>
                        <a:t>PSCLK3</a:t>
                      </a:r>
                      <a:r>
                        <a:rPr lang="sk-SK" sz="1200" b="0" i="0" u="none" strike="noStrike" dirty="0" smtClean="0">
                          <a:solidFill>
                            <a:srgbClr val="000000"/>
                          </a:solidFill>
                          <a:effectLst/>
                          <a:latin typeface="Calibri" panose="020F0502020204030204" pitchFamily="34" charset="0"/>
                        </a:rPr>
                        <a:t>    </a:t>
                      </a:r>
                      <a:r>
                        <a:rPr lang="en-US" sz="1200" b="0" i="0" u="none" strike="noStrike" baseline="0" dirty="0" smtClean="0">
                          <a:solidFill>
                            <a:srgbClr val="000000"/>
                          </a:solidFill>
                          <a:effectLst/>
                          <a:latin typeface="Calibri" panose="020F0502020204030204" pitchFamily="34" charset="0"/>
                        </a:rPr>
                        <a:t>ADC3</a:t>
                      </a:r>
                      <a:r>
                        <a:rPr lang="sk-SK" sz="1200" b="0" i="0" u="none" strike="noStrike" baseline="0"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1200" b="0" i="0" u="none" strike="noStrike"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200" b="0" i="0" u="none" strike="noStrike" dirty="0" smtClean="0">
                          <a:solidFill>
                            <a:srgbClr val="000000"/>
                          </a:solidFill>
                          <a:effectLst/>
                          <a:latin typeface="Calibri" panose="020F0502020204030204" pitchFamily="34" charset="0"/>
                        </a:rPr>
                        <a:t>ECLK6    </a:t>
                      </a:r>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16975">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81744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3703"/>
            <a:ext cx="9144000" cy="3406208"/>
          </a:xfrm>
          <a:prstGeom prst="rect">
            <a:avLst/>
          </a:prstGeom>
        </p:spPr>
      </p:pic>
      <p:sp>
        <p:nvSpPr>
          <p:cNvPr id="5" name="TextBox 4"/>
          <p:cNvSpPr txBox="1"/>
          <p:nvPr/>
        </p:nvSpPr>
        <p:spPr>
          <a:xfrm>
            <a:off x="330505" y="4026665"/>
            <a:ext cx="4941066" cy="2462213"/>
          </a:xfrm>
          <a:prstGeom prst="rect">
            <a:avLst/>
          </a:prstGeom>
          <a:noFill/>
        </p:spPr>
        <p:txBody>
          <a:bodyPr wrap="square" rtlCol="0">
            <a:spAutoFit/>
          </a:bodyPr>
          <a:lstStyle/>
          <a:p>
            <a:r>
              <a:rPr lang="en-US" sz="2800" dirty="0" smtClean="0">
                <a:solidFill>
                  <a:srgbClr val="00B050"/>
                </a:solidFill>
              </a:rPr>
              <a:t>Proposed Laser </a:t>
            </a:r>
            <a:r>
              <a:rPr lang="en-US" sz="2800" dirty="0" err="1" smtClean="0">
                <a:solidFill>
                  <a:srgbClr val="00B050"/>
                </a:solidFill>
              </a:rPr>
              <a:t>vias</a:t>
            </a:r>
            <a:endParaRPr lang="en-US" sz="2800" dirty="0" smtClean="0">
              <a:solidFill>
                <a:srgbClr val="00B050"/>
              </a:solidFill>
            </a:endParaRPr>
          </a:p>
          <a:p>
            <a:r>
              <a:rPr lang="en-US" dirty="0" smtClean="0">
                <a:solidFill>
                  <a:srgbClr val="0099FF"/>
                </a:solidFill>
              </a:rPr>
              <a:t>MICRO </a:t>
            </a:r>
            <a:r>
              <a:rPr lang="en-US" dirty="0" err="1" smtClean="0">
                <a:solidFill>
                  <a:srgbClr val="0099FF"/>
                </a:solidFill>
              </a:rPr>
              <a:t>vias</a:t>
            </a:r>
            <a:r>
              <a:rPr lang="en-US" dirty="0" smtClean="0">
                <a:solidFill>
                  <a:srgbClr val="0099FF"/>
                </a:solidFill>
              </a:rPr>
              <a:t>               Pad        Laser drill     Dielectric</a:t>
            </a:r>
          </a:p>
          <a:p>
            <a:endParaRPr lang="en-US" dirty="0" smtClean="0">
              <a:solidFill>
                <a:srgbClr val="0099FF"/>
              </a:solidFill>
            </a:endParaRPr>
          </a:p>
          <a:p>
            <a:r>
              <a:rPr lang="en-US" dirty="0" smtClean="0">
                <a:solidFill>
                  <a:srgbClr val="0099FF"/>
                </a:solidFill>
              </a:rPr>
              <a:t>MICRO_TOP               10                 5                 3.24</a:t>
            </a:r>
          </a:p>
          <a:p>
            <a:r>
              <a:rPr lang="en-US" dirty="0" smtClean="0">
                <a:solidFill>
                  <a:srgbClr val="0099FF"/>
                </a:solidFill>
              </a:rPr>
              <a:t>MICRO_2_3                10                 5                 3.05</a:t>
            </a:r>
          </a:p>
          <a:p>
            <a:r>
              <a:rPr lang="en-US" dirty="0">
                <a:solidFill>
                  <a:srgbClr val="0099FF"/>
                </a:solidFill>
              </a:rPr>
              <a:t>MICRO_2_3      </a:t>
            </a:r>
            <a:r>
              <a:rPr lang="en-US" dirty="0" smtClean="0">
                <a:solidFill>
                  <a:srgbClr val="0099FF"/>
                </a:solidFill>
              </a:rPr>
              <a:t>          </a:t>
            </a:r>
            <a:r>
              <a:rPr lang="en-US" dirty="0">
                <a:solidFill>
                  <a:srgbClr val="0099FF"/>
                </a:solidFill>
              </a:rPr>
              <a:t>10                 5                 3.05</a:t>
            </a:r>
          </a:p>
          <a:p>
            <a:r>
              <a:rPr lang="en-US" dirty="0" smtClean="0">
                <a:solidFill>
                  <a:srgbClr val="0099FF"/>
                </a:solidFill>
              </a:rPr>
              <a:t>MICRO_BOTTOM       </a:t>
            </a:r>
            <a:r>
              <a:rPr lang="en-US" dirty="0">
                <a:solidFill>
                  <a:srgbClr val="0099FF"/>
                </a:solidFill>
              </a:rPr>
              <a:t>10                 5                 3.24</a:t>
            </a:r>
          </a:p>
          <a:p>
            <a:r>
              <a:rPr lang="en-US" dirty="0" smtClean="0"/>
              <a:t>     </a:t>
            </a:r>
            <a:endParaRPr lang="en-US" dirty="0"/>
          </a:p>
        </p:txBody>
      </p:sp>
      <p:sp>
        <p:nvSpPr>
          <p:cNvPr id="2" name="Oval 1"/>
          <p:cNvSpPr/>
          <p:nvPr/>
        </p:nvSpPr>
        <p:spPr>
          <a:xfrm>
            <a:off x="3318934" y="1599555"/>
            <a:ext cx="1518356" cy="215964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469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00188"/>
            <a:ext cx="9144000" cy="2976293"/>
          </a:xfrm>
          <a:prstGeom prst="rect">
            <a:avLst/>
          </a:prstGeom>
        </p:spPr>
      </p:pic>
      <p:pic>
        <p:nvPicPr>
          <p:cNvPr id="7" name="Picture 6"/>
          <p:cNvPicPr>
            <a:picLocks noChangeAspect="1"/>
          </p:cNvPicPr>
          <p:nvPr/>
        </p:nvPicPr>
        <p:blipFill>
          <a:blip r:embed="rId3"/>
          <a:stretch>
            <a:fillRect/>
          </a:stretch>
        </p:blipFill>
        <p:spPr>
          <a:xfrm>
            <a:off x="38559" y="2704743"/>
            <a:ext cx="9105441" cy="1448513"/>
          </a:xfrm>
          <a:prstGeom prst="rect">
            <a:avLst/>
          </a:prstGeom>
        </p:spPr>
      </p:pic>
      <p:sp>
        <p:nvSpPr>
          <p:cNvPr id="8" name="TextBox 7"/>
          <p:cNvSpPr txBox="1"/>
          <p:nvPr/>
        </p:nvSpPr>
        <p:spPr>
          <a:xfrm>
            <a:off x="391098" y="4555475"/>
            <a:ext cx="6797407" cy="1477328"/>
          </a:xfrm>
          <a:prstGeom prst="rect">
            <a:avLst/>
          </a:prstGeom>
          <a:noFill/>
        </p:spPr>
        <p:txBody>
          <a:bodyPr wrap="square" rtlCol="0">
            <a:spAutoFit/>
          </a:bodyPr>
          <a:lstStyle/>
          <a:p>
            <a:r>
              <a:rPr lang="en-US" dirty="0" smtClean="0">
                <a:solidFill>
                  <a:srgbClr val="0099FF"/>
                </a:solidFill>
              </a:rPr>
              <a:t>Mechanical </a:t>
            </a:r>
            <a:r>
              <a:rPr lang="en-US" dirty="0" err="1" smtClean="0">
                <a:solidFill>
                  <a:srgbClr val="0099FF"/>
                </a:solidFill>
              </a:rPr>
              <a:t>vias</a:t>
            </a:r>
            <a:endParaRPr lang="en-US" dirty="0" smtClean="0">
              <a:solidFill>
                <a:srgbClr val="0099FF"/>
              </a:solidFill>
            </a:endParaRPr>
          </a:p>
          <a:p>
            <a:endParaRPr lang="en-US" dirty="0">
              <a:solidFill>
                <a:srgbClr val="0099FF"/>
              </a:solidFill>
            </a:endParaRPr>
          </a:p>
          <a:p>
            <a:r>
              <a:rPr lang="en-US" dirty="0" smtClean="0">
                <a:solidFill>
                  <a:srgbClr val="00B050"/>
                </a:solidFill>
              </a:rPr>
              <a:t>Via type                  Drill         Pad       PCB Thickness      Aspect Ratio</a:t>
            </a:r>
          </a:p>
          <a:p>
            <a:r>
              <a:rPr lang="en-US" dirty="0" smtClean="0">
                <a:solidFill>
                  <a:srgbClr val="0099FF"/>
                </a:solidFill>
              </a:rPr>
              <a:t>STANDARDVIA         10           20                 0.082”                   8.2</a:t>
            </a:r>
          </a:p>
          <a:p>
            <a:r>
              <a:rPr lang="en-US" dirty="0" smtClean="0">
                <a:solidFill>
                  <a:srgbClr val="0099FF"/>
                </a:solidFill>
              </a:rPr>
              <a:t>BURRIED_2_13       </a:t>
            </a:r>
            <a:r>
              <a:rPr lang="en-US" dirty="0">
                <a:solidFill>
                  <a:srgbClr val="0099FF"/>
                </a:solidFill>
              </a:rPr>
              <a:t>10           20               </a:t>
            </a:r>
            <a:r>
              <a:rPr lang="en-US" dirty="0" smtClean="0">
                <a:solidFill>
                  <a:srgbClr val="0099FF"/>
                </a:solidFill>
              </a:rPr>
              <a:t>   0.071”                   7.1</a:t>
            </a:r>
          </a:p>
        </p:txBody>
      </p:sp>
      <p:sp>
        <p:nvSpPr>
          <p:cNvPr id="9" name="Oval 8"/>
          <p:cNvSpPr/>
          <p:nvPr/>
        </p:nvSpPr>
        <p:spPr>
          <a:xfrm>
            <a:off x="1779224" y="2148288"/>
            <a:ext cx="7320708" cy="36355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177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631" y="247374"/>
            <a:ext cx="5730737" cy="6363251"/>
          </a:xfrm>
          <a:prstGeom prst="rect">
            <a:avLst/>
          </a:prstGeom>
        </p:spPr>
      </p:pic>
    </p:spTree>
    <p:extLst>
      <p:ext uri="{BB962C8B-B14F-4D97-AF65-F5344CB8AC3E}">
        <p14:creationId xmlns:p14="http://schemas.microsoft.com/office/powerpoint/2010/main" val="3648897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667" y="485422"/>
            <a:ext cx="1478290" cy="1323439"/>
          </a:xfrm>
          <a:prstGeom prst="rect">
            <a:avLst/>
          </a:prstGeom>
          <a:noFill/>
        </p:spPr>
        <p:txBody>
          <a:bodyPr wrap="none" rtlCol="0">
            <a:spAutoFit/>
          </a:bodyPr>
          <a:lstStyle/>
          <a:p>
            <a:r>
              <a:rPr lang="en-US" sz="2000" dirty="0" smtClean="0">
                <a:solidFill>
                  <a:srgbClr val="FF0000"/>
                </a:solidFill>
              </a:rPr>
              <a:t>Power </a:t>
            </a:r>
          </a:p>
          <a:p>
            <a:r>
              <a:rPr lang="en-US" sz="2000" dirty="0" smtClean="0">
                <a:solidFill>
                  <a:srgbClr val="FF0000"/>
                </a:solidFill>
              </a:rPr>
              <a:t>Connections</a:t>
            </a:r>
          </a:p>
          <a:p>
            <a:r>
              <a:rPr lang="en-US" sz="2000" dirty="0" smtClean="0">
                <a:solidFill>
                  <a:srgbClr val="FF0000"/>
                </a:solidFill>
              </a:rPr>
              <a:t>&amp;</a:t>
            </a:r>
          </a:p>
          <a:p>
            <a:r>
              <a:rPr lang="en-US" sz="2000" dirty="0" smtClean="0">
                <a:solidFill>
                  <a:srgbClr val="FF0000"/>
                </a:solidFill>
              </a:rPr>
              <a:t>Filters</a:t>
            </a:r>
            <a:endParaRPr lang="en-US" sz="2000" dirty="0">
              <a:solidFill>
                <a:srgbClr val="FF000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90" y="-5645"/>
            <a:ext cx="5951949" cy="6858000"/>
          </a:xfrm>
          <a:prstGeom prst="rect">
            <a:avLst/>
          </a:prstGeom>
        </p:spPr>
      </p:pic>
      <p:sp>
        <p:nvSpPr>
          <p:cNvPr id="8" name="Oval 7"/>
          <p:cNvSpPr/>
          <p:nvPr/>
        </p:nvSpPr>
        <p:spPr>
          <a:xfrm>
            <a:off x="4228762" y="56444"/>
            <a:ext cx="666044" cy="620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44367" y="6257853"/>
            <a:ext cx="914400" cy="515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65167" y="6257853"/>
            <a:ext cx="914400" cy="515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44367" y="6250373"/>
            <a:ext cx="2235200" cy="5154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180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7" y="261256"/>
            <a:ext cx="8374742" cy="6357258"/>
          </a:xfrm>
        </p:spPr>
        <p:txBody>
          <a:bodyPr>
            <a:normAutofit fontScale="92500" lnSpcReduction="10000"/>
          </a:bodyPr>
          <a:lstStyle/>
          <a:p>
            <a:r>
              <a:rPr lang="en-US" dirty="0" smtClean="0"/>
              <a:t>Top Layer    100Ohm diff routing</a:t>
            </a:r>
          </a:p>
          <a:p>
            <a:r>
              <a:rPr lang="en-US" dirty="0" smtClean="0"/>
              <a:t>L2                 </a:t>
            </a:r>
            <a:r>
              <a:rPr lang="en-US" dirty="0" smtClean="0">
                <a:solidFill>
                  <a:srgbClr val="00B050"/>
                </a:solidFill>
              </a:rPr>
              <a:t>reference</a:t>
            </a:r>
          </a:p>
          <a:p>
            <a:r>
              <a:rPr lang="en-US" dirty="0" smtClean="0"/>
              <a:t>L3                 chip VDDs (1.2v) distribution </a:t>
            </a:r>
          </a:p>
          <a:p>
            <a:r>
              <a:rPr lang="en-US" dirty="0" smtClean="0"/>
              <a:t>L4                 </a:t>
            </a:r>
            <a:r>
              <a:rPr lang="en-US" dirty="0" smtClean="0">
                <a:solidFill>
                  <a:srgbClr val="FF0000"/>
                </a:solidFill>
              </a:rPr>
              <a:t>ground plane</a:t>
            </a:r>
          </a:p>
          <a:p>
            <a:r>
              <a:rPr lang="en-US" dirty="0" smtClean="0"/>
              <a:t>L5                 input signal routing, BCR&amp;</a:t>
            </a:r>
            <a:endParaRPr lang="en-US" dirty="0"/>
          </a:p>
          <a:p>
            <a:r>
              <a:rPr lang="en-US" dirty="0" smtClean="0"/>
              <a:t>L6                </a:t>
            </a:r>
            <a:r>
              <a:rPr lang="en-US" dirty="0" smtClean="0">
                <a:solidFill>
                  <a:srgbClr val="FF0000"/>
                </a:solidFill>
              </a:rPr>
              <a:t>ground plane       </a:t>
            </a:r>
            <a:r>
              <a:rPr lang="en-US" dirty="0" smtClean="0"/>
              <a:t>VDD distribution</a:t>
            </a:r>
          </a:p>
          <a:p>
            <a:r>
              <a:rPr lang="en-US" dirty="0" smtClean="0"/>
              <a:t>L7                </a:t>
            </a:r>
            <a:r>
              <a:rPr lang="en-US" dirty="0" err="1" smtClean="0"/>
              <a:t>lpGBT</a:t>
            </a:r>
            <a:r>
              <a:rPr lang="en-US" dirty="0" smtClean="0"/>
              <a:t> –&gt; chips clock routing</a:t>
            </a:r>
          </a:p>
          <a:p>
            <a:r>
              <a:rPr lang="en-US" dirty="0" smtClean="0"/>
              <a:t>L8</a:t>
            </a:r>
          </a:p>
          <a:p>
            <a:r>
              <a:rPr lang="en-US" dirty="0" smtClean="0"/>
              <a:t>L9                </a:t>
            </a:r>
            <a:r>
              <a:rPr lang="en-US" dirty="0" smtClean="0">
                <a:solidFill>
                  <a:srgbClr val="FF0000"/>
                </a:solidFill>
              </a:rPr>
              <a:t>ground plane</a:t>
            </a:r>
          </a:p>
          <a:p>
            <a:r>
              <a:rPr lang="en-US" dirty="0" smtClean="0"/>
              <a:t>L10              input signal routing, routing around </a:t>
            </a:r>
            <a:r>
              <a:rPr lang="en-US" dirty="0" err="1" smtClean="0"/>
              <a:t>lpGBT</a:t>
            </a:r>
            <a:endParaRPr lang="en-US" dirty="0" smtClean="0"/>
          </a:p>
          <a:p>
            <a:r>
              <a:rPr lang="en-US" dirty="0" smtClean="0"/>
              <a:t>L11              </a:t>
            </a:r>
            <a:r>
              <a:rPr lang="en-US" dirty="0" smtClean="0">
                <a:solidFill>
                  <a:srgbClr val="FF0000"/>
                </a:solidFill>
              </a:rPr>
              <a:t>ground plane</a:t>
            </a:r>
          </a:p>
          <a:p>
            <a:r>
              <a:rPr lang="en-US" dirty="0" smtClean="0"/>
              <a:t>L12              </a:t>
            </a:r>
            <a:r>
              <a:rPr lang="en-US" smtClean="0"/>
              <a:t>power distribution</a:t>
            </a:r>
            <a:endParaRPr lang="en-US" dirty="0" smtClean="0"/>
          </a:p>
          <a:p>
            <a:r>
              <a:rPr lang="en-US" dirty="0" smtClean="0"/>
              <a:t>L13</a:t>
            </a:r>
          </a:p>
          <a:p>
            <a:r>
              <a:rPr lang="en-US" dirty="0" smtClean="0"/>
              <a:t>Bottom layer slow signal routing</a:t>
            </a:r>
            <a:endParaRPr lang="en-US" dirty="0"/>
          </a:p>
        </p:txBody>
      </p:sp>
    </p:spTree>
    <p:extLst>
      <p:ext uri="{BB962C8B-B14F-4D97-AF65-F5344CB8AC3E}">
        <p14:creationId xmlns:p14="http://schemas.microsoft.com/office/powerpoint/2010/main" val="885939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694" y="280930"/>
            <a:ext cx="1778179" cy="461665"/>
          </a:xfrm>
          <a:prstGeom prst="rect">
            <a:avLst/>
          </a:prstGeom>
          <a:noFill/>
        </p:spPr>
        <p:txBody>
          <a:bodyPr wrap="none" rtlCol="0">
            <a:spAutoFit/>
          </a:bodyPr>
          <a:lstStyle/>
          <a:p>
            <a:r>
              <a:rPr lang="en-US" sz="2400" dirty="0">
                <a:solidFill>
                  <a:srgbClr val="FF0000"/>
                </a:solidFill>
              </a:rPr>
              <a:t>1</a:t>
            </a:r>
            <a:r>
              <a:rPr lang="en-US" sz="2400" dirty="0" smtClean="0">
                <a:solidFill>
                  <a:srgbClr val="FF0000"/>
                </a:solidFill>
              </a:rPr>
              <a:t>0Gbps lines</a:t>
            </a:r>
            <a:endParaRPr lang="en-US" sz="24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23310" y="-1107195"/>
            <a:ext cx="2700767" cy="6858000"/>
          </a:xfrm>
          <a:prstGeom prst="rect">
            <a:avLst/>
          </a:prstGeom>
        </p:spPr>
      </p:pic>
      <p:sp>
        <p:nvSpPr>
          <p:cNvPr id="6" name="TextBox 5"/>
          <p:cNvSpPr txBox="1"/>
          <p:nvPr/>
        </p:nvSpPr>
        <p:spPr>
          <a:xfrm>
            <a:off x="944693" y="3901015"/>
            <a:ext cx="4304383" cy="2862322"/>
          </a:xfrm>
          <a:prstGeom prst="rect">
            <a:avLst/>
          </a:prstGeom>
          <a:noFill/>
        </p:spPr>
        <p:txBody>
          <a:bodyPr wrap="none" rtlCol="0">
            <a:spAutoFit/>
          </a:bodyPr>
          <a:lstStyle/>
          <a:p>
            <a:r>
              <a:rPr lang="en-US" dirty="0" smtClean="0">
                <a:solidFill>
                  <a:srgbClr val="FF0000"/>
                </a:solidFill>
              </a:rPr>
              <a:t>Printed on Top layer</a:t>
            </a:r>
          </a:p>
          <a:p>
            <a:r>
              <a:rPr lang="en-US" dirty="0" smtClean="0">
                <a:solidFill>
                  <a:srgbClr val="0070C0"/>
                </a:solidFill>
              </a:rPr>
              <a:t>Target diff </a:t>
            </a:r>
            <a:r>
              <a:rPr lang="en-US" dirty="0">
                <a:solidFill>
                  <a:srgbClr val="0070C0"/>
                </a:solidFill>
              </a:rPr>
              <a:t>l</a:t>
            </a:r>
            <a:r>
              <a:rPr lang="en-US" dirty="0" smtClean="0">
                <a:solidFill>
                  <a:srgbClr val="0070C0"/>
                </a:solidFill>
              </a:rPr>
              <a:t>ine impedance 100 Ohm</a:t>
            </a:r>
          </a:p>
          <a:p>
            <a:endParaRPr lang="en-US" dirty="0" smtClean="0">
              <a:solidFill>
                <a:srgbClr val="0070C0"/>
              </a:solidFill>
            </a:endParaRPr>
          </a:p>
          <a:p>
            <a:r>
              <a:rPr lang="en-US" dirty="0" smtClean="0">
                <a:solidFill>
                  <a:srgbClr val="00B050"/>
                </a:solidFill>
              </a:rPr>
              <a:t>Line width            4mils</a:t>
            </a:r>
          </a:p>
          <a:p>
            <a:r>
              <a:rPr lang="en-US" dirty="0" smtClean="0">
                <a:solidFill>
                  <a:srgbClr val="00B050"/>
                </a:solidFill>
              </a:rPr>
              <a:t>Line space            5mils</a:t>
            </a:r>
          </a:p>
          <a:p>
            <a:endParaRPr lang="en-US" dirty="0" smtClean="0">
              <a:solidFill>
                <a:srgbClr val="00B050"/>
              </a:solidFill>
            </a:endParaRPr>
          </a:p>
          <a:p>
            <a:r>
              <a:rPr lang="en-US" dirty="0" err="1" smtClean="0">
                <a:solidFill>
                  <a:srgbClr val="00B050"/>
                </a:solidFill>
              </a:rPr>
              <a:t>Dielectric_type</a:t>
            </a:r>
            <a:r>
              <a:rPr lang="en-US" dirty="0" smtClean="0">
                <a:solidFill>
                  <a:srgbClr val="00B050"/>
                </a:solidFill>
              </a:rPr>
              <a:t>    signal loss [</a:t>
            </a:r>
            <a:r>
              <a:rPr lang="en-US" dirty="0" smtClean="0">
                <a:solidFill>
                  <a:srgbClr val="0070C0"/>
                </a:solidFill>
              </a:rPr>
              <a:t>per inch@10G</a:t>
            </a:r>
            <a:r>
              <a:rPr lang="en-US" dirty="0" smtClean="0">
                <a:solidFill>
                  <a:srgbClr val="00B050"/>
                </a:solidFill>
              </a:rPr>
              <a:t>]</a:t>
            </a:r>
          </a:p>
          <a:p>
            <a:r>
              <a:rPr lang="en-US" dirty="0" smtClean="0">
                <a:solidFill>
                  <a:srgbClr val="0066FF"/>
                </a:solidFill>
              </a:rPr>
              <a:t>TU872SLK                      1.65dB</a:t>
            </a:r>
          </a:p>
          <a:p>
            <a:r>
              <a:rPr lang="en-US" dirty="0" smtClean="0">
                <a:solidFill>
                  <a:srgbClr val="0066FF"/>
                </a:solidFill>
              </a:rPr>
              <a:t>TU883                            1.35dB</a:t>
            </a:r>
          </a:p>
          <a:p>
            <a:r>
              <a:rPr lang="en-US" dirty="0" smtClean="0">
                <a:solidFill>
                  <a:srgbClr val="0066FF"/>
                </a:solidFill>
              </a:rPr>
              <a:t>Megtron6                      1.35dB</a:t>
            </a:r>
            <a:endParaRPr lang="en-US" dirty="0">
              <a:solidFill>
                <a:srgbClr val="0066FF"/>
              </a:solidFill>
            </a:endParaRPr>
          </a:p>
        </p:txBody>
      </p:sp>
      <p:cxnSp>
        <p:nvCxnSpPr>
          <p:cNvPr id="8" name="Straight Arrow Connector 7"/>
          <p:cNvCxnSpPr/>
          <p:nvPr/>
        </p:nvCxnSpPr>
        <p:spPr>
          <a:xfrm flipH="1" flipV="1">
            <a:off x="7056208" y="1992685"/>
            <a:ext cx="1101782" cy="5398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55475" y="622453"/>
            <a:ext cx="1586430" cy="4957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83300" y="437787"/>
            <a:ext cx="788999" cy="369332"/>
          </a:xfrm>
          <a:prstGeom prst="rect">
            <a:avLst/>
          </a:prstGeom>
          <a:noFill/>
        </p:spPr>
        <p:txBody>
          <a:bodyPr wrap="none" rtlCol="0">
            <a:spAutoFit/>
          </a:bodyPr>
          <a:lstStyle/>
          <a:p>
            <a:r>
              <a:rPr lang="en-US" dirty="0" smtClean="0"/>
              <a:t>VTRX+</a:t>
            </a:r>
            <a:endParaRPr lang="en-US" dirty="0"/>
          </a:p>
        </p:txBody>
      </p:sp>
      <p:sp>
        <p:nvSpPr>
          <p:cNvPr id="17" name="TextBox 16"/>
          <p:cNvSpPr txBox="1"/>
          <p:nvPr/>
        </p:nvSpPr>
        <p:spPr>
          <a:xfrm>
            <a:off x="7915619" y="2552492"/>
            <a:ext cx="782009" cy="369332"/>
          </a:xfrm>
          <a:prstGeom prst="rect">
            <a:avLst/>
          </a:prstGeom>
          <a:noFill/>
        </p:spPr>
        <p:txBody>
          <a:bodyPr wrap="none" rtlCol="0">
            <a:spAutoFit/>
          </a:bodyPr>
          <a:lstStyle/>
          <a:p>
            <a:r>
              <a:rPr lang="en-US" dirty="0" smtClean="0"/>
              <a:t>LpGBT</a:t>
            </a:r>
            <a:endParaRPr lang="en-US" dirty="0"/>
          </a:p>
        </p:txBody>
      </p:sp>
    </p:spTree>
    <p:extLst>
      <p:ext uri="{BB962C8B-B14F-4D97-AF65-F5344CB8AC3E}">
        <p14:creationId xmlns:p14="http://schemas.microsoft.com/office/powerpoint/2010/main" val="3771071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02329"/>
            <a:ext cx="9144000" cy="5426218"/>
          </a:xfrm>
          <a:prstGeom prst="rect">
            <a:avLst/>
          </a:prstGeom>
        </p:spPr>
      </p:pic>
    </p:spTree>
    <p:extLst>
      <p:ext uri="{BB962C8B-B14F-4D97-AF65-F5344CB8AC3E}">
        <p14:creationId xmlns:p14="http://schemas.microsoft.com/office/powerpoint/2010/main" val="638142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76369413"/>
              </p:ext>
            </p:extLst>
          </p:nvPr>
        </p:nvGraphicFramePr>
        <p:xfrm>
          <a:off x="637047" y="425343"/>
          <a:ext cx="7856957" cy="5678001"/>
        </p:xfrm>
        <a:graphic>
          <a:graphicData uri="http://schemas.openxmlformats.org/drawingml/2006/table">
            <a:tbl>
              <a:tblPr/>
              <a:tblGrid>
                <a:gridCol w="392848">
                  <a:extLst>
                    <a:ext uri="{9D8B030D-6E8A-4147-A177-3AD203B41FA5}">
                      <a16:colId xmlns:a16="http://schemas.microsoft.com/office/drawing/2014/main" val="20000"/>
                    </a:ext>
                  </a:extLst>
                </a:gridCol>
                <a:gridCol w="392848">
                  <a:extLst>
                    <a:ext uri="{9D8B030D-6E8A-4147-A177-3AD203B41FA5}">
                      <a16:colId xmlns:a16="http://schemas.microsoft.com/office/drawing/2014/main" val="20001"/>
                    </a:ext>
                  </a:extLst>
                </a:gridCol>
                <a:gridCol w="421948">
                  <a:extLst>
                    <a:ext uri="{9D8B030D-6E8A-4147-A177-3AD203B41FA5}">
                      <a16:colId xmlns:a16="http://schemas.microsoft.com/office/drawing/2014/main" val="20002"/>
                    </a:ext>
                  </a:extLst>
                </a:gridCol>
                <a:gridCol w="625646">
                  <a:extLst>
                    <a:ext uri="{9D8B030D-6E8A-4147-A177-3AD203B41FA5}">
                      <a16:colId xmlns:a16="http://schemas.microsoft.com/office/drawing/2014/main" val="20003"/>
                    </a:ext>
                  </a:extLst>
                </a:gridCol>
                <a:gridCol w="625646">
                  <a:extLst>
                    <a:ext uri="{9D8B030D-6E8A-4147-A177-3AD203B41FA5}">
                      <a16:colId xmlns:a16="http://schemas.microsoft.com/office/drawing/2014/main" val="20004"/>
                    </a:ext>
                  </a:extLst>
                </a:gridCol>
                <a:gridCol w="712946">
                  <a:extLst>
                    <a:ext uri="{9D8B030D-6E8A-4147-A177-3AD203B41FA5}">
                      <a16:colId xmlns:a16="http://schemas.microsoft.com/office/drawing/2014/main" val="20005"/>
                    </a:ext>
                  </a:extLst>
                </a:gridCol>
                <a:gridCol w="625646">
                  <a:extLst>
                    <a:ext uri="{9D8B030D-6E8A-4147-A177-3AD203B41FA5}">
                      <a16:colId xmlns:a16="http://schemas.microsoft.com/office/drawing/2014/main" val="20006"/>
                    </a:ext>
                  </a:extLst>
                </a:gridCol>
                <a:gridCol w="669297">
                  <a:extLst>
                    <a:ext uri="{9D8B030D-6E8A-4147-A177-3AD203B41FA5}">
                      <a16:colId xmlns:a16="http://schemas.microsoft.com/office/drawing/2014/main" val="20007"/>
                    </a:ext>
                  </a:extLst>
                </a:gridCol>
                <a:gridCol w="436498">
                  <a:extLst>
                    <a:ext uri="{9D8B030D-6E8A-4147-A177-3AD203B41FA5}">
                      <a16:colId xmlns:a16="http://schemas.microsoft.com/office/drawing/2014/main" val="20008"/>
                    </a:ext>
                  </a:extLst>
                </a:gridCol>
                <a:gridCol w="596547">
                  <a:extLst>
                    <a:ext uri="{9D8B030D-6E8A-4147-A177-3AD203B41FA5}">
                      <a16:colId xmlns:a16="http://schemas.microsoft.com/office/drawing/2014/main" val="20009"/>
                    </a:ext>
                  </a:extLst>
                </a:gridCol>
                <a:gridCol w="552897">
                  <a:extLst>
                    <a:ext uri="{9D8B030D-6E8A-4147-A177-3AD203B41FA5}">
                      <a16:colId xmlns:a16="http://schemas.microsoft.com/office/drawing/2014/main" val="20010"/>
                    </a:ext>
                  </a:extLst>
                </a:gridCol>
                <a:gridCol w="596547">
                  <a:extLst>
                    <a:ext uri="{9D8B030D-6E8A-4147-A177-3AD203B41FA5}">
                      <a16:colId xmlns:a16="http://schemas.microsoft.com/office/drawing/2014/main" val="20011"/>
                    </a:ext>
                  </a:extLst>
                </a:gridCol>
                <a:gridCol w="509247">
                  <a:extLst>
                    <a:ext uri="{9D8B030D-6E8A-4147-A177-3AD203B41FA5}">
                      <a16:colId xmlns:a16="http://schemas.microsoft.com/office/drawing/2014/main" val="20012"/>
                    </a:ext>
                  </a:extLst>
                </a:gridCol>
                <a:gridCol w="698396">
                  <a:extLst>
                    <a:ext uri="{9D8B030D-6E8A-4147-A177-3AD203B41FA5}">
                      <a16:colId xmlns:a16="http://schemas.microsoft.com/office/drawing/2014/main" val="20013"/>
                    </a:ext>
                  </a:extLst>
                </a:gridCol>
              </a:tblGrid>
              <a:tr h="187367">
                <a:tc>
                  <a:txBody>
                    <a:bodyPr/>
                    <a:lstStyle/>
                    <a:p>
                      <a:pPr algn="l" fontAlgn="ctr"/>
                      <a:endParaRPr lang="en-US" sz="900" b="0" i="0" u="none" strike="noStrike" dirty="0">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00"/>
                  </a:ext>
                </a:extLst>
              </a:tr>
              <a:tr h="195106">
                <a:tc gridSpan="11">
                  <a:txBody>
                    <a:bodyPr/>
                    <a:lstStyle/>
                    <a:p>
                      <a:pPr algn="ctr" fontAlgn="ctr"/>
                      <a:r>
                        <a:rPr lang="en-US" sz="900" b="1" i="0" u="none" strike="noStrike">
                          <a:solidFill>
                            <a:srgbClr val="000000"/>
                          </a:solidFill>
                          <a:effectLst/>
                          <a:latin typeface="Arial" panose="020B0604020202020204" pitchFamily="34" charset="0"/>
                        </a:rPr>
                        <a:t>Drill Table</a:t>
                      </a:r>
                    </a:p>
                  </a:txBody>
                  <a:tcPr marL="6504" marR="6504" marT="6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01"/>
                  </a:ext>
                </a:extLst>
              </a:tr>
              <a:tr h="288417">
                <a:tc>
                  <a:txBody>
                    <a:bodyPr/>
                    <a:lstStyle/>
                    <a:p>
                      <a:pPr algn="ctr" fontAlgn="b"/>
                      <a:r>
                        <a:rPr lang="en-US" sz="700" b="0" i="0" u="none" strike="noStrike">
                          <a:solidFill>
                            <a:srgbClr val="000000"/>
                          </a:solidFill>
                          <a:effectLst/>
                          <a:latin typeface="Arial" panose="020B0604020202020204" pitchFamily="34" charset="0"/>
                        </a:rPr>
                        <a:t>Start Layer</a:t>
                      </a:r>
                    </a:p>
                  </a:txBody>
                  <a:tcPr marL="6504" marR="6504" marT="65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Arial" panose="020B0604020202020204" pitchFamily="34" charset="0"/>
                        </a:rPr>
                        <a:t>End Layer</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Drill Type</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Plate Type</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700" b="0" i="0" u="none" strike="noStrike">
                          <a:solidFill>
                            <a:srgbClr val="000000"/>
                          </a:solidFill>
                          <a:effectLst/>
                          <a:latin typeface="Arial" panose="020B0604020202020204" pitchFamily="34" charset="0"/>
                        </a:rPr>
                        <a:t>Via Fill</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700" b="0" i="0" u="none" strike="noStrike">
                          <a:solidFill>
                            <a:srgbClr val="000000"/>
                          </a:solidFill>
                          <a:effectLst/>
                          <a:latin typeface="Arial" panose="020B0604020202020204" pitchFamily="34" charset="0"/>
                        </a:rPr>
                        <a:t>Drill Size (min)</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Drill Depth</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Pad Size(min)</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Stacked Vias</a:t>
                      </a:r>
                    </a:p>
                  </a:txBody>
                  <a:tcPr marL="6504" marR="6504" marT="65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02"/>
                  </a:ext>
                </a:extLst>
              </a:tr>
              <a:tr h="212071">
                <a:tc>
                  <a:txBody>
                    <a:bodyPr/>
                    <a:lstStyle/>
                    <a:p>
                      <a:pPr algn="ctr" fontAlgn="ctr"/>
                      <a:r>
                        <a:rPr lang="en-US" sz="700" b="0" i="0" u="none" strike="noStrike">
                          <a:solidFill>
                            <a:srgbClr val="000000"/>
                          </a:solidFill>
                          <a:effectLst/>
                          <a:latin typeface="Arial" panose="020B0604020202020204" pitchFamily="34" charset="0"/>
                        </a:rPr>
                        <a:t>1</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14</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Mech</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PTH</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Arial" panose="020B0604020202020204" pitchFamily="34" charset="0"/>
                        </a:rPr>
                        <a:t>--</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79.41</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03"/>
                  </a:ext>
                </a:extLst>
              </a:tr>
              <a:tr h="212071">
                <a:tc>
                  <a:txBody>
                    <a:bodyPr/>
                    <a:lstStyle/>
                    <a:p>
                      <a:pPr algn="ctr" fontAlgn="ctr"/>
                      <a:r>
                        <a:rPr lang="en-US" sz="700" b="0" i="0" u="none" strike="noStrike">
                          <a:solidFill>
                            <a:srgbClr val="000000"/>
                          </a:solidFill>
                          <a:effectLst/>
                          <a:latin typeface="Arial" panose="020B0604020202020204" pitchFamily="34" charset="0"/>
                        </a:rPr>
                        <a:t>2</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13</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Mech</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Via</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Arial" panose="020B0604020202020204" pitchFamily="34" charset="0"/>
                        </a:rPr>
                        <a:t>Non-Conductive Via Fill (Flat)</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69.65</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04"/>
                  </a:ext>
                </a:extLst>
              </a:tr>
              <a:tr h="212071">
                <a:tc>
                  <a:txBody>
                    <a:bodyPr/>
                    <a:lstStyle/>
                    <a:p>
                      <a:pPr algn="ctr" fontAlgn="ctr"/>
                      <a:r>
                        <a:rPr lang="en-US" sz="700" b="0" i="0" u="none" strike="noStrike">
                          <a:solidFill>
                            <a:srgbClr val="000000"/>
                          </a:solidFill>
                          <a:effectLst/>
                          <a:latin typeface="Arial" panose="020B0604020202020204" pitchFamily="34" charset="0"/>
                        </a:rPr>
                        <a:t>13</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12</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Laser</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Micro Via</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Arial" panose="020B0604020202020204" pitchFamily="34" charset="0"/>
                        </a:rPr>
                        <a:t>CuVF_Button Pattern</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4.09</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05"/>
                  </a:ext>
                </a:extLst>
              </a:tr>
              <a:tr h="212071">
                <a:tc>
                  <a:txBody>
                    <a:bodyPr/>
                    <a:lstStyle/>
                    <a:p>
                      <a:pPr algn="ctr" fontAlgn="ctr"/>
                      <a:r>
                        <a:rPr lang="en-US" sz="700" b="0" i="0" u="none" strike="noStrike">
                          <a:solidFill>
                            <a:srgbClr val="000000"/>
                          </a:solidFill>
                          <a:effectLst/>
                          <a:latin typeface="Arial" panose="020B0604020202020204" pitchFamily="34" charset="0"/>
                        </a:rPr>
                        <a:t>14</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13</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Laser</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Micro Via</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Arial" panose="020B0604020202020204" pitchFamily="34" charset="0"/>
                        </a:rPr>
                        <a:t>CuVF_Button Pattern</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4.28</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06"/>
                  </a:ext>
                </a:extLst>
              </a:tr>
              <a:tr h="212071">
                <a:tc>
                  <a:txBody>
                    <a:bodyPr/>
                    <a:lstStyle/>
                    <a:p>
                      <a:pPr algn="ctr" fontAlgn="ctr"/>
                      <a:r>
                        <a:rPr lang="en-US" sz="700" b="0" i="0" u="none" strike="noStrike">
                          <a:solidFill>
                            <a:srgbClr val="000000"/>
                          </a:solidFill>
                          <a:effectLst/>
                          <a:latin typeface="Arial" panose="020B0604020202020204" pitchFamily="34" charset="0"/>
                        </a:rPr>
                        <a:t>1</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2</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Laser</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Micro Via</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Arial" panose="020B0604020202020204" pitchFamily="34" charset="0"/>
                        </a:rPr>
                        <a:t>CuVF_Button Pattern</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4.28</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07"/>
                  </a:ext>
                </a:extLst>
              </a:tr>
              <a:tr h="212071">
                <a:tc>
                  <a:txBody>
                    <a:bodyPr/>
                    <a:lstStyle/>
                    <a:p>
                      <a:pPr algn="ctr" fontAlgn="ctr"/>
                      <a:r>
                        <a:rPr lang="en-US" sz="700" b="0" i="0" u="none" strike="noStrike">
                          <a:solidFill>
                            <a:srgbClr val="000000"/>
                          </a:solidFill>
                          <a:effectLst/>
                          <a:latin typeface="Arial" panose="020B0604020202020204" pitchFamily="34" charset="0"/>
                        </a:rPr>
                        <a:t>2</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3</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Laser</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Micro Via</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700" b="0" i="0" u="none" strike="noStrike">
                          <a:solidFill>
                            <a:srgbClr val="000000"/>
                          </a:solidFill>
                          <a:effectLst/>
                          <a:latin typeface="Arial" panose="020B0604020202020204" pitchFamily="34" charset="0"/>
                        </a:rPr>
                        <a:t>CuVF_Button Pattern</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4.09</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7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08"/>
                  </a:ext>
                </a:extLst>
              </a:tr>
              <a:tr h="187367">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09"/>
                  </a:ext>
                </a:extLst>
              </a:tr>
              <a:tr h="195106">
                <a:tc gridSpan="13">
                  <a:txBody>
                    <a:bodyPr/>
                    <a:lstStyle/>
                    <a:p>
                      <a:pPr algn="ctr" fontAlgn="ctr"/>
                      <a:r>
                        <a:rPr lang="en-US" sz="900" b="1" i="0" u="none" strike="noStrike">
                          <a:solidFill>
                            <a:srgbClr val="000000"/>
                          </a:solidFill>
                          <a:effectLst/>
                          <a:latin typeface="Arial" panose="020B0604020202020204" pitchFamily="34" charset="0"/>
                        </a:rPr>
                        <a:t>Impedance Table</a:t>
                      </a:r>
                    </a:p>
                  </a:txBody>
                  <a:tcPr marL="6504" marR="6504" marT="6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576833">
                <a:tc>
                  <a:txBody>
                    <a:bodyPr/>
                    <a:lstStyle/>
                    <a:p>
                      <a:pPr algn="ctr" fontAlgn="b"/>
                      <a:r>
                        <a:rPr lang="en-US" sz="700" b="0" i="0" u="none" strike="noStrike">
                          <a:solidFill>
                            <a:srgbClr val="000000"/>
                          </a:solidFill>
                          <a:effectLst/>
                          <a:latin typeface="Arial" panose="020B0604020202020204" pitchFamily="34" charset="0"/>
                        </a:rPr>
                        <a:t>Layer</a:t>
                      </a:r>
                    </a:p>
                  </a:txBody>
                  <a:tcPr marL="6504" marR="6504" marT="65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700" b="0" i="0" u="none" strike="noStrike">
                          <a:solidFill>
                            <a:srgbClr val="000000"/>
                          </a:solidFill>
                          <a:effectLst/>
                          <a:latin typeface="Arial" panose="020B0604020202020204" pitchFamily="34" charset="0"/>
                        </a:rPr>
                        <a:t>Structure Type</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700" b="0" i="0" u="none" strike="noStrike">
                          <a:solidFill>
                            <a:srgbClr val="000000"/>
                          </a:solidFill>
                          <a:effectLst/>
                          <a:latin typeface="Arial" panose="020B0604020202020204" pitchFamily="34" charset="0"/>
                        </a:rPr>
                        <a:t>Coated Microstrip</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Target Impedance (ohms)</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Impedance Tolerance (ohms)</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Target Linewidth (mils)</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Edge Coupled Pitch * (mils)</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Reference Layers</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Modelled Linewidth (mils)</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Modelled Impedance (ohms)</a:t>
                      </a:r>
                    </a:p>
                  </a:txBody>
                  <a:tcPr marL="6504" marR="6504" marT="6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CoPlaner Space (mils)</a:t>
                      </a:r>
                    </a:p>
                  </a:txBody>
                  <a:tcPr marL="6504" marR="6504" marT="65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212071">
                <a:tc>
                  <a:txBody>
                    <a:bodyPr/>
                    <a:lstStyle/>
                    <a:p>
                      <a:pPr algn="ctr" fontAlgn="ctr"/>
                      <a:r>
                        <a:rPr lang="en-US" sz="700" b="0" i="0" u="none" strike="noStrike">
                          <a:solidFill>
                            <a:srgbClr val="000000"/>
                          </a:solidFill>
                          <a:effectLst/>
                          <a:latin typeface="Arial" panose="020B0604020202020204" pitchFamily="34" charset="0"/>
                        </a:rPr>
                        <a:t>1</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700" b="0" i="0" u="none" strike="noStrike">
                          <a:solidFill>
                            <a:srgbClr val="000000"/>
                          </a:solidFill>
                          <a:effectLst/>
                          <a:latin typeface="Arial" panose="020B0604020202020204" pitchFamily="34" charset="0"/>
                        </a:rPr>
                        <a:t>Edge Coupled Differential</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Yes</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100.00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4.00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9.00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(2)</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4.25</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99.47</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212071">
                <a:tc>
                  <a:txBody>
                    <a:bodyPr/>
                    <a:lstStyle/>
                    <a:p>
                      <a:pPr algn="ctr" fontAlgn="ctr"/>
                      <a:r>
                        <a:rPr lang="en-US" sz="700" b="0" i="0" u="none" strike="noStrike">
                          <a:solidFill>
                            <a:srgbClr val="000000"/>
                          </a:solidFill>
                          <a:effectLst/>
                          <a:latin typeface="Arial" panose="020B0604020202020204" pitchFamily="34" charset="0"/>
                        </a:rPr>
                        <a:t>3</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700" b="0" i="0" u="none" strike="noStrike">
                          <a:solidFill>
                            <a:srgbClr val="000000"/>
                          </a:solidFill>
                          <a:effectLst/>
                          <a:latin typeface="Arial" panose="020B0604020202020204" pitchFamily="34" charset="0"/>
                        </a:rPr>
                        <a:t>Edge Coupled Differential</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100.00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3.20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6.80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(2, 4)</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3.50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99.63</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212071">
                <a:tc>
                  <a:txBody>
                    <a:bodyPr/>
                    <a:lstStyle/>
                    <a:p>
                      <a:pPr algn="ctr" fontAlgn="ctr"/>
                      <a:r>
                        <a:rPr lang="en-US" sz="700" b="0" i="0" u="none" strike="noStrike">
                          <a:solidFill>
                            <a:srgbClr val="000000"/>
                          </a:solidFill>
                          <a:effectLst/>
                          <a:latin typeface="Arial" panose="020B0604020202020204" pitchFamily="34" charset="0"/>
                        </a:rPr>
                        <a:t>5</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700" b="0" i="0" u="none" strike="noStrike">
                          <a:solidFill>
                            <a:srgbClr val="000000"/>
                          </a:solidFill>
                          <a:effectLst/>
                          <a:latin typeface="Arial" panose="020B0604020202020204" pitchFamily="34" charset="0"/>
                        </a:rPr>
                        <a:t>Edge Coupled Differential</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100.00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3.20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6.20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(4, 6)</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3.25</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98.99</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212071">
                <a:tc>
                  <a:txBody>
                    <a:bodyPr/>
                    <a:lstStyle/>
                    <a:p>
                      <a:pPr algn="ctr" fontAlgn="ctr"/>
                      <a:r>
                        <a:rPr lang="en-US" sz="700" b="0" i="0" u="none" strike="noStrike">
                          <a:solidFill>
                            <a:srgbClr val="000000"/>
                          </a:solidFill>
                          <a:effectLst/>
                          <a:latin typeface="Arial" panose="020B0604020202020204" pitchFamily="34" charset="0"/>
                        </a:rPr>
                        <a:t>10</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700" b="0" i="0" u="none" strike="noStrike">
                          <a:solidFill>
                            <a:srgbClr val="000000"/>
                          </a:solidFill>
                          <a:effectLst/>
                          <a:latin typeface="Arial" panose="020B0604020202020204" pitchFamily="34" charset="0"/>
                        </a:rPr>
                        <a:t>Edge Coupled Differential</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100.00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3.20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6.20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(11, 9)</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3.25</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98.99</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212071">
                <a:tc>
                  <a:txBody>
                    <a:bodyPr/>
                    <a:lstStyle/>
                    <a:p>
                      <a:pPr algn="ctr" fontAlgn="ctr"/>
                      <a:r>
                        <a:rPr lang="en-US" sz="700" b="0" i="0" u="none" strike="noStrike">
                          <a:solidFill>
                            <a:srgbClr val="000000"/>
                          </a:solidFill>
                          <a:effectLst/>
                          <a:latin typeface="Arial" panose="020B0604020202020204" pitchFamily="34" charset="0"/>
                        </a:rPr>
                        <a:t>12</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700" b="0" i="0" u="none" strike="noStrike">
                          <a:solidFill>
                            <a:srgbClr val="000000"/>
                          </a:solidFill>
                          <a:effectLst/>
                          <a:latin typeface="Arial" panose="020B0604020202020204" pitchFamily="34" charset="0"/>
                        </a:rPr>
                        <a:t>Edge Coupled Differential</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100.00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3.20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6.80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(13, 11)</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3.50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99.63</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212071">
                <a:tc>
                  <a:txBody>
                    <a:bodyPr/>
                    <a:lstStyle/>
                    <a:p>
                      <a:pPr algn="ctr" fontAlgn="ctr"/>
                      <a:r>
                        <a:rPr lang="en-US" sz="700" b="0" i="0" u="none" strike="noStrike">
                          <a:solidFill>
                            <a:srgbClr val="000000"/>
                          </a:solidFill>
                          <a:effectLst/>
                          <a:latin typeface="Arial" panose="020B0604020202020204" pitchFamily="34" charset="0"/>
                        </a:rPr>
                        <a:t>14</a:t>
                      </a:r>
                    </a:p>
                  </a:txBody>
                  <a:tcPr marL="6504" marR="6504" marT="6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en-US" sz="700" b="0" i="0" u="none" strike="noStrike">
                          <a:solidFill>
                            <a:srgbClr val="000000"/>
                          </a:solidFill>
                          <a:effectLst/>
                          <a:latin typeface="Arial" panose="020B0604020202020204" pitchFamily="34" charset="0"/>
                        </a:rPr>
                        <a:t>Edge Coupled Differential</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solidFill>
                            <a:srgbClr val="000000"/>
                          </a:solidFill>
                          <a:effectLst/>
                          <a:latin typeface="Arial" panose="020B0604020202020204" pitchFamily="34" charset="0"/>
                        </a:rPr>
                        <a:t>Yes</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100.00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4.00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9.00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(13)</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4.25</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100.50</a:t>
                      </a:r>
                    </a:p>
                  </a:txBody>
                  <a:tcPr marL="6504" marR="6504" marT="6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6504" marR="6504" marT="6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187367">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a:t>
                      </a:r>
                    </a:p>
                  </a:txBody>
                  <a:tcPr marL="6504" marR="6504" marT="650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18"/>
                  </a:ext>
                </a:extLst>
              </a:tr>
              <a:tr h="187367">
                <a:tc>
                  <a:txBody>
                    <a:bodyPr/>
                    <a:lstStyle/>
                    <a:p>
                      <a:pPr algn="ctr" fontAlgn="ctr"/>
                      <a:r>
                        <a:rPr lang="en-US" sz="700" b="0" i="0" u="none" strike="noStrike">
                          <a:solidFill>
                            <a:srgbClr val="000000"/>
                          </a:solidFill>
                          <a:effectLst/>
                          <a:latin typeface="Arial" panose="020B0604020202020204" pitchFamily="34" charset="0"/>
                        </a:rPr>
                        <a:t>*</a:t>
                      </a:r>
                    </a:p>
                  </a:txBody>
                  <a:tcPr marL="6504" marR="6504" marT="6504" marB="0" anchor="ctr">
                    <a:lnL>
                      <a:noFill/>
                    </a:lnL>
                    <a:lnR>
                      <a:noFill/>
                    </a:lnR>
                    <a:lnT>
                      <a:noFill/>
                    </a:lnT>
                    <a:lnB>
                      <a:noFill/>
                    </a:lnB>
                  </a:tcPr>
                </a:tc>
                <a:tc gridSpan="10">
                  <a:txBody>
                    <a:bodyPr/>
                    <a:lstStyle/>
                    <a:p>
                      <a:pPr algn="l" fontAlgn="ctr"/>
                      <a:r>
                        <a:rPr lang="en-US" sz="700" b="0" i="0" u="none" strike="noStrike" dirty="0">
                          <a:solidFill>
                            <a:srgbClr val="000000"/>
                          </a:solidFill>
                          <a:effectLst/>
                          <a:latin typeface="Arial" panose="020B0604020202020204" pitchFamily="34" charset="0"/>
                        </a:rPr>
                        <a:t>Edge Coupled Pitch is measured from the center line of one differential trace to the center line of the other.</a:t>
                      </a:r>
                    </a:p>
                  </a:txBody>
                  <a:tcPr marL="6504" marR="6504" marT="650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19"/>
                  </a:ext>
                </a:extLst>
              </a:tr>
              <a:tr h="352038">
                <a:tc>
                  <a:txBody>
                    <a:bodyPr/>
                    <a:lstStyle/>
                    <a:p>
                      <a:pPr algn="ctr" fontAlgn="ctr"/>
                      <a:r>
                        <a:rPr lang="en-US" sz="700" b="0" i="0" u="none" strike="noStrike">
                          <a:solidFill>
                            <a:srgbClr val="000000"/>
                          </a:solidFill>
                          <a:effectLst/>
                          <a:latin typeface="Arial" panose="020B0604020202020204" pitchFamily="34" charset="0"/>
                        </a:rPr>
                        <a:t>*</a:t>
                      </a:r>
                    </a:p>
                  </a:txBody>
                  <a:tcPr marL="6504" marR="6504" marT="6504" marB="0" anchor="ctr">
                    <a:lnL>
                      <a:noFill/>
                    </a:lnL>
                    <a:lnR>
                      <a:noFill/>
                    </a:lnR>
                    <a:lnT>
                      <a:noFill/>
                    </a:lnT>
                    <a:lnB>
                      <a:noFill/>
                    </a:lnB>
                  </a:tcPr>
                </a:tc>
                <a:tc gridSpan="12">
                  <a:txBody>
                    <a:bodyPr/>
                    <a:lstStyle/>
                    <a:p>
                      <a:pPr algn="l" fontAlgn="ctr"/>
                      <a:r>
                        <a:rPr lang="en-US" sz="700" b="0" i="0" u="none" strike="noStrike">
                          <a:solidFill>
                            <a:srgbClr val="000000"/>
                          </a:solidFill>
                          <a:effectLst/>
                          <a:latin typeface="Arial" panose="020B0604020202020204" pitchFamily="34" charset="0"/>
                        </a:rPr>
                        <a:t>This stack-up was created using estimated copper area percentages. (25% signal, 50% mix, 75% plane) Once data is received minor adjustments of traces and pre-preg thickness may occur.</a:t>
                      </a:r>
                    </a:p>
                  </a:txBody>
                  <a:tcPr marL="6504" marR="6504" marT="650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20"/>
                  </a:ext>
                </a:extLst>
              </a:tr>
              <a:tr h="776181">
                <a:tc gridSpan="13">
                  <a:txBody>
                    <a:bodyPr/>
                    <a:lstStyle/>
                    <a:p>
                      <a:pPr algn="l" fontAlgn="ctr"/>
                      <a:r>
                        <a:rPr lang="en-US" sz="700" b="0" i="0" u="none" strike="noStrike">
                          <a:solidFill>
                            <a:srgbClr val="000000"/>
                          </a:solidFill>
                          <a:effectLst/>
                          <a:latin typeface="Arial" panose="020B0604020202020204" pitchFamily="34" charset="0"/>
                        </a:rPr>
                        <a:t>Process Plating Info</a:t>
                      </a: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Final Assembly - 1/14 = Pattern Plate</a:t>
                      </a: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Sub Assembly - 2/13 = Pattern Plate</a:t>
                      </a:r>
                    </a:p>
                  </a:txBody>
                  <a:tcPr marL="6504" marR="6504" marT="650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dirty="0">
                        <a:solidFill>
                          <a:srgbClr val="000000"/>
                        </a:solidFill>
                        <a:effectLst/>
                        <a:latin typeface="Arial" panose="020B0604020202020204" pitchFamily="34" charset="0"/>
                      </a:endParaRPr>
                    </a:p>
                  </a:txBody>
                  <a:tcPr marL="6504" marR="6504" marT="6504" marB="0" anchor="ctr">
                    <a:lnL>
                      <a:noFill/>
                    </a:lnL>
                    <a:lnR>
                      <a:noFill/>
                    </a:lnR>
                    <a:lnT>
                      <a:noFill/>
                    </a:lnT>
                    <a:lnB>
                      <a:noFill/>
                    </a:lnB>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870113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5818" y="192409"/>
            <a:ext cx="842839" cy="312842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35818" y="3363402"/>
            <a:ext cx="842839" cy="332496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3679826" y="157447"/>
            <a:ext cx="877900" cy="2786113"/>
          </a:xfrm>
          <a:prstGeom prst="rect">
            <a:avLst/>
          </a:prstGeom>
        </p:spPr>
      </p:pic>
      <p:pic>
        <p:nvPicPr>
          <p:cNvPr id="8" name="Picture 7"/>
          <p:cNvPicPr>
            <a:picLocks noChangeAspect="1"/>
          </p:cNvPicPr>
          <p:nvPr/>
        </p:nvPicPr>
        <p:blipFill>
          <a:blip r:embed="rId2"/>
          <a:stretch>
            <a:fillRect/>
          </a:stretch>
        </p:blipFill>
        <p:spPr>
          <a:xfrm>
            <a:off x="3679826" y="3919738"/>
            <a:ext cx="877900" cy="2786113"/>
          </a:xfrm>
          <a:prstGeom prst="rect">
            <a:avLst/>
          </a:prstGeom>
        </p:spPr>
      </p:pic>
      <p:sp>
        <p:nvSpPr>
          <p:cNvPr id="9" name="Rectangle 8"/>
          <p:cNvSpPr/>
          <p:nvPr/>
        </p:nvSpPr>
        <p:spPr>
          <a:xfrm>
            <a:off x="5808786" y="2294666"/>
            <a:ext cx="1001865" cy="63610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772008" y="3919738"/>
            <a:ext cx="1036410" cy="664522"/>
          </a:xfrm>
          <a:prstGeom prst="rect">
            <a:avLst/>
          </a:prstGeom>
        </p:spPr>
      </p:pic>
      <p:sp>
        <p:nvSpPr>
          <p:cNvPr id="11" name="TextBox 10"/>
          <p:cNvSpPr txBox="1"/>
          <p:nvPr/>
        </p:nvSpPr>
        <p:spPr>
          <a:xfrm>
            <a:off x="1431235" y="421419"/>
            <a:ext cx="673582" cy="369332"/>
          </a:xfrm>
          <a:prstGeom prst="rect">
            <a:avLst/>
          </a:prstGeom>
          <a:noFill/>
        </p:spPr>
        <p:txBody>
          <a:bodyPr wrap="none" rtlCol="0">
            <a:spAutoFit/>
          </a:bodyPr>
          <a:lstStyle/>
          <a:p>
            <a:r>
              <a:rPr lang="en-US" dirty="0" smtClean="0"/>
              <a:t>ADCs</a:t>
            </a:r>
            <a:endParaRPr lang="en-US" dirty="0"/>
          </a:p>
        </p:txBody>
      </p:sp>
      <p:sp>
        <p:nvSpPr>
          <p:cNvPr id="13" name="TextBox 12"/>
          <p:cNvSpPr txBox="1"/>
          <p:nvPr/>
        </p:nvSpPr>
        <p:spPr>
          <a:xfrm>
            <a:off x="3679826" y="421419"/>
            <a:ext cx="854529" cy="646331"/>
          </a:xfrm>
          <a:prstGeom prst="rect">
            <a:avLst/>
          </a:prstGeom>
          <a:noFill/>
        </p:spPr>
        <p:txBody>
          <a:bodyPr wrap="none" rtlCol="0">
            <a:spAutoFit/>
          </a:bodyPr>
          <a:lstStyle/>
          <a:p>
            <a:r>
              <a:rPr lang="en-US" dirty="0" err="1" smtClean="0"/>
              <a:t>LpGBTs</a:t>
            </a:r>
            <a:endParaRPr lang="en-US" dirty="0" smtClean="0"/>
          </a:p>
          <a:p>
            <a:r>
              <a:rPr lang="en-US" dirty="0"/>
              <a:t> </a:t>
            </a:r>
            <a:r>
              <a:rPr lang="en-US" dirty="0" smtClean="0"/>
              <a:t> 1-11</a:t>
            </a:r>
            <a:endParaRPr lang="en-US" dirty="0"/>
          </a:p>
        </p:txBody>
      </p:sp>
      <p:sp>
        <p:nvSpPr>
          <p:cNvPr id="15" name="TextBox 14"/>
          <p:cNvSpPr txBox="1"/>
          <p:nvPr/>
        </p:nvSpPr>
        <p:spPr>
          <a:xfrm>
            <a:off x="1420446" y="4164992"/>
            <a:ext cx="673582" cy="369332"/>
          </a:xfrm>
          <a:prstGeom prst="rect">
            <a:avLst/>
          </a:prstGeom>
          <a:noFill/>
        </p:spPr>
        <p:txBody>
          <a:bodyPr wrap="none" rtlCol="0">
            <a:spAutoFit/>
          </a:bodyPr>
          <a:lstStyle/>
          <a:p>
            <a:r>
              <a:rPr lang="en-US" dirty="0" smtClean="0"/>
              <a:t>ADCs</a:t>
            </a:r>
            <a:endParaRPr lang="en-US" dirty="0"/>
          </a:p>
        </p:txBody>
      </p:sp>
      <p:sp>
        <p:nvSpPr>
          <p:cNvPr id="18" name="TextBox 17"/>
          <p:cNvSpPr txBox="1"/>
          <p:nvPr/>
        </p:nvSpPr>
        <p:spPr>
          <a:xfrm>
            <a:off x="5801694" y="2494180"/>
            <a:ext cx="1016047" cy="369332"/>
          </a:xfrm>
          <a:prstGeom prst="rect">
            <a:avLst/>
          </a:prstGeom>
          <a:noFill/>
        </p:spPr>
        <p:txBody>
          <a:bodyPr wrap="none" rtlCol="0">
            <a:spAutoFit/>
          </a:bodyPr>
          <a:lstStyle/>
          <a:p>
            <a:r>
              <a:rPr lang="en-US" dirty="0" smtClean="0"/>
              <a:t>LpGBT12</a:t>
            </a:r>
          </a:p>
        </p:txBody>
      </p:sp>
      <p:sp>
        <p:nvSpPr>
          <p:cNvPr id="19" name="TextBox 18"/>
          <p:cNvSpPr txBox="1"/>
          <p:nvPr/>
        </p:nvSpPr>
        <p:spPr>
          <a:xfrm>
            <a:off x="5792371" y="4030263"/>
            <a:ext cx="1016047" cy="369332"/>
          </a:xfrm>
          <a:prstGeom prst="rect">
            <a:avLst/>
          </a:prstGeom>
          <a:noFill/>
        </p:spPr>
        <p:txBody>
          <a:bodyPr wrap="none" rtlCol="0">
            <a:spAutoFit/>
          </a:bodyPr>
          <a:lstStyle/>
          <a:p>
            <a:r>
              <a:rPr lang="en-US" dirty="0" smtClean="0"/>
              <a:t>LpGBT13</a:t>
            </a:r>
            <a:endParaRPr lang="en-US" dirty="0"/>
          </a:p>
        </p:txBody>
      </p:sp>
      <p:sp>
        <p:nvSpPr>
          <p:cNvPr id="20" name="Left Arrow 19"/>
          <p:cNvSpPr/>
          <p:nvPr/>
        </p:nvSpPr>
        <p:spPr>
          <a:xfrm rot="2659010">
            <a:off x="4340017" y="1919430"/>
            <a:ext cx="1584475" cy="48463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Up Arrow 21"/>
          <p:cNvSpPr/>
          <p:nvPr/>
        </p:nvSpPr>
        <p:spPr>
          <a:xfrm rot="16200000">
            <a:off x="3739899" y="-371869"/>
            <a:ext cx="1204914" cy="4245998"/>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BCR</a:t>
            </a:r>
            <a:endParaRPr lang="en-US" dirty="0"/>
          </a:p>
        </p:txBody>
      </p:sp>
      <p:sp>
        <p:nvSpPr>
          <p:cNvPr id="25" name="Bent-Up Arrow 24"/>
          <p:cNvSpPr/>
          <p:nvPr/>
        </p:nvSpPr>
        <p:spPr>
          <a:xfrm rot="16200000" flipH="1">
            <a:off x="3671680" y="3050534"/>
            <a:ext cx="1259949" cy="4327401"/>
          </a:xfrm>
          <a:prstGeom prst="bentUpArrow">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rot="19070156">
            <a:off x="4328585" y="4503682"/>
            <a:ext cx="1584475" cy="48463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92863" y="1250228"/>
            <a:ext cx="558166" cy="369332"/>
          </a:xfrm>
          <a:prstGeom prst="rect">
            <a:avLst/>
          </a:prstGeom>
          <a:noFill/>
        </p:spPr>
        <p:txBody>
          <a:bodyPr wrap="none" rtlCol="0">
            <a:spAutoFit/>
          </a:bodyPr>
          <a:lstStyle/>
          <a:p>
            <a:r>
              <a:rPr lang="en-US" dirty="0" smtClean="0"/>
              <a:t>BCR</a:t>
            </a:r>
            <a:endParaRPr lang="en-US" dirty="0"/>
          </a:p>
        </p:txBody>
      </p:sp>
      <p:pic>
        <p:nvPicPr>
          <p:cNvPr id="28" name="Picture 27"/>
          <p:cNvPicPr>
            <a:picLocks noChangeAspect="1"/>
          </p:cNvPicPr>
          <p:nvPr/>
        </p:nvPicPr>
        <p:blipFill>
          <a:blip r:embed="rId4"/>
          <a:stretch>
            <a:fillRect/>
          </a:stretch>
        </p:blipFill>
        <p:spPr>
          <a:xfrm>
            <a:off x="2586507" y="5312794"/>
            <a:ext cx="664522" cy="499915"/>
          </a:xfrm>
          <a:prstGeom prst="rect">
            <a:avLst/>
          </a:prstGeom>
        </p:spPr>
      </p:pic>
      <p:sp>
        <p:nvSpPr>
          <p:cNvPr id="29" name="TextBox 28"/>
          <p:cNvSpPr txBox="1"/>
          <p:nvPr/>
        </p:nvSpPr>
        <p:spPr>
          <a:xfrm rot="2619188">
            <a:off x="4847071" y="2062248"/>
            <a:ext cx="796757" cy="369332"/>
          </a:xfrm>
          <a:prstGeom prst="rect">
            <a:avLst/>
          </a:prstGeom>
          <a:noFill/>
        </p:spPr>
        <p:txBody>
          <a:bodyPr wrap="none" rtlCol="0">
            <a:spAutoFit/>
          </a:bodyPr>
          <a:lstStyle/>
          <a:p>
            <a:r>
              <a:rPr lang="en-US" dirty="0" smtClean="0">
                <a:solidFill>
                  <a:srgbClr val="FF0000"/>
                </a:solidFill>
              </a:rPr>
              <a:t>CLOCK</a:t>
            </a:r>
            <a:endParaRPr lang="en-US" dirty="0">
              <a:solidFill>
                <a:srgbClr val="FF0000"/>
              </a:solidFill>
            </a:endParaRPr>
          </a:p>
        </p:txBody>
      </p:sp>
      <p:sp>
        <p:nvSpPr>
          <p:cNvPr id="31" name="TextBox 30"/>
          <p:cNvSpPr txBox="1"/>
          <p:nvPr/>
        </p:nvSpPr>
        <p:spPr>
          <a:xfrm rot="19156688">
            <a:off x="4809163" y="4467185"/>
            <a:ext cx="796757" cy="369332"/>
          </a:xfrm>
          <a:prstGeom prst="rect">
            <a:avLst/>
          </a:prstGeom>
          <a:noFill/>
        </p:spPr>
        <p:txBody>
          <a:bodyPr wrap="none" rtlCol="0">
            <a:spAutoFit/>
          </a:bodyPr>
          <a:lstStyle/>
          <a:p>
            <a:r>
              <a:rPr lang="en-US" dirty="0" smtClean="0">
                <a:solidFill>
                  <a:srgbClr val="FF0000"/>
                </a:solidFill>
              </a:rPr>
              <a:t>CLOCK</a:t>
            </a:r>
            <a:endParaRPr lang="en-US" dirty="0">
              <a:solidFill>
                <a:srgbClr val="FF0000"/>
              </a:solidFill>
            </a:endParaRPr>
          </a:p>
        </p:txBody>
      </p:sp>
      <p:sp>
        <p:nvSpPr>
          <p:cNvPr id="38" name="Bent-Up Arrow 37"/>
          <p:cNvSpPr/>
          <p:nvPr/>
        </p:nvSpPr>
        <p:spPr>
          <a:xfrm rot="16200000" flipH="1">
            <a:off x="4024532" y="1112857"/>
            <a:ext cx="932818" cy="4594228"/>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BCR_A</a:t>
            </a:r>
            <a:endParaRPr lang="en-US" dirty="0"/>
          </a:p>
        </p:txBody>
      </p:sp>
      <p:sp>
        <p:nvSpPr>
          <p:cNvPr id="39" name="Bent-Up Arrow 38"/>
          <p:cNvSpPr/>
          <p:nvPr/>
        </p:nvSpPr>
        <p:spPr>
          <a:xfrm rot="16200000">
            <a:off x="3712697" y="1400917"/>
            <a:ext cx="994757" cy="4042884"/>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BCR_A</a:t>
            </a:r>
          </a:p>
        </p:txBody>
      </p:sp>
      <p:sp>
        <p:nvSpPr>
          <p:cNvPr id="41" name="Left Arrow 40"/>
          <p:cNvSpPr/>
          <p:nvPr/>
        </p:nvSpPr>
        <p:spPr>
          <a:xfrm flipH="1">
            <a:off x="2178656" y="1838305"/>
            <a:ext cx="1497777"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endParaRPr lang="en-US" dirty="0"/>
          </a:p>
        </p:txBody>
      </p:sp>
      <p:sp>
        <p:nvSpPr>
          <p:cNvPr id="42" name="Left Arrow 41"/>
          <p:cNvSpPr/>
          <p:nvPr/>
        </p:nvSpPr>
        <p:spPr>
          <a:xfrm flipH="1">
            <a:off x="2201691" y="4463895"/>
            <a:ext cx="1497777"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endParaRPr lang="en-US" dirty="0"/>
          </a:p>
        </p:txBody>
      </p:sp>
      <p:sp>
        <p:nvSpPr>
          <p:cNvPr id="43" name="Left Arrow 42"/>
          <p:cNvSpPr/>
          <p:nvPr/>
        </p:nvSpPr>
        <p:spPr>
          <a:xfrm>
            <a:off x="2188633" y="555524"/>
            <a:ext cx="1510835" cy="484632"/>
          </a:xfrm>
          <a:prstGeom prst="leftArrow">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Clocks</a:t>
            </a:r>
            <a:endParaRPr lang="en-US" dirty="0"/>
          </a:p>
        </p:txBody>
      </p:sp>
      <p:pic>
        <p:nvPicPr>
          <p:cNvPr id="44" name="Picture 43"/>
          <p:cNvPicPr>
            <a:picLocks noChangeAspect="1"/>
          </p:cNvPicPr>
          <p:nvPr/>
        </p:nvPicPr>
        <p:blipFill>
          <a:blip r:embed="rId5"/>
          <a:stretch>
            <a:fillRect/>
          </a:stretch>
        </p:blipFill>
        <p:spPr>
          <a:xfrm>
            <a:off x="2175644" y="6083244"/>
            <a:ext cx="1530229" cy="536494"/>
          </a:xfrm>
          <a:prstGeom prst="rect">
            <a:avLst/>
          </a:prstGeom>
        </p:spPr>
      </p:pic>
      <p:sp>
        <p:nvSpPr>
          <p:cNvPr id="2" name="TextBox 1"/>
          <p:cNvSpPr txBox="1"/>
          <p:nvPr/>
        </p:nvSpPr>
        <p:spPr>
          <a:xfrm>
            <a:off x="3680521" y="4092398"/>
            <a:ext cx="854529" cy="646331"/>
          </a:xfrm>
          <a:prstGeom prst="rect">
            <a:avLst/>
          </a:prstGeom>
          <a:noFill/>
        </p:spPr>
        <p:txBody>
          <a:bodyPr wrap="none" rtlCol="0">
            <a:spAutoFit/>
          </a:bodyPr>
          <a:lstStyle/>
          <a:p>
            <a:r>
              <a:rPr lang="en-US" dirty="0" err="1" smtClean="0"/>
              <a:t>LpGBTs</a:t>
            </a:r>
            <a:endParaRPr lang="en-US" dirty="0" smtClean="0"/>
          </a:p>
          <a:p>
            <a:r>
              <a:rPr lang="en-US" dirty="0"/>
              <a:t> </a:t>
            </a:r>
            <a:r>
              <a:rPr lang="en-US" dirty="0" smtClean="0"/>
              <a:t> 14-24</a:t>
            </a:r>
            <a:endParaRPr lang="en-US" dirty="0"/>
          </a:p>
        </p:txBody>
      </p:sp>
      <p:sp>
        <p:nvSpPr>
          <p:cNvPr id="3" name="TextBox 2"/>
          <p:cNvSpPr txBox="1"/>
          <p:nvPr/>
        </p:nvSpPr>
        <p:spPr>
          <a:xfrm>
            <a:off x="5120822" y="119567"/>
            <a:ext cx="2173031" cy="369332"/>
          </a:xfrm>
          <a:prstGeom prst="rect">
            <a:avLst/>
          </a:prstGeom>
          <a:noFill/>
        </p:spPr>
        <p:txBody>
          <a:bodyPr wrap="none" rtlCol="0">
            <a:spAutoFit/>
          </a:bodyPr>
          <a:lstStyle/>
          <a:p>
            <a:r>
              <a:rPr lang="en-US" dirty="0" smtClean="0">
                <a:solidFill>
                  <a:srgbClr val="FF0000"/>
                </a:solidFill>
              </a:rPr>
              <a:t>LpGBT routing layers:</a:t>
            </a:r>
            <a:endParaRPr lang="en-US" dirty="0">
              <a:solidFill>
                <a:srgbClr val="FF0000"/>
              </a:solidFill>
            </a:endParaRPr>
          </a:p>
        </p:txBody>
      </p:sp>
      <p:sp>
        <p:nvSpPr>
          <p:cNvPr id="4" name="Right Arrow 3"/>
          <p:cNvSpPr/>
          <p:nvPr/>
        </p:nvSpPr>
        <p:spPr>
          <a:xfrm>
            <a:off x="7180029" y="483053"/>
            <a:ext cx="978408"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Layer3</a:t>
            </a:r>
            <a:endParaRPr lang="en-US" dirty="0"/>
          </a:p>
        </p:txBody>
      </p:sp>
      <p:sp>
        <p:nvSpPr>
          <p:cNvPr id="12" name="Right Arrow 11"/>
          <p:cNvSpPr/>
          <p:nvPr/>
        </p:nvSpPr>
        <p:spPr>
          <a:xfrm>
            <a:off x="7180029" y="128928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Layer5</a:t>
            </a:r>
            <a:endParaRPr lang="en-US" dirty="0">
              <a:solidFill>
                <a:schemeClr val="tx1"/>
              </a:solidFill>
            </a:endParaRPr>
          </a:p>
        </p:txBody>
      </p:sp>
      <p:sp>
        <p:nvSpPr>
          <p:cNvPr id="14" name="Right Arrow 13"/>
          <p:cNvSpPr/>
          <p:nvPr/>
        </p:nvSpPr>
        <p:spPr>
          <a:xfrm>
            <a:off x="7180029" y="2095515"/>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Layer1</a:t>
            </a:r>
            <a:endParaRPr lang="en-US" sz="1600" dirty="0"/>
          </a:p>
        </p:txBody>
      </p:sp>
      <p:sp>
        <p:nvSpPr>
          <p:cNvPr id="21" name="Right Arrow 20"/>
          <p:cNvSpPr/>
          <p:nvPr/>
        </p:nvSpPr>
        <p:spPr>
          <a:xfrm>
            <a:off x="7180029" y="2991880"/>
            <a:ext cx="978408" cy="484632"/>
          </a:xfrm>
          <a:prstGeom prst="rightArrow">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Layer10</a:t>
            </a:r>
            <a:endParaRPr lang="en-US" sz="1600" dirty="0"/>
          </a:p>
        </p:txBody>
      </p:sp>
    </p:spTree>
    <p:extLst>
      <p:ext uri="{BB962C8B-B14F-4D97-AF65-F5344CB8AC3E}">
        <p14:creationId xmlns:p14="http://schemas.microsoft.com/office/powerpoint/2010/main" val="2446270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224647" y="297492"/>
            <a:ext cx="6545446" cy="523220"/>
          </a:xfrm>
          <a:prstGeom prst="rect">
            <a:avLst/>
          </a:prstGeom>
          <a:solidFill>
            <a:srgbClr val="00CCFF"/>
          </a:solidFill>
        </p:spPr>
        <p:txBody>
          <a:bodyPr wrap="none" rtlCol="0">
            <a:spAutoFit/>
          </a:bodyPr>
          <a:lstStyle/>
          <a:p>
            <a:r>
              <a:rPr lang="sk-SK" sz="2800" dirty="0" smtClean="0">
                <a:solidFill>
                  <a:srgbClr val="002060"/>
                </a:solidFill>
              </a:rPr>
              <a:t>FEB</a:t>
            </a:r>
            <a:r>
              <a:rPr lang="en-US" sz="2800" dirty="0" smtClean="0">
                <a:solidFill>
                  <a:srgbClr val="002060"/>
                </a:solidFill>
              </a:rPr>
              <a:t>2 initial power up procedure (hardware)</a:t>
            </a:r>
            <a:endParaRPr lang="en-US" sz="2800" dirty="0">
              <a:solidFill>
                <a:srgbClr val="002060"/>
              </a:solidFill>
            </a:endParaRPr>
          </a:p>
        </p:txBody>
      </p:sp>
      <p:sp>
        <p:nvSpPr>
          <p:cNvPr id="16" name="TextBox 15"/>
          <p:cNvSpPr txBox="1"/>
          <p:nvPr/>
        </p:nvSpPr>
        <p:spPr>
          <a:xfrm>
            <a:off x="102737" y="2053771"/>
            <a:ext cx="8954311" cy="4031873"/>
          </a:xfrm>
          <a:prstGeom prst="rect">
            <a:avLst/>
          </a:prstGeom>
          <a:noFill/>
        </p:spPr>
        <p:txBody>
          <a:bodyPr wrap="none" rtlCol="0">
            <a:spAutoFit/>
          </a:bodyPr>
          <a:lstStyle/>
          <a:p>
            <a:r>
              <a:rPr lang="en-US" sz="2400" dirty="0" smtClean="0">
                <a:solidFill>
                  <a:srgbClr val="CC66FF"/>
                </a:solidFill>
              </a:rPr>
              <a:t>The issues: </a:t>
            </a:r>
          </a:p>
          <a:p>
            <a:endParaRPr lang="en-US" sz="2400" dirty="0" smtClean="0">
              <a:solidFill>
                <a:srgbClr val="CC66FF"/>
              </a:solidFill>
            </a:endParaRPr>
          </a:p>
          <a:p>
            <a:r>
              <a:rPr lang="en-US" sz="2400" dirty="0" smtClean="0">
                <a:solidFill>
                  <a:srgbClr val="CC66FF"/>
                </a:solidFill>
              </a:rPr>
              <a:t>-LPGBT chips do not work “out of the box”</a:t>
            </a:r>
          </a:p>
          <a:p>
            <a:r>
              <a:rPr lang="en-US" sz="2400" dirty="0" smtClean="0">
                <a:solidFill>
                  <a:srgbClr val="CC66FF"/>
                </a:solidFill>
              </a:rPr>
              <a:t>They need to be configured and </a:t>
            </a:r>
            <a:r>
              <a:rPr lang="sk-SK" sz="2400" dirty="0" smtClean="0">
                <a:solidFill>
                  <a:srgbClr val="CC66FF"/>
                </a:solidFill>
              </a:rPr>
              <a:t>FEB</a:t>
            </a:r>
            <a:r>
              <a:rPr lang="en-US" sz="2400" dirty="0" smtClean="0">
                <a:solidFill>
                  <a:srgbClr val="CC66FF"/>
                </a:solidFill>
              </a:rPr>
              <a:t>-</a:t>
            </a:r>
            <a:r>
              <a:rPr lang="sk-SK" sz="2400" dirty="0" smtClean="0">
                <a:solidFill>
                  <a:srgbClr val="CC66FF"/>
                </a:solidFill>
              </a:rPr>
              <a:t>ID </a:t>
            </a:r>
            <a:r>
              <a:rPr lang="en-US" sz="2400" dirty="0" smtClean="0">
                <a:solidFill>
                  <a:srgbClr val="CC66FF"/>
                </a:solidFill>
              </a:rPr>
              <a:t>e-fuses need to be burned in</a:t>
            </a:r>
            <a:endParaRPr lang="sk-SK" sz="2400" dirty="0" smtClean="0">
              <a:solidFill>
                <a:srgbClr val="CC66FF"/>
              </a:solidFill>
            </a:endParaRPr>
          </a:p>
          <a:p>
            <a:r>
              <a:rPr lang="sk-SK" sz="2400" dirty="0">
                <a:solidFill>
                  <a:srgbClr val="CC66FF"/>
                </a:solidFill>
              </a:rPr>
              <a:t> </a:t>
            </a:r>
            <a:endParaRPr lang="en-US" sz="2400" dirty="0" smtClean="0">
              <a:solidFill>
                <a:srgbClr val="CC66FF"/>
              </a:solidFill>
            </a:endParaRPr>
          </a:p>
          <a:p>
            <a:endParaRPr lang="en-US" sz="2400" dirty="0" smtClean="0">
              <a:solidFill>
                <a:srgbClr val="CC66FF"/>
              </a:solidFill>
            </a:endParaRPr>
          </a:p>
          <a:p>
            <a:r>
              <a:rPr lang="en-US" sz="2400" dirty="0" smtClean="0">
                <a:solidFill>
                  <a:srgbClr val="CC66FF"/>
                </a:solidFill>
              </a:rPr>
              <a:t>-FEB2 hardware configuration needs to be  flexible</a:t>
            </a:r>
          </a:p>
          <a:p>
            <a:r>
              <a:rPr lang="sk-SK" sz="2400" dirty="0" smtClean="0">
                <a:solidFill>
                  <a:srgbClr val="CC66FF"/>
                </a:solidFill>
              </a:rPr>
              <a:t>in</a:t>
            </a:r>
            <a:r>
              <a:rPr lang="en-US" sz="2400" dirty="0" smtClean="0">
                <a:solidFill>
                  <a:srgbClr val="CC66FF"/>
                </a:solidFill>
              </a:rPr>
              <a:t> case of  an extra debug actions (we do not want to change the </a:t>
            </a:r>
          </a:p>
          <a:p>
            <a:r>
              <a:rPr lang="en-US" sz="2400" dirty="0" err="1" smtClean="0">
                <a:solidFill>
                  <a:srgbClr val="CC66FF"/>
                </a:solidFill>
              </a:rPr>
              <a:t>LpGBT</a:t>
            </a:r>
            <a:r>
              <a:rPr lang="en-US" sz="2400" dirty="0" smtClean="0">
                <a:solidFill>
                  <a:srgbClr val="CC66FF"/>
                </a:solidFill>
              </a:rPr>
              <a:t> </a:t>
            </a:r>
            <a:r>
              <a:rPr lang="en-US" sz="2400" dirty="0" err="1" smtClean="0">
                <a:solidFill>
                  <a:srgbClr val="CC66FF"/>
                </a:solidFill>
              </a:rPr>
              <a:t>conf</a:t>
            </a:r>
            <a:r>
              <a:rPr lang="en-US" sz="2400" dirty="0">
                <a:solidFill>
                  <a:srgbClr val="CC66FF"/>
                </a:solidFill>
              </a:rPr>
              <a:t> </a:t>
            </a:r>
            <a:r>
              <a:rPr lang="en-US" sz="2400" dirty="0" err="1" smtClean="0">
                <a:solidFill>
                  <a:srgbClr val="CC66FF"/>
                </a:solidFill>
              </a:rPr>
              <a:t>resitors</a:t>
            </a:r>
            <a:r>
              <a:rPr lang="en-US" sz="2400" dirty="0" smtClean="0">
                <a:solidFill>
                  <a:srgbClr val="CC66FF"/>
                </a:solidFill>
              </a:rPr>
              <a:t> or jumpers during initial power-up procedure, also </a:t>
            </a:r>
          </a:p>
          <a:p>
            <a:r>
              <a:rPr lang="en-US" sz="2400" dirty="0" smtClean="0">
                <a:solidFill>
                  <a:srgbClr val="CC66FF"/>
                </a:solidFill>
              </a:rPr>
              <a:t>DC-DC power on/off should be automatized)</a:t>
            </a:r>
          </a:p>
          <a:p>
            <a:endParaRPr lang="en-US" sz="1600" dirty="0" smtClean="0">
              <a:solidFill>
                <a:srgbClr val="CC66FF"/>
              </a:solidFill>
            </a:endParaRPr>
          </a:p>
        </p:txBody>
      </p:sp>
    </p:spTree>
    <p:extLst>
      <p:ext uri="{BB962C8B-B14F-4D97-AF65-F5344CB8AC3E}">
        <p14:creationId xmlns:p14="http://schemas.microsoft.com/office/powerpoint/2010/main" val="3051228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2261852" y="1000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a:t>
            </a:r>
            <a:endParaRPr lang="en-US" sz="1200" dirty="0">
              <a:solidFill>
                <a:schemeClr val="tx1"/>
              </a:solidFill>
            </a:endParaRPr>
          </a:p>
        </p:txBody>
      </p:sp>
      <p:sp>
        <p:nvSpPr>
          <p:cNvPr id="73" name="Rectangle 72"/>
          <p:cNvSpPr/>
          <p:nvPr/>
        </p:nvSpPr>
        <p:spPr>
          <a:xfrm>
            <a:off x="2261852" y="2753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a:t>
            </a:r>
            <a:endParaRPr lang="en-US" sz="1200" dirty="0">
              <a:solidFill>
                <a:schemeClr val="tx1"/>
              </a:solidFill>
            </a:endParaRPr>
          </a:p>
        </p:txBody>
      </p:sp>
      <p:sp>
        <p:nvSpPr>
          <p:cNvPr id="74" name="Rectangle 73"/>
          <p:cNvSpPr/>
          <p:nvPr/>
        </p:nvSpPr>
        <p:spPr>
          <a:xfrm>
            <a:off x="2261852" y="4506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a:t>
            </a:r>
            <a:endParaRPr lang="en-US" sz="1200" dirty="0">
              <a:solidFill>
                <a:schemeClr val="tx1"/>
              </a:solidFill>
            </a:endParaRPr>
          </a:p>
        </p:txBody>
      </p:sp>
      <p:sp>
        <p:nvSpPr>
          <p:cNvPr id="75" name="Rectangle 74"/>
          <p:cNvSpPr/>
          <p:nvPr/>
        </p:nvSpPr>
        <p:spPr>
          <a:xfrm>
            <a:off x="2261852" y="6258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ADC4</a:t>
            </a:r>
            <a:endParaRPr lang="en-US" sz="1200" dirty="0">
              <a:solidFill>
                <a:schemeClr val="tx1"/>
              </a:solidFill>
            </a:endParaRPr>
          </a:p>
        </p:txBody>
      </p:sp>
      <p:sp>
        <p:nvSpPr>
          <p:cNvPr id="76" name="Rectangle 75"/>
          <p:cNvSpPr/>
          <p:nvPr/>
        </p:nvSpPr>
        <p:spPr>
          <a:xfrm>
            <a:off x="2261852" y="8011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ADC5</a:t>
            </a:r>
            <a:endParaRPr lang="en-US" sz="1200" dirty="0">
              <a:solidFill>
                <a:schemeClr val="tx1"/>
              </a:solidFill>
            </a:endParaRPr>
          </a:p>
        </p:txBody>
      </p:sp>
      <p:sp>
        <p:nvSpPr>
          <p:cNvPr id="77" name="Rectangle 76"/>
          <p:cNvSpPr/>
          <p:nvPr/>
        </p:nvSpPr>
        <p:spPr>
          <a:xfrm>
            <a:off x="2261852" y="9763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ADC6</a:t>
            </a:r>
            <a:endParaRPr lang="en-US" sz="1200" dirty="0">
              <a:solidFill>
                <a:schemeClr val="tx1"/>
              </a:solidFill>
            </a:endParaRPr>
          </a:p>
        </p:txBody>
      </p:sp>
      <p:sp>
        <p:nvSpPr>
          <p:cNvPr id="78" name="Rectangle 77"/>
          <p:cNvSpPr/>
          <p:nvPr/>
        </p:nvSpPr>
        <p:spPr>
          <a:xfrm>
            <a:off x="2261852" y="11516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ADC7</a:t>
            </a:r>
            <a:endParaRPr lang="en-US" sz="1200" dirty="0">
              <a:solidFill>
                <a:schemeClr val="tx1"/>
              </a:solidFill>
            </a:endParaRPr>
          </a:p>
        </p:txBody>
      </p:sp>
      <p:sp>
        <p:nvSpPr>
          <p:cNvPr id="79" name="Rectangle 78"/>
          <p:cNvSpPr/>
          <p:nvPr/>
        </p:nvSpPr>
        <p:spPr>
          <a:xfrm>
            <a:off x="2261852" y="13269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ADC8</a:t>
            </a:r>
            <a:endParaRPr lang="en-US" sz="1200" dirty="0">
              <a:solidFill>
                <a:schemeClr val="tx1"/>
              </a:solidFill>
            </a:endParaRPr>
          </a:p>
        </p:txBody>
      </p:sp>
      <p:sp>
        <p:nvSpPr>
          <p:cNvPr id="80" name="Rectangle 79"/>
          <p:cNvSpPr/>
          <p:nvPr/>
        </p:nvSpPr>
        <p:spPr>
          <a:xfrm>
            <a:off x="2261852" y="15021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ADC9</a:t>
            </a:r>
            <a:endParaRPr lang="en-US" sz="1200" dirty="0">
              <a:solidFill>
                <a:schemeClr val="tx1"/>
              </a:solidFill>
            </a:endParaRPr>
          </a:p>
        </p:txBody>
      </p:sp>
      <p:sp>
        <p:nvSpPr>
          <p:cNvPr id="81" name="Rectangle 80"/>
          <p:cNvSpPr/>
          <p:nvPr/>
        </p:nvSpPr>
        <p:spPr>
          <a:xfrm>
            <a:off x="2261852" y="16774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ADC10</a:t>
            </a:r>
            <a:endParaRPr lang="en-US" sz="1200" dirty="0">
              <a:solidFill>
                <a:schemeClr val="tx1"/>
              </a:solidFill>
            </a:endParaRPr>
          </a:p>
        </p:txBody>
      </p:sp>
      <p:sp>
        <p:nvSpPr>
          <p:cNvPr id="82" name="Rectangle 81"/>
          <p:cNvSpPr/>
          <p:nvPr/>
        </p:nvSpPr>
        <p:spPr>
          <a:xfrm>
            <a:off x="2261852" y="18526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ADC11</a:t>
            </a:r>
            <a:endParaRPr lang="en-US" sz="1200" dirty="0">
              <a:solidFill>
                <a:schemeClr val="tx1"/>
              </a:solidFill>
            </a:endParaRPr>
          </a:p>
        </p:txBody>
      </p:sp>
      <p:sp>
        <p:nvSpPr>
          <p:cNvPr id="83" name="Rectangle 82"/>
          <p:cNvSpPr/>
          <p:nvPr/>
        </p:nvSpPr>
        <p:spPr>
          <a:xfrm>
            <a:off x="2261852" y="20279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ADC12</a:t>
            </a:r>
            <a:endParaRPr lang="en-US" sz="1200" dirty="0">
              <a:solidFill>
                <a:schemeClr val="tx1"/>
              </a:solidFill>
            </a:endParaRPr>
          </a:p>
        </p:txBody>
      </p:sp>
      <p:sp>
        <p:nvSpPr>
          <p:cNvPr id="84" name="Rectangle 83"/>
          <p:cNvSpPr/>
          <p:nvPr/>
        </p:nvSpPr>
        <p:spPr>
          <a:xfrm>
            <a:off x="2261852" y="22032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ADC13</a:t>
            </a:r>
            <a:endParaRPr lang="en-US" sz="1200" dirty="0">
              <a:solidFill>
                <a:schemeClr val="tx1"/>
              </a:solidFill>
            </a:endParaRPr>
          </a:p>
        </p:txBody>
      </p:sp>
      <p:sp>
        <p:nvSpPr>
          <p:cNvPr id="85" name="Rectangle 84"/>
          <p:cNvSpPr/>
          <p:nvPr/>
        </p:nvSpPr>
        <p:spPr>
          <a:xfrm>
            <a:off x="2261852" y="23784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ADC14</a:t>
            </a:r>
            <a:endParaRPr lang="en-US" sz="1200" dirty="0">
              <a:solidFill>
                <a:schemeClr val="tx1"/>
              </a:solidFill>
            </a:endParaRPr>
          </a:p>
        </p:txBody>
      </p:sp>
      <p:sp>
        <p:nvSpPr>
          <p:cNvPr id="86" name="Rectangle 85"/>
          <p:cNvSpPr/>
          <p:nvPr/>
        </p:nvSpPr>
        <p:spPr>
          <a:xfrm>
            <a:off x="2261852" y="25537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ADC15</a:t>
            </a:r>
            <a:endParaRPr lang="en-US" sz="1200" dirty="0">
              <a:solidFill>
                <a:schemeClr val="tx1"/>
              </a:solidFill>
            </a:endParaRPr>
          </a:p>
        </p:txBody>
      </p:sp>
      <p:sp>
        <p:nvSpPr>
          <p:cNvPr id="87" name="Rectangle 86"/>
          <p:cNvSpPr/>
          <p:nvPr/>
        </p:nvSpPr>
        <p:spPr>
          <a:xfrm>
            <a:off x="2261852" y="40091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ADC17</a:t>
            </a:r>
            <a:endParaRPr lang="en-US" sz="1200" dirty="0">
              <a:solidFill>
                <a:schemeClr val="tx1"/>
              </a:solidFill>
            </a:endParaRPr>
          </a:p>
        </p:txBody>
      </p:sp>
      <p:sp>
        <p:nvSpPr>
          <p:cNvPr id="88" name="Rectangle 87"/>
          <p:cNvSpPr/>
          <p:nvPr/>
        </p:nvSpPr>
        <p:spPr>
          <a:xfrm>
            <a:off x="2261852" y="41844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ADC18</a:t>
            </a:r>
            <a:endParaRPr lang="en-US" sz="1200" dirty="0">
              <a:solidFill>
                <a:schemeClr val="tx1"/>
              </a:solidFill>
            </a:endParaRPr>
          </a:p>
        </p:txBody>
      </p:sp>
      <p:sp>
        <p:nvSpPr>
          <p:cNvPr id="89" name="Rectangle 88"/>
          <p:cNvSpPr/>
          <p:nvPr/>
        </p:nvSpPr>
        <p:spPr>
          <a:xfrm>
            <a:off x="2261852" y="43596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ADC19</a:t>
            </a:r>
            <a:endParaRPr lang="en-US" sz="1200" dirty="0">
              <a:solidFill>
                <a:schemeClr val="tx1"/>
              </a:solidFill>
            </a:endParaRPr>
          </a:p>
        </p:txBody>
      </p:sp>
      <p:sp>
        <p:nvSpPr>
          <p:cNvPr id="90" name="Rectangle 89"/>
          <p:cNvSpPr/>
          <p:nvPr/>
        </p:nvSpPr>
        <p:spPr>
          <a:xfrm>
            <a:off x="2261852" y="45349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ADC20</a:t>
            </a:r>
            <a:endParaRPr lang="en-US" sz="1200" dirty="0">
              <a:solidFill>
                <a:schemeClr val="tx1"/>
              </a:solidFill>
            </a:endParaRPr>
          </a:p>
        </p:txBody>
      </p:sp>
      <p:sp>
        <p:nvSpPr>
          <p:cNvPr id="91" name="Rectangle 90"/>
          <p:cNvSpPr/>
          <p:nvPr/>
        </p:nvSpPr>
        <p:spPr>
          <a:xfrm>
            <a:off x="2261852" y="47101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ADC21</a:t>
            </a:r>
            <a:endParaRPr lang="en-US" sz="1200" dirty="0">
              <a:solidFill>
                <a:schemeClr val="tx1"/>
              </a:solidFill>
            </a:endParaRPr>
          </a:p>
        </p:txBody>
      </p:sp>
      <p:sp>
        <p:nvSpPr>
          <p:cNvPr id="92" name="Rectangle 91"/>
          <p:cNvSpPr/>
          <p:nvPr/>
        </p:nvSpPr>
        <p:spPr>
          <a:xfrm>
            <a:off x="2261852" y="48854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ADC22</a:t>
            </a:r>
            <a:endParaRPr lang="en-US" sz="1200" dirty="0">
              <a:solidFill>
                <a:schemeClr val="tx1"/>
              </a:solidFill>
            </a:endParaRPr>
          </a:p>
        </p:txBody>
      </p:sp>
      <p:sp>
        <p:nvSpPr>
          <p:cNvPr id="93" name="Rectangle 92"/>
          <p:cNvSpPr/>
          <p:nvPr/>
        </p:nvSpPr>
        <p:spPr>
          <a:xfrm>
            <a:off x="2261852" y="50607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ADC23</a:t>
            </a:r>
            <a:endParaRPr lang="en-US" sz="1200" dirty="0">
              <a:solidFill>
                <a:schemeClr val="tx1"/>
              </a:solidFill>
            </a:endParaRPr>
          </a:p>
        </p:txBody>
      </p:sp>
      <p:sp>
        <p:nvSpPr>
          <p:cNvPr id="94" name="Rectangle 93"/>
          <p:cNvSpPr/>
          <p:nvPr/>
        </p:nvSpPr>
        <p:spPr>
          <a:xfrm>
            <a:off x="2261852" y="52359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ADC24</a:t>
            </a:r>
            <a:endParaRPr lang="en-US" sz="1200" dirty="0">
              <a:solidFill>
                <a:schemeClr val="tx1"/>
              </a:solidFill>
            </a:endParaRPr>
          </a:p>
        </p:txBody>
      </p:sp>
      <p:sp>
        <p:nvSpPr>
          <p:cNvPr id="95" name="Rectangle 94"/>
          <p:cNvSpPr/>
          <p:nvPr/>
        </p:nvSpPr>
        <p:spPr>
          <a:xfrm>
            <a:off x="2261852" y="54112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ADC25</a:t>
            </a:r>
            <a:endParaRPr lang="en-US" sz="1200" dirty="0">
              <a:solidFill>
                <a:schemeClr val="tx1"/>
              </a:solidFill>
            </a:endParaRPr>
          </a:p>
        </p:txBody>
      </p:sp>
      <p:sp>
        <p:nvSpPr>
          <p:cNvPr id="96" name="Rectangle 95"/>
          <p:cNvSpPr/>
          <p:nvPr/>
        </p:nvSpPr>
        <p:spPr>
          <a:xfrm>
            <a:off x="2261852" y="55864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ADC26</a:t>
            </a:r>
            <a:endParaRPr lang="en-US" sz="1200" dirty="0">
              <a:solidFill>
                <a:schemeClr val="tx1"/>
              </a:solidFill>
            </a:endParaRPr>
          </a:p>
        </p:txBody>
      </p:sp>
      <p:sp>
        <p:nvSpPr>
          <p:cNvPr id="97" name="Rectangle 96"/>
          <p:cNvSpPr/>
          <p:nvPr/>
        </p:nvSpPr>
        <p:spPr>
          <a:xfrm>
            <a:off x="2261852" y="57617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ADC27</a:t>
            </a:r>
            <a:endParaRPr lang="en-US" sz="1200" dirty="0">
              <a:solidFill>
                <a:schemeClr val="tx1"/>
              </a:solidFill>
            </a:endParaRPr>
          </a:p>
        </p:txBody>
      </p:sp>
      <p:sp>
        <p:nvSpPr>
          <p:cNvPr id="98" name="Rectangle 97"/>
          <p:cNvSpPr/>
          <p:nvPr/>
        </p:nvSpPr>
        <p:spPr>
          <a:xfrm>
            <a:off x="2261852" y="593701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ADC28</a:t>
            </a:r>
            <a:endParaRPr lang="en-US" sz="1200" dirty="0">
              <a:solidFill>
                <a:schemeClr val="tx1"/>
              </a:solidFill>
            </a:endParaRPr>
          </a:p>
        </p:txBody>
      </p:sp>
      <p:sp>
        <p:nvSpPr>
          <p:cNvPr id="99" name="Rectangle 98"/>
          <p:cNvSpPr/>
          <p:nvPr/>
        </p:nvSpPr>
        <p:spPr>
          <a:xfrm>
            <a:off x="2261852" y="611227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ADC29</a:t>
            </a:r>
            <a:endParaRPr lang="en-US" sz="1200" dirty="0">
              <a:solidFill>
                <a:schemeClr val="tx1"/>
              </a:solidFill>
            </a:endParaRPr>
          </a:p>
        </p:txBody>
      </p:sp>
      <p:sp>
        <p:nvSpPr>
          <p:cNvPr id="100" name="Rectangle 99"/>
          <p:cNvSpPr/>
          <p:nvPr/>
        </p:nvSpPr>
        <p:spPr>
          <a:xfrm>
            <a:off x="2261852" y="628753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ADC30</a:t>
            </a:r>
            <a:endParaRPr lang="en-US" sz="1200" dirty="0">
              <a:solidFill>
                <a:schemeClr val="tx1"/>
              </a:solidFill>
            </a:endParaRPr>
          </a:p>
        </p:txBody>
      </p:sp>
      <p:sp>
        <p:nvSpPr>
          <p:cNvPr id="101" name="Rectangle 100"/>
          <p:cNvSpPr/>
          <p:nvPr/>
        </p:nvSpPr>
        <p:spPr>
          <a:xfrm>
            <a:off x="2261852" y="646279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ADC31</a:t>
            </a:r>
            <a:endParaRPr lang="en-US" sz="1200" dirty="0">
              <a:solidFill>
                <a:schemeClr val="tx1"/>
              </a:solidFill>
            </a:endParaRPr>
          </a:p>
        </p:txBody>
      </p:sp>
      <p:sp>
        <p:nvSpPr>
          <p:cNvPr id="102" name="Rectangle 101"/>
          <p:cNvSpPr/>
          <p:nvPr/>
        </p:nvSpPr>
        <p:spPr>
          <a:xfrm>
            <a:off x="2261852" y="6638055"/>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ADC32</a:t>
            </a:r>
            <a:endParaRPr lang="en-US" sz="1200" dirty="0">
              <a:solidFill>
                <a:schemeClr val="tx1"/>
              </a:solidFill>
            </a:endParaRPr>
          </a:p>
        </p:txBody>
      </p:sp>
      <p:sp>
        <p:nvSpPr>
          <p:cNvPr id="194" name="Rectangle 193"/>
          <p:cNvSpPr/>
          <p:nvPr/>
        </p:nvSpPr>
        <p:spPr>
          <a:xfrm>
            <a:off x="2259947" y="2728994"/>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ADC16</a:t>
            </a:r>
            <a:endParaRPr lang="en-US" sz="1200" dirty="0">
              <a:solidFill>
                <a:schemeClr val="tx1"/>
              </a:solidFill>
            </a:endParaRPr>
          </a:p>
        </p:txBody>
      </p:sp>
      <p:sp>
        <p:nvSpPr>
          <p:cNvPr id="338" name="Rectangle 337"/>
          <p:cNvSpPr/>
          <p:nvPr/>
        </p:nvSpPr>
        <p:spPr>
          <a:xfrm>
            <a:off x="5830435" y="2724410"/>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lpGBT12</a:t>
            </a:r>
            <a:endParaRPr lang="en-US" sz="1200" dirty="0">
              <a:solidFill>
                <a:schemeClr val="tx1"/>
              </a:solidFill>
            </a:endParaRPr>
          </a:p>
        </p:txBody>
      </p:sp>
      <p:sp>
        <p:nvSpPr>
          <p:cNvPr id="339" name="Rectangle 338"/>
          <p:cNvSpPr/>
          <p:nvPr/>
        </p:nvSpPr>
        <p:spPr>
          <a:xfrm>
            <a:off x="7232515" y="2719823"/>
            <a:ext cx="868680" cy="13603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VTRx+4</a:t>
            </a:r>
            <a:endParaRPr lang="en-US" sz="1200" dirty="0">
              <a:solidFill>
                <a:schemeClr val="tx1"/>
              </a:solidFill>
            </a:endParaRPr>
          </a:p>
        </p:txBody>
      </p:sp>
      <p:cxnSp>
        <p:nvCxnSpPr>
          <p:cNvPr id="357" name="Straight Arrow Connector 356"/>
          <p:cNvCxnSpPr/>
          <p:nvPr/>
        </p:nvCxnSpPr>
        <p:spPr>
          <a:xfrm flipH="1">
            <a:off x="6790555" y="2756611"/>
            <a:ext cx="434340" cy="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H="1">
            <a:off x="8093575" y="2748335"/>
            <a:ext cx="434340" cy="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flipH="1">
            <a:off x="7889750" y="6042221"/>
            <a:ext cx="434340" cy="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1" name="Rectangle 360"/>
          <p:cNvSpPr/>
          <p:nvPr/>
        </p:nvSpPr>
        <p:spPr>
          <a:xfrm>
            <a:off x="5830435" y="3975653"/>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lpGBT13</a:t>
            </a:r>
            <a:endParaRPr lang="en-US" sz="1200" dirty="0">
              <a:solidFill>
                <a:schemeClr val="tx1"/>
              </a:solidFill>
            </a:endParaRPr>
          </a:p>
        </p:txBody>
      </p:sp>
      <p:sp>
        <p:nvSpPr>
          <p:cNvPr id="362" name="Rectangle 361"/>
          <p:cNvSpPr/>
          <p:nvPr/>
        </p:nvSpPr>
        <p:spPr>
          <a:xfrm>
            <a:off x="7232515" y="3971066"/>
            <a:ext cx="868680" cy="13603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VTRx+5</a:t>
            </a:r>
            <a:endParaRPr lang="en-US" sz="1200" dirty="0">
              <a:solidFill>
                <a:schemeClr val="tx1"/>
              </a:solidFill>
            </a:endParaRPr>
          </a:p>
        </p:txBody>
      </p:sp>
      <p:cxnSp>
        <p:nvCxnSpPr>
          <p:cNvPr id="365" name="Straight Arrow Connector 364"/>
          <p:cNvCxnSpPr/>
          <p:nvPr/>
        </p:nvCxnSpPr>
        <p:spPr>
          <a:xfrm flipH="1">
            <a:off x="6790555" y="4007854"/>
            <a:ext cx="434340" cy="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p:nvPr/>
        </p:nvCxnSpPr>
        <p:spPr>
          <a:xfrm flipH="1">
            <a:off x="8093575" y="3999578"/>
            <a:ext cx="434340" cy="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9" name="TextBox 368"/>
          <p:cNvSpPr txBox="1"/>
          <p:nvPr/>
        </p:nvSpPr>
        <p:spPr>
          <a:xfrm>
            <a:off x="7816215" y="5826811"/>
            <a:ext cx="570645" cy="230832"/>
          </a:xfrm>
          <a:prstGeom prst="rect">
            <a:avLst/>
          </a:prstGeom>
          <a:noFill/>
        </p:spPr>
        <p:txBody>
          <a:bodyPr wrap="square" rtlCol="0">
            <a:spAutoFit/>
          </a:bodyPr>
          <a:lstStyle/>
          <a:p>
            <a:r>
              <a:rPr lang="en-US" sz="900" dirty="0" smtClean="0">
                <a:solidFill>
                  <a:srgbClr val="FF0000"/>
                </a:solidFill>
              </a:rPr>
              <a:t>2.56GHz</a:t>
            </a:r>
            <a:endParaRPr lang="en-US" sz="900" dirty="0">
              <a:solidFill>
                <a:srgbClr val="FF0000"/>
              </a:solidFill>
            </a:endParaRPr>
          </a:p>
        </p:txBody>
      </p:sp>
      <p:sp>
        <p:nvSpPr>
          <p:cNvPr id="370" name="TextBox 369"/>
          <p:cNvSpPr txBox="1"/>
          <p:nvPr/>
        </p:nvSpPr>
        <p:spPr>
          <a:xfrm>
            <a:off x="462896" y="3258525"/>
            <a:ext cx="1869743" cy="400110"/>
          </a:xfrm>
          <a:prstGeom prst="rect">
            <a:avLst/>
          </a:prstGeom>
          <a:solidFill>
            <a:srgbClr val="00CCFF"/>
          </a:solidFill>
        </p:spPr>
        <p:txBody>
          <a:bodyPr wrap="none" rtlCol="0">
            <a:spAutoFit/>
          </a:bodyPr>
          <a:lstStyle/>
          <a:p>
            <a:r>
              <a:rPr lang="en-US" sz="2000" dirty="0" smtClean="0">
                <a:solidFill>
                  <a:srgbClr val="002060"/>
                </a:solidFill>
              </a:rPr>
              <a:t>BCR distribution</a:t>
            </a:r>
            <a:endParaRPr lang="en-US" sz="2000" dirty="0">
              <a:solidFill>
                <a:srgbClr val="002060"/>
              </a:solidFill>
            </a:endParaRPr>
          </a:p>
        </p:txBody>
      </p:sp>
      <p:cxnSp>
        <p:nvCxnSpPr>
          <p:cNvPr id="3" name="Straight Arrow Connector 2"/>
          <p:cNvCxnSpPr>
            <a:stCxn id="338" idx="1"/>
            <a:endCxn id="72" idx="3"/>
          </p:cNvCxnSpPr>
          <p:nvPr/>
        </p:nvCxnSpPr>
        <p:spPr>
          <a:xfrm flipH="1" flipV="1">
            <a:off x="3229592" y="168675"/>
            <a:ext cx="2600843" cy="262431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338" idx="1"/>
            <a:endCxn id="74" idx="3"/>
          </p:cNvCxnSpPr>
          <p:nvPr/>
        </p:nvCxnSpPr>
        <p:spPr>
          <a:xfrm flipH="1" flipV="1">
            <a:off x="3229592" y="519195"/>
            <a:ext cx="2600843" cy="22737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338" idx="1"/>
            <a:endCxn id="76" idx="3"/>
          </p:cNvCxnSpPr>
          <p:nvPr/>
        </p:nvCxnSpPr>
        <p:spPr>
          <a:xfrm flipH="1" flipV="1">
            <a:off x="3229592" y="869715"/>
            <a:ext cx="2600843" cy="192327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338" idx="1"/>
            <a:endCxn id="78" idx="3"/>
          </p:cNvCxnSpPr>
          <p:nvPr/>
        </p:nvCxnSpPr>
        <p:spPr>
          <a:xfrm flipH="1" flipV="1">
            <a:off x="3229592" y="1220235"/>
            <a:ext cx="2600843" cy="157275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a:stCxn id="338" idx="1"/>
            <a:endCxn id="80" idx="3"/>
          </p:cNvCxnSpPr>
          <p:nvPr/>
        </p:nvCxnSpPr>
        <p:spPr>
          <a:xfrm flipH="1" flipV="1">
            <a:off x="3229592" y="1570755"/>
            <a:ext cx="2600843" cy="122223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338" idx="1"/>
            <a:endCxn id="82" idx="3"/>
          </p:cNvCxnSpPr>
          <p:nvPr/>
        </p:nvCxnSpPr>
        <p:spPr>
          <a:xfrm flipH="1" flipV="1">
            <a:off x="3229592" y="1921275"/>
            <a:ext cx="2600843" cy="87171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338" idx="1"/>
            <a:endCxn id="84" idx="3"/>
          </p:cNvCxnSpPr>
          <p:nvPr/>
        </p:nvCxnSpPr>
        <p:spPr>
          <a:xfrm flipH="1" flipV="1">
            <a:off x="3229592" y="2271795"/>
            <a:ext cx="2600843" cy="5211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a:stCxn id="338" idx="1"/>
            <a:endCxn id="86" idx="3"/>
          </p:cNvCxnSpPr>
          <p:nvPr/>
        </p:nvCxnSpPr>
        <p:spPr>
          <a:xfrm flipH="1" flipV="1">
            <a:off x="3229592" y="2622315"/>
            <a:ext cx="2600843" cy="17067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361" idx="1"/>
            <a:endCxn id="88" idx="3"/>
          </p:cNvCxnSpPr>
          <p:nvPr/>
        </p:nvCxnSpPr>
        <p:spPr>
          <a:xfrm flipH="1">
            <a:off x="3229592" y="4044233"/>
            <a:ext cx="2600843" cy="20876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a:stCxn id="361" idx="1"/>
            <a:endCxn id="90" idx="3"/>
          </p:cNvCxnSpPr>
          <p:nvPr/>
        </p:nvCxnSpPr>
        <p:spPr>
          <a:xfrm flipH="1">
            <a:off x="3229592" y="4044233"/>
            <a:ext cx="2600843" cy="55928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361" idx="1"/>
            <a:endCxn id="92" idx="3"/>
          </p:cNvCxnSpPr>
          <p:nvPr/>
        </p:nvCxnSpPr>
        <p:spPr>
          <a:xfrm flipH="1">
            <a:off x="3229592" y="4044233"/>
            <a:ext cx="2600843" cy="90980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a:stCxn id="361" idx="1"/>
            <a:endCxn id="94" idx="3"/>
          </p:cNvCxnSpPr>
          <p:nvPr/>
        </p:nvCxnSpPr>
        <p:spPr>
          <a:xfrm flipH="1">
            <a:off x="3229592" y="4044233"/>
            <a:ext cx="2600843" cy="126032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61" idx="1"/>
            <a:endCxn id="96" idx="3"/>
          </p:cNvCxnSpPr>
          <p:nvPr/>
        </p:nvCxnSpPr>
        <p:spPr>
          <a:xfrm flipH="1">
            <a:off x="3229592" y="4044233"/>
            <a:ext cx="2600843" cy="161084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61" idx="1"/>
            <a:endCxn id="98" idx="3"/>
          </p:cNvCxnSpPr>
          <p:nvPr/>
        </p:nvCxnSpPr>
        <p:spPr>
          <a:xfrm flipH="1">
            <a:off x="3229592" y="4044233"/>
            <a:ext cx="2600843" cy="196136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61" idx="1"/>
            <a:endCxn id="100" idx="3"/>
          </p:cNvCxnSpPr>
          <p:nvPr/>
        </p:nvCxnSpPr>
        <p:spPr>
          <a:xfrm flipH="1">
            <a:off x="3229592" y="4044233"/>
            <a:ext cx="2600843" cy="231188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a:stCxn id="361" idx="1"/>
            <a:endCxn id="102" idx="3"/>
          </p:cNvCxnSpPr>
          <p:nvPr/>
        </p:nvCxnSpPr>
        <p:spPr>
          <a:xfrm flipH="1">
            <a:off x="3229592" y="4044233"/>
            <a:ext cx="2600843" cy="266240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flipV="1">
            <a:off x="7899265" y="5803850"/>
            <a:ext cx="447665" cy="767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1" name="TextBox 270"/>
          <p:cNvSpPr txBox="1"/>
          <p:nvPr/>
        </p:nvSpPr>
        <p:spPr>
          <a:xfrm>
            <a:off x="7769425" y="5572694"/>
            <a:ext cx="769920" cy="230832"/>
          </a:xfrm>
          <a:prstGeom prst="rect">
            <a:avLst/>
          </a:prstGeom>
          <a:noFill/>
        </p:spPr>
        <p:txBody>
          <a:bodyPr wrap="square" rtlCol="0">
            <a:spAutoFit/>
          </a:bodyPr>
          <a:lstStyle/>
          <a:p>
            <a:r>
              <a:rPr lang="en-US" sz="900" dirty="0" smtClean="0">
                <a:solidFill>
                  <a:srgbClr val="00B050"/>
                </a:solidFill>
              </a:rPr>
              <a:t>Primary BCR </a:t>
            </a:r>
            <a:endParaRPr lang="en-US" sz="900" dirty="0">
              <a:solidFill>
                <a:srgbClr val="00B050"/>
              </a:solidFill>
            </a:endParaRPr>
          </a:p>
        </p:txBody>
      </p:sp>
      <p:sp>
        <p:nvSpPr>
          <p:cNvPr id="31" name="Down Arrow 30"/>
          <p:cNvSpPr/>
          <p:nvPr/>
        </p:nvSpPr>
        <p:spPr>
          <a:xfrm>
            <a:off x="3137201" y="198838"/>
            <a:ext cx="45719" cy="135051"/>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own Arrow 292"/>
          <p:cNvSpPr/>
          <p:nvPr/>
        </p:nvSpPr>
        <p:spPr>
          <a:xfrm>
            <a:off x="3137201" y="547249"/>
            <a:ext cx="45719" cy="135051"/>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own Arrow 293"/>
          <p:cNvSpPr/>
          <p:nvPr/>
        </p:nvSpPr>
        <p:spPr>
          <a:xfrm>
            <a:off x="3137201" y="889084"/>
            <a:ext cx="45719" cy="135051"/>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own Arrow 294"/>
          <p:cNvSpPr/>
          <p:nvPr/>
        </p:nvSpPr>
        <p:spPr>
          <a:xfrm>
            <a:off x="3137201" y="1239603"/>
            <a:ext cx="45719" cy="135051"/>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own Arrow 295"/>
          <p:cNvSpPr/>
          <p:nvPr/>
        </p:nvSpPr>
        <p:spPr>
          <a:xfrm>
            <a:off x="3137201" y="1588014"/>
            <a:ext cx="45719" cy="135051"/>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wn Arrow 306"/>
          <p:cNvSpPr/>
          <p:nvPr/>
        </p:nvSpPr>
        <p:spPr>
          <a:xfrm>
            <a:off x="3137201" y="1929849"/>
            <a:ext cx="45719" cy="135051"/>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own Arrow 315"/>
          <p:cNvSpPr/>
          <p:nvPr/>
        </p:nvSpPr>
        <p:spPr>
          <a:xfrm>
            <a:off x="3134008" y="2288686"/>
            <a:ext cx="45719" cy="135051"/>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wn Arrow 316"/>
          <p:cNvSpPr/>
          <p:nvPr/>
        </p:nvSpPr>
        <p:spPr>
          <a:xfrm>
            <a:off x="3134008" y="2649222"/>
            <a:ext cx="45719" cy="135051"/>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own Arrow 322"/>
          <p:cNvSpPr/>
          <p:nvPr/>
        </p:nvSpPr>
        <p:spPr>
          <a:xfrm rot="10800000">
            <a:off x="3137765" y="4095615"/>
            <a:ext cx="47342" cy="133500"/>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own Arrow 324"/>
          <p:cNvSpPr/>
          <p:nvPr/>
        </p:nvSpPr>
        <p:spPr>
          <a:xfrm rot="10800000">
            <a:off x="3134008" y="4449135"/>
            <a:ext cx="47342" cy="133500"/>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own Arrow 325"/>
          <p:cNvSpPr/>
          <p:nvPr/>
        </p:nvSpPr>
        <p:spPr>
          <a:xfrm rot="10800000">
            <a:off x="3134007" y="4798545"/>
            <a:ext cx="47342" cy="133500"/>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own Arrow 326"/>
          <p:cNvSpPr/>
          <p:nvPr/>
        </p:nvSpPr>
        <p:spPr>
          <a:xfrm rot="10800000">
            <a:off x="3134006" y="5147955"/>
            <a:ext cx="47342" cy="133500"/>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own Arrow 327"/>
          <p:cNvSpPr/>
          <p:nvPr/>
        </p:nvSpPr>
        <p:spPr>
          <a:xfrm rot="10800000">
            <a:off x="3134005" y="5497365"/>
            <a:ext cx="47342" cy="133500"/>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own Arrow 328"/>
          <p:cNvSpPr/>
          <p:nvPr/>
        </p:nvSpPr>
        <p:spPr>
          <a:xfrm rot="10800000">
            <a:off x="3134004" y="5846775"/>
            <a:ext cx="47342" cy="133500"/>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own Arrow 329"/>
          <p:cNvSpPr/>
          <p:nvPr/>
        </p:nvSpPr>
        <p:spPr>
          <a:xfrm rot="10800000">
            <a:off x="3134003" y="6196185"/>
            <a:ext cx="47342" cy="133500"/>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own Arrow 330"/>
          <p:cNvSpPr/>
          <p:nvPr/>
        </p:nvSpPr>
        <p:spPr>
          <a:xfrm rot="10800000">
            <a:off x="3134002" y="6545595"/>
            <a:ext cx="47342" cy="133500"/>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Arrow Connector 331"/>
          <p:cNvCxnSpPr>
            <a:stCxn id="338" idx="1"/>
            <a:endCxn id="88" idx="3"/>
          </p:cNvCxnSpPr>
          <p:nvPr/>
        </p:nvCxnSpPr>
        <p:spPr>
          <a:xfrm flipH="1">
            <a:off x="3229592" y="2792990"/>
            <a:ext cx="2600843" cy="1460005"/>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a:stCxn id="338" idx="1"/>
            <a:endCxn id="90" idx="3"/>
          </p:cNvCxnSpPr>
          <p:nvPr/>
        </p:nvCxnSpPr>
        <p:spPr>
          <a:xfrm flipH="1">
            <a:off x="3229592" y="2792990"/>
            <a:ext cx="2600843" cy="1810525"/>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a:stCxn id="338" idx="1"/>
            <a:endCxn id="92" idx="3"/>
          </p:cNvCxnSpPr>
          <p:nvPr/>
        </p:nvCxnSpPr>
        <p:spPr>
          <a:xfrm flipH="1">
            <a:off x="3229592" y="2792990"/>
            <a:ext cx="2600843" cy="2161045"/>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endCxn id="94" idx="3"/>
          </p:cNvCxnSpPr>
          <p:nvPr/>
        </p:nvCxnSpPr>
        <p:spPr>
          <a:xfrm flipH="1">
            <a:off x="3229592" y="2801863"/>
            <a:ext cx="2584279" cy="2502692"/>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a:stCxn id="338" idx="1"/>
            <a:endCxn id="96" idx="3"/>
          </p:cNvCxnSpPr>
          <p:nvPr/>
        </p:nvCxnSpPr>
        <p:spPr>
          <a:xfrm flipH="1">
            <a:off x="3229592" y="2792990"/>
            <a:ext cx="2600843" cy="2862085"/>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5" name="Straight Arrow Connector 354"/>
          <p:cNvCxnSpPr>
            <a:stCxn id="338" idx="1"/>
            <a:endCxn id="98" idx="3"/>
          </p:cNvCxnSpPr>
          <p:nvPr/>
        </p:nvCxnSpPr>
        <p:spPr>
          <a:xfrm flipH="1">
            <a:off x="3229592" y="2792990"/>
            <a:ext cx="2600843" cy="3212605"/>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a:stCxn id="338" idx="1"/>
          </p:cNvCxnSpPr>
          <p:nvPr/>
        </p:nvCxnSpPr>
        <p:spPr>
          <a:xfrm flipH="1">
            <a:off x="3229592" y="2792990"/>
            <a:ext cx="2600843" cy="3947502"/>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a:stCxn id="338" idx="1"/>
            <a:endCxn id="100" idx="3"/>
          </p:cNvCxnSpPr>
          <p:nvPr/>
        </p:nvCxnSpPr>
        <p:spPr>
          <a:xfrm flipH="1">
            <a:off x="3229592" y="2792990"/>
            <a:ext cx="2600843" cy="3563125"/>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p:cNvCxnSpPr>
            <a:stCxn id="361" idx="1"/>
            <a:endCxn id="86" idx="3"/>
          </p:cNvCxnSpPr>
          <p:nvPr/>
        </p:nvCxnSpPr>
        <p:spPr>
          <a:xfrm flipH="1" flipV="1">
            <a:off x="3229592" y="2622315"/>
            <a:ext cx="2600843" cy="1421918"/>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a:stCxn id="361" idx="1"/>
            <a:endCxn id="84" idx="3"/>
          </p:cNvCxnSpPr>
          <p:nvPr/>
        </p:nvCxnSpPr>
        <p:spPr>
          <a:xfrm flipH="1" flipV="1">
            <a:off x="3229592" y="2271795"/>
            <a:ext cx="2600843" cy="1772438"/>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a:stCxn id="361" idx="1"/>
            <a:endCxn id="82" idx="3"/>
          </p:cNvCxnSpPr>
          <p:nvPr/>
        </p:nvCxnSpPr>
        <p:spPr>
          <a:xfrm flipH="1" flipV="1">
            <a:off x="3229592" y="1921275"/>
            <a:ext cx="2600843" cy="2122958"/>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a:stCxn id="361" idx="1"/>
            <a:endCxn id="80" idx="3"/>
          </p:cNvCxnSpPr>
          <p:nvPr/>
        </p:nvCxnSpPr>
        <p:spPr>
          <a:xfrm flipH="1" flipV="1">
            <a:off x="3229592" y="1570755"/>
            <a:ext cx="2600843" cy="2473478"/>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a:stCxn id="361" idx="1"/>
            <a:endCxn id="78" idx="3"/>
          </p:cNvCxnSpPr>
          <p:nvPr/>
        </p:nvCxnSpPr>
        <p:spPr>
          <a:xfrm flipH="1" flipV="1">
            <a:off x="3229592" y="1220235"/>
            <a:ext cx="2600843" cy="2823998"/>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a:stCxn id="361" idx="1"/>
            <a:endCxn id="76" idx="3"/>
          </p:cNvCxnSpPr>
          <p:nvPr/>
        </p:nvCxnSpPr>
        <p:spPr>
          <a:xfrm flipH="1" flipV="1">
            <a:off x="3229592" y="869715"/>
            <a:ext cx="2600843" cy="3174518"/>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a:stCxn id="361" idx="1"/>
            <a:endCxn id="74" idx="3"/>
          </p:cNvCxnSpPr>
          <p:nvPr/>
        </p:nvCxnSpPr>
        <p:spPr>
          <a:xfrm flipH="1" flipV="1">
            <a:off x="3229592" y="519195"/>
            <a:ext cx="2600843" cy="3525038"/>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0" name="Straight Arrow Connector 379"/>
          <p:cNvCxnSpPr>
            <a:stCxn id="361" idx="1"/>
            <a:endCxn id="72" idx="3"/>
          </p:cNvCxnSpPr>
          <p:nvPr/>
        </p:nvCxnSpPr>
        <p:spPr>
          <a:xfrm flipH="1" flipV="1">
            <a:off x="3229592" y="168675"/>
            <a:ext cx="2600843" cy="3875558"/>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p:nvPr/>
        </p:nvCxnSpPr>
        <p:spPr>
          <a:xfrm flipH="1" flipV="1">
            <a:off x="7887835" y="5583399"/>
            <a:ext cx="447665" cy="7670"/>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2" name="TextBox 381"/>
          <p:cNvSpPr txBox="1"/>
          <p:nvPr/>
        </p:nvSpPr>
        <p:spPr>
          <a:xfrm>
            <a:off x="7757995" y="5352243"/>
            <a:ext cx="893024" cy="230832"/>
          </a:xfrm>
          <a:prstGeom prst="rect">
            <a:avLst/>
          </a:prstGeom>
          <a:noFill/>
        </p:spPr>
        <p:txBody>
          <a:bodyPr wrap="square" rtlCol="0">
            <a:spAutoFit/>
          </a:bodyPr>
          <a:lstStyle/>
          <a:p>
            <a:r>
              <a:rPr lang="en-US" sz="900" dirty="0">
                <a:solidFill>
                  <a:srgbClr val="00B050"/>
                </a:solidFill>
              </a:rPr>
              <a:t>S</a:t>
            </a:r>
            <a:r>
              <a:rPr lang="en-US" sz="900" dirty="0" smtClean="0">
                <a:solidFill>
                  <a:srgbClr val="00B050"/>
                </a:solidFill>
              </a:rPr>
              <a:t>econdary BCR </a:t>
            </a:r>
            <a:endParaRPr lang="en-US" sz="900" dirty="0">
              <a:solidFill>
                <a:srgbClr val="00B050"/>
              </a:solidFill>
            </a:endParaRPr>
          </a:p>
        </p:txBody>
      </p:sp>
      <p:sp>
        <p:nvSpPr>
          <p:cNvPr id="103" name="Oval 102"/>
          <p:cNvSpPr/>
          <p:nvPr/>
        </p:nvSpPr>
        <p:spPr>
          <a:xfrm>
            <a:off x="2924983" y="-5619"/>
            <a:ext cx="702562" cy="4709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5598243" y="1648453"/>
            <a:ext cx="2630079" cy="738664"/>
          </a:xfrm>
          <a:prstGeom prst="rect">
            <a:avLst/>
          </a:prstGeom>
          <a:noFill/>
        </p:spPr>
        <p:txBody>
          <a:bodyPr wrap="none" rtlCol="0">
            <a:spAutoFit/>
          </a:bodyPr>
          <a:lstStyle/>
          <a:p>
            <a:r>
              <a:rPr lang="en-US" sz="1400" dirty="0" smtClean="0">
                <a:solidFill>
                  <a:srgbClr val="00B050"/>
                </a:solidFill>
              </a:rPr>
              <a:t>To send BCR to ADC,</a:t>
            </a:r>
          </a:p>
          <a:p>
            <a:r>
              <a:rPr lang="en-US" sz="1400" dirty="0" smtClean="0">
                <a:solidFill>
                  <a:srgbClr val="00B050"/>
                </a:solidFill>
              </a:rPr>
              <a:t>16 EDOUT outputs are used.</a:t>
            </a:r>
          </a:p>
          <a:p>
            <a:r>
              <a:rPr lang="en-US" sz="1400" dirty="0" smtClean="0">
                <a:solidFill>
                  <a:srgbClr val="00B050"/>
                </a:solidFill>
              </a:rPr>
              <a:t>Each </a:t>
            </a:r>
            <a:r>
              <a:rPr lang="en-US" sz="1400" dirty="0" err="1" smtClean="0">
                <a:solidFill>
                  <a:srgbClr val="00B050"/>
                </a:solidFill>
              </a:rPr>
              <a:t>lpGBT</a:t>
            </a:r>
            <a:r>
              <a:rPr lang="en-US" sz="1400" dirty="0" smtClean="0">
                <a:solidFill>
                  <a:srgbClr val="00B050"/>
                </a:solidFill>
              </a:rPr>
              <a:t> has 16 such outputs.</a:t>
            </a:r>
            <a:endParaRPr lang="en-US" sz="1400" dirty="0">
              <a:solidFill>
                <a:srgbClr val="00B050"/>
              </a:solidFill>
            </a:endParaRPr>
          </a:p>
        </p:txBody>
      </p:sp>
      <p:sp>
        <p:nvSpPr>
          <p:cNvPr id="105" name="TextBox 104"/>
          <p:cNvSpPr txBox="1"/>
          <p:nvPr/>
        </p:nvSpPr>
        <p:spPr>
          <a:xfrm>
            <a:off x="3839841" y="-14518"/>
            <a:ext cx="3797322" cy="523220"/>
          </a:xfrm>
          <a:prstGeom prst="rect">
            <a:avLst/>
          </a:prstGeom>
          <a:noFill/>
        </p:spPr>
        <p:txBody>
          <a:bodyPr wrap="none" rtlCol="0">
            <a:spAutoFit/>
          </a:bodyPr>
          <a:lstStyle/>
          <a:p>
            <a:r>
              <a:rPr lang="en-US" sz="1400" dirty="0" smtClean="0">
                <a:solidFill>
                  <a:srgbClr val="FF0000"/>
                </a:solidFill>
              </a:rPr>
              <a:t>ADC has 2 diff inputs for BCR</a:t>
            </a:r>
            <a:endParaRPr lang="en-US" sz="1400" dirty="0">
              <a:solidFill>
                <a:srgbClr val="FF0000"/>
              </a:solidFill>
            </a:endParaRPr>
          </a:p>
          <a:p>
            <a:r>
              <a:rPr lang="en-US" sz="1400" dirty="0" smtClean="0">
                <a:solidFill>
                  <a:srgbClr val="FF0000"/>
                </a:solidFill>
              </a:rPr>
              <a:t>(with programmable termination</a:t>
            </a:r>
            <a:r>
              <a:rPr lang="sk-SK" sz="1400" dirty="0" smtClean="0">
                <a:solidFill>
                  <a:srgbClr val="FF0000"/>
                </a:solidFill>
              </a:rPr>
              <a:t> inside the ADC</a:t>
            </a:r>
            <a:r>
              <a:rPr lang="en-US" sz="1400" dirty="0" smtClean="0">
                <a:solidFill>
                  <a:srgbClr val="FF0000"/>
                </a:solidFill>
              </a:rPr>
              <a:t>).</a:t>
            </a:r>
          </a:p>
        </p:txBody>
      </p:sp>
      <p:sp>
        <p:nvSpPr>
          <p:cNvPr id="106" name="Oval 105"/>
          <p:cNvSpPr/>
          <p:nvPr/>
        </p:nvSpPr>
        <p:spPr>
          <a:xfrm>
            <a:off x="5341233" y="2532080"/>
            <a:ext cx="702562" cy="4709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213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60120" y="100753"/>
            <a:ext cx="967740" cy="137160"/>
          </a:xfrm>
          <a:prstGeom prst="rect">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a:t>
            </a:r>
            <a:endParaRPr lang="en-US" sz="1200" dirty="0">
              <a:solidFill>
                <a:schemeClr val="tx1"/>
              </a:solidFill>
            </a:endParaRPr>
          </a:p>
        </p:txBody>
      </p:sp>
      <p:sp>
        <p:nvSpPr>
          <p:cNvPr id="40" name="Rectangle 39"/>
          <p:cNvSpPr/>
          <p:nvPr/>
        </p:nvSpPr>
        <p:spPr>
          <a:xfrm>
            <a:off x="960120" y="276013"/>
            <a:ext cx="967740" cy="137160"/>
          </a:xfrm>
          <a:prstGeom prst="rect">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a:t>
            </a:r>
            <a:endParaRPr lang="en-US" sz="1200" dirty="0">
              <a:solidFill>
                <a:schemeClr val="tx1"/>
              </a:solidFill>
            </a:endParaRPr>
          </a:p>
        </p:txBody>
      </p:sp>
      <p:sp>
        <p:nvSpPr>
          <p:cNvPr id="41" name="Rectangle 40"/>
          <p:cNvSpPr/>
          <p:nvPr/>
        </p:nvSpPr>
        <p:spPr>
          <a:xfrm>
            <a:off x="960120" y="451273"/>
            <a:ext cx="967740" cy="137160"/>
          </a:xfrm>
          <a:prstGeom prst="rect">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a:t>
            </a:r>
            <a:endParaRPr lang="en-US" sz="1200" dirty="0">
              <a:solidFill>
                <a:schemeClr val="tx1"/>
              </a:solidFill>
            </a:endParaRPr>
          </a:p>
        </p:txBody>
      </p:sp>
      <p:sp>
        <p:nvSpPr>
          <p:cNvPr id="42" name="Rectangle 41"/>
          <p:cNvSpPr/>
          <p:nvPr/>
        </p:nvSpPr>
        <p:spPr>
          <a:xfrm>
            <a:off x="960120" y="626533"/>
            <a:ext cx="967740" cy="137160"/>
          </a:xfrm>
          <a:prstGeom prst="rect">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PA/SH4</a:t>
            </a:r>
            <a:endParaRPr lang="en-US" sz="1200" dirty="0">
              <a:solidFill>
                <a:schemeClr val="tx1"/>
              </a:solidFill>
            </a:endParaRPr>
          </a:p>
        </p:txBody>
      </p:sp>
      <p:sp>
        <p:nvSpPr>
          <p:cNvPr id="43" name="Rectangle 42"/>
          <p:cNvSpPr/>
          <p:nvPr/>
        </p:nvSpPr>
        <p:spPr>
          <a:xfrm>
            <a:off x="960120" y="801793"/>
            <a:ext cx="967740" cy="137160"/>
          </a:xfrm>
          <a:prstGeom prst="rect">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PA/SH5</a:t>
            </a:r>
            <a:endParaRPr lang="en-US" sz="1200" dirty="0">
              <a:solidFill>
                <a:schemeClr val="tx1"/>
              </a:solidFill>
            </a:endParaRPr>
          </a:p>
        </p:txBody>
      </p:sp>
      <p:sp>
        <p:nvSpPr>
          <p:cNvPr id="44" name="Rectangle 43"/>
          <p:cNvSpPr/>
          <p:nvPr/>
        </p:nvSpPr>
        <p:spPr>
          <a:xfrm>
            <a:off x="960120" y="977053"/>
            <a:ext cx="967740" cy="137160"/>
          </a:xfrm>
          <a:prstGeom prst="rect">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PA/SH6</a:t>
            </a:r>
            <a:endParaRPr lang="en-US" sz="1200" dirty="0">
              <a:solidFill>
                <a:schemeClr val="tx1"/>
              </a:solidFill>
            </a:endParaRPr>
          </a:p>
        </p:txBody>
      </p:sp>
      <p:sp>
        <p:nvSpPr>
          <p:cNvPr id="45" name="Rectangle 44"/>
          <p:cNvSpPr/>
          <p:nvPr/>
        </p:nvSpPr>
        <p:spPr>
          <a:xfrm>
            <a:off x="960120" y="1152313"/>
            <a:ext cx="967740" cy="137160"/>
          </a:xfrm>
          <a:prstGeom prst="rect">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PA/SH7</a:t>
            </a:r>
            <a:endParaRPr lang="en-US" sz="1200" dirty="0">
              <a:solidFill>
                <a:schemeClr val="tx1"/>
              </a:solidFill>
            </a:endParaRPr>
          </a:p>
        </p:txBody>
      </p:sp>
      <p:sp>
        <p:nvSpPr>
          <p:cNvPr id="46" name="Rectangle 45"/>
          <p:cNvSpPr/>
          <p:nvPr/>
        </p:nvSpPr>
        <p:spPr>
          <a:xfrm>
            <a:off x="960120" y="1327573"/>
            <a:ext cx="967740" cy="137160"/>
          </a:xfrm>
          <a:prstGeom prst="rect">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PA/SH8</a:t>
            </a:r>
            <a:endParaRPr lang="en-US" sz="1200" dirty="0">
              <a:solidFill>
                <a:schemeClr val="tx1"/>
              </a:solidFill>
            </a:endParaRPr>
          </a:p>
        </p:txBody>
      </p:sp>
      <p:sp>
        <p:nvSpPr>
          <p:cNvPr id="47" name="Rectangle 46"/>
          <p:cNvSpPr/>
          <p:nvPr/>
        </p:nvSpPr>
        <p:spPr>
          <a:xfrm>
            <a:off x="960120" y="1502833"/>
            <a:ext cx="967740" cy="137160"/>
          </a:xfrm>
          <a:prstGeom prst="rect">
            <a:avLst/>
          </a:prstGeom>
          <a:solidFill>
            <a:srgbClr val="92D05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PA/SH9</a:t>
            </a:r>
            <a:endParaRPr lang="en-US" sz="1200" dirty="0">
              <a:solidFill>
                <a:schemeClr val="tx1"/>
              </a:solidFill>
            </a:endParaRPr>
          </a:p>
        </p:txBody>
      </p:sp>
      <p:sp>
        <p:nvSpPr>
          <p:cNvPr id="48" name="Rectangle 47"/>
          <p:cNvSpPr/>
          <p:nvPr/>
        </p:nvSpPr>
        <p:spPr>
          <a:xfrm>
            <a:off x="960120" y="1678093"/>
            <a:ext cx="967740" cy="137160"/>
          </a:xfrm>
          <a:prstGeom prst="rect">
            <a:avLst/>
          </a:prstGeom>
          <a:solidFill>
            <a:srgbClr val="92D05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PA/SH10</a:t>
            </a:r>
            <a:endParaRPr lang="en-US" sz="1200" dirty="0">
              <a:solidFill>
                <a:schemeClr val="tx1"/>
              </a:solidFill>
            </a:endParaRPr>
          </a:p>
        </p:txBody>
      </p:sp>
      <p:sp>
        <p:nvSpPr>
          <p:cNvPr id="49" name="Rectangle 48"/>
          <p:cNvSpPr/>
          <p:nvPr/>
        </p:nvSpPr>
        <p:spPr>
          <a:xfrm>
            <a:off x="960120" y="1853353"/>
            <a:ext cx="967740" cy="137160"/>
          </a:xfrm>
          <a:prstGeom prst="rect">
            <a:avLst/>
          </a:prstGeom>
          <a:solidFill>
            <a:srgbClr val="92D05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PA/SH11</a:t>
            </a:r>
            <a:endParaRPr lang="en-US" sz="1200" dirty="0">
              <a:solidFill>
                <a:schemeClr val="tx1"/>
              </a:solidFill>
            </a:endParaRPr>
          </a:p>
        </p:txBody>
      </p:sp>
      <p:sp>
        <p:nvSpPr>
          <p:cNvPr id="50" name="Rectangle 49"/>
          <p:cNvSpPr/>
          <p:nvPr/>
        </p:nvSpPr>
        <p:spPr>
          <a:xfrm>
            <a:off x="960120" y="2028613"/>
            <a:ext cx="967740" cy="137160"/>
          </a:xfrm>
          <a:prstGeom prst="rect">
            <a:avLst/>
          </a:prstGeom>
          <a:solidFill>
            <a:srgbClr val="92D05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PA/SH12</a:t>
            </a:r>
            <a:endParaRPr lang="en-US" sz="1200" dirty="0">
              <a:solidFill>
                <a:schemeClr val="tx1"/>
              </a:solidFill>
            </a:endParaRPr>
          </a:p>
        </p:txBody>
      </p:sp>
      <p:sp>
        <p:nvSpPr>
          <p:cNvPr id="51" name="Rectangle 50"/>
          <p:cNvSpPr/>
          <p:nvPr/>
        </p:nvSpPr>
        <p:spPr>
          <a:xfrm>
            <a:off x="960120" y="2203873"/>
            <a:ext cx="967740" cy="137160"/>
          </a:xfrm>
          <a:prstGeom prst="rect">
            <a:avLst/>
          </a:prstGeom>
          <a:solidFill>
            <a:srgbClr val="92D05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PA/SH13</a:t>
            </a:r>
            <a:endParaRPr lang="en-US" sz="1200" dirty="0">
              <a:solidFill>
                <a:schemeClr val="tx1"/>
              </a:solidFill>
            </a:endParaRPr>
          </a:p>
        </p:txBody>
      </p:sp>
      <p:sp>
        <p:nvSpPr>
          <p:cNvPr id="52" name="Rectangle 51"/>
          <p:cNvSpPr/>
          <p:nvPr/>
        </p:nvSpPr>
        <p:spPr>
          <a:xfrm>
            <a:off x="960120" y="2379133"/>
            <a:ext cx="967740" cy="137160"/>
          </a:xfrm>
          <a:prstGeom prst="rect">
            <a:avLst/>
          </a:prstGeom>
          <a:solidFill>
            <a:srgbClr val="92D05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PA/SH14</a:t>
            </a:r>
            <a:endParaRPr lang="en-US" sz="1200" dirty="0">
              <a:solidFill>
                <a:schemeClr val="tx1"/>
              </a:solidFill>
            </a:endParaRPr>
          </a:p>
        </p:txBody>
      </p:sp>
      <p:sp>
        <p:nvSpPr>
          <p:cNvPr id="53" name="Rectangle 52"/>
          <p:cNvSpPr/>
          <p:nvPr/>
        </p:nvSpPr>
        <p:spPr>
          <a:xfrm>
            <a:off x="960120" y="2554393"/>
            <a:ext cx="967740" cy="137160"/>
          </a:xfrm>
          <a:prstGeom prst="rect">
            <a:avLst/>
          </a:prstGeom>
          <a:solidFill>
            <a:srgbClr val="92D05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PA/SH15</a:t>
            </a:r>
            <a:endParaRPr lang="en-US" sz="1200" dirty="0">
              <a:solidFill>
                <a:schemeClr val="tx1"/>
              </a:solidFill>
            </a:endParaRPr>
          </a:p>
        </p:txBody>
      </p:sp>
      <p:sp>
        <p:nvSpPr>
          <p:cNvPr id="56" name="Rectangle 55"/>
          <p:cNvSpPr/>
          <p:nvPr/>
        </p:nvSpPr>
        <p:spPr>
          <a:xfrm>
            <a:off x="960120" y="4009813"/>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PA/SH17</a:t>
            </a:r>
            <a:endParaRPr lang="en-US" sz="1200" dirty="0">
              <a:solidFill>
                <a:schemeClr val="tx1"/>
              </a:solidFill>
            </a:endParaRPr>
          </a:p>
        </p:txBody>
      </p:sp>
      <p:sp>
        <p:nvSpPr>
          <p:cNvPr id="57" name="Rectangle 56"/>
          <p:cNvSpPr/>
          <p:nvPr/>
        </p:nvSpPr>
        <p:spPr>
          <a:xfrm>
            <a:off x="960120" y="4185073"/>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PA/SH18</a:t>
            </a:r>
            <a:endParaRPr lang="en-US" sz="1200" dirty="0">
              <a:solidFill>
                <a:schemeClr val="tx1"/>
              </a:solidFill>
            </a:endParaRPr>
          </a:p>
        </p:txBody>
      </p:sp>
      <p:sp>
        <p:nvSpPr>
          <p:cNvPr id="58" name="Rectangle 57"/>
          <p:cNvSpPr/>
          <p:nvPr/>
        </p:nvSpPr>
        <p:spPr>
          <a:xfrm>
            <a:off x="960120" y="4360333"/>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PA/SH19</a:t>
            </a:r>
            <a:endParaRPr lang="en-US" sz="1200" dirty="0">
              <a:solidFill>
                <a:schemeClr val="tx1"/>
              </a:solidFill>
            </a:endParaRPr>
          </a:p>
        </p:txBody>
      </p:sp>
      <p:sp>
        <p:nvSpPr>
          <p:cNvPr id="59" name="Rectangle 58"/>
          <p:cNvSpPr/>
          <p:nvPr/>
        </p:nvSpPr>
        <p:spPr>
          <a:xfrm>
            <a:off x="960120" y="4535593"/>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PA/SH20</a:t>
            </a:r>
            <a:endParaRPr lang="en-US" sz="1200" dirty="0">
              <a:solidFill>
                <a:schemeClr val="tx1"/>
              </a:solidFill>
            </a:endParaRPr>
          </a:p>
        </p:txBody>
      </p:sp>
      <p:sp>
        <p:nvSpPr>
          <p:cNvPr id="60" name="Rectangle 59"/>
          <p:cNvSpPr/>
          <p:nvPr/>
        </p:nvSpPr>
        <p:spPr>
          <a:xfrm>
            <a:off x="960120" y="4710853"/>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PA/SH21</a:t>
            </a:r>
            <a:endParaRPr lang="en-US" sz="1200" dirty="0">
              <a:solidFill>
                <a:schemeClr val="tx1"/>
              </a:solidFill>
            </a:endParaRPr>
          </a:p>
        </p:txBody>
      </p:sp>
      <p:sp>
        <p:nvSpPr>
          <p:cNvPr id="61" name="Rectangle 60"/>
          <p:cNvSpPr/>
          <p:nvPr/>
        </p:nvSpPr>
        <p:spPr>
          <a:xfrm>
            <a:off x="960120" y="4886113"/>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PA/SH22</a:t>
            </a:r>
            <a:endParaRPr lang="en-US" sz="1200" dirty="0">
              <a:solidFill>
                <a:schemeClr val="tx1"/>
              </a:solidFill>
            </a:endParaRPr>
          </a:p>
        </p:txBody>
      </p:sp>
      <p:sp>
        <p:nvSpPr>
          <p:cNvPr id="62" name="Rectangle 61"/>
          <p:cNvSpPr/>
          <p:nvPr/>
        </p:nvSpPr>
        <p:spPr>
          <a:xfrm>
            <a:off x="960120" y="5061373"/>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PA/SH23</a:t>
            </a:r>
            <a:endParaRPr lang="en-US" sz="1200" dirty="0">
              <a:solidFill>
                <a:schemeClr val="tx1"/>
              </a:solidFill>
            </a:endParaRPr>
          </a:p>
        </p:txBody>
      </p:sp>
      <p:sp>
        <p:nvSpPr>
          <p:cNvPr id="63" name="Rectangle 62"/>
          <p:cNvSpPr/>
          <p:nvPr/>
        </p:nvSpPr>
        <p:spPr>
          <a:xfrm>
            <a:off x="960120" y="5236633"/>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PA/SH24</a:t>
            </a:r>
            <a:endParaRPr lang="en-US" sz="1200" dirty="0">
              <a:solidFill>
                <a:schemeClr val="tx1"/>
              </a:solidFill>
            </a:endParaRPr>
          </a:p>
        </p:txBody>
      </p:sp>
      <p:sp>
        <p:nvSpPr>
          <p:cNvPr id="64" name="Rectangle 63"/>
          <p:cNvSpPr/>
          <p:nvPr/>
        </p:nvSpPr>
        <p:spPr>
          <a:xfrm>
            <a:off x="960120" y="541189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PA/SH25</a:t>
            </a:r>
            <a:endParaRPr lang="en-US" sz="1200" dirty="0">
              <a:solidFill>
                <a:schemeClr val="tx1"/>
              </a:solidFill>
            </a:endParaRPr>
          </a:p>
        </p:txBody>
      </p:sp>
      <p:sp>
        <p:nvSpPr>
          <p:cNvPr id="65" name="Rectangle 64"/>
          <p:cNvSpPr/>
          <p:nvPr/>
        </p:nvSpPr>
        <p:spPr>
          <a:xfrm>
            <a:off x="960120" y="558715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PA/SH26</a:t>
            </a:r>
            <a:endParaRPr lang="en-US" sz="1200" dirty="0">
              <a:solidFill>
                <a:schemeClr val="tx1"/>
              </a:solidFill>
            </a:endParaRPr>
          </a:p>
        </p:txBody>
      </p:sp>
      <p:sp>
        <p:nvSpPr>
          <p:cNvPr id="66" name="Rectangle 65"/>
          <p:cNvSpPr/>
          <p:nvPr/>
        </p:nvSpPr>
        <p:spPr>
          <a:xfrm>
            <a:off x="960120" y="576241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PA/SH27</a:t>
            </a:r>
            <a:endParaRPr lang="en-US" sz="1200" dirty="0">
              <a:solidFill>
                <a:schemeClr val="tx1"/>
              </a:solidFill>
            </a:endParaRPr>
          </a:p>
        </p:txBody>
      </p:sp>
      <p:sp>
        <p:nvSpPr>
          <p:cNvPr id="67" name="Rectangle 66"/>
          <p:cNvSpPr/>
          <p:nvPr/>
        </p:nvSpPr>
        <p:spPr>
          <a:xfrm>
            <a:off x="960120" y="593767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PA/SH28</a:t>
            </a:r>
            <a:endParaRPr lang="en-US" sz="1200" dirty="0">
              <a:solidFill>
                <a:schemeClr val="tx1"/>
              </a:solidFill>
            </a:endParaRPr>
          </a:p>
        </p:txBody>
      </p:sp>
      <p:sp>
        <p:nvSpPr>
          <p:cNvPr id="68" name="Rectangle 67"/>
          <p:cNvSpPr/>
          <p:nvPr/>
        </p:nvSpPr>
        <p:spPr>
          <a:xfrm>
            <a:off x="960120" y="611293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PA/SH29</a:t>
            </a:r>
            <a:endParaRPr lang="en-US" sz="1200" dirty="0">
              <a:solidFill>
                <a:schemeClr val="tx1"/>
              </a:solidFill>
            </a:endParaRPr>
          </a:p>
        </p:txBody>
      </p:sp>
      <p:sp>
        <p:nvSpPr>
          <p:cNvPr id="69" name="Rectangle 68"/>
          <p:cNvSpPr/>
          <p:nvPr/>
        </p:nvSpPr>
        <p:spPr>
          <a:xfrm>
            <a:off x="960120" y="628819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PA/SH30</a:t>
            </a:r>
            <a:endParaRPr lang="en-US" sz="1200" dirty="0">
              <a:solidFill>
                <a:schemeClr val="tx1"/>
              </a:solidFill>
            </a:endParaRPr>
          </a:p>
        </p:txBody>
      </p:sp>
      <p:sp>
        <p:nvSpPr>
          <p:cNvPr id="70" name="Rectangle 69"/>
          <p:cNvSpPr/>
          <p:nvPr/>
        </p:nvSpPr>
        <p:spPr>
          <a:xfrm>
            <a:off x="960120" y="646345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PA/SH31</a:t>
            </a:r>
            <a:endParaRPr lang="en-US" sz="1200" dirty="0">
              <a:solidFill>
                <a:schemeClr val="tx1"/>
              </a:solidFill>
            </a:endParaRPr>
          </a:p>
        </p:txBody>
      </p:sp>
      <p:sp>
        <p:nvSpPr>
          <p:cNvPr id="71" name="Rectangle 70"/>
          <p:cNvSpPr/>
          <p:nvPr/>
        </p:nvSpPr>
        <p:spPr>
          <a:xfrm>
            <a:off x="960120" y="663871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PA/SH32</a:t>
            </a:r>
            <a:endParaRPr lang="en-US" sz="1200" dirty="0">
              <a:solidFill>
                <a:schemeClr val="tx1"/>
              </a:solidFill>
            </a:endParaRPr>
          </a:p>
        </p:txBody>
      </p:sp>
      <p:sp>
        <p:nvSpPr>
          <p:cNvPr id="72" name="Rectangle 71"/>
          <p:cNvSpPr/>
          <p:nvPr/>
        </p:nvSpPr>
        <p:spPr>
          <a:xfrm>
            <a:off x="2743200" y="100753"/>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a:t>
            </a:r>
            <a:endParaRPr lang="en-US" sz="1200" dirty="0">
              <a:solidFill>
                <a:schemeClr val="tx1"/>
              </a:solidFill>
            </a:endParaRPr>
          </a:p>
        </p:txBody>
      </p:sp>
      <p:sp>
        <p:nvSpPr>
          <p:cNvPr id="73" name="Rectangle 72"/>
          <p:cNvSpPr/>
          <p:nvPr/>
        </p:nvSpPr>
        <p:spPr>
          <a:xfrm>
            <a:off x="2743200" y="276013"/>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a:t>
            </a:r>
            <a:endParaRPr lang="en-US" sz="1200" dirty="0">
              <a:solidFill>
                <a:schemeClr val="tx1"/>
              </a:solidFill>
            </a:endParaRPr>
          </a:p>
        </p:txBody>
      </p:sp>
      <p:sp>
        <p:nvSpPr>
          <p:cNvPr id="74" name="Rectangle 73"/>
          <p:cNvSpPr/>
          <p:nvPr/>
        </p:nvSpPr>
        <p:spPr>
          <a:xfrm>
            <a:off x="2743200" y="451273"/>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a:t>
            </a:r>
            <a:endParaRPr lang="en-US" sz="1200" dirty="0">
              <a:solidFill>
                <a:schemeClr val="tx1"/>
              </a:solidFill>
            </a:endParaRPr>
          </a:p>
        </p:txBody>
      </p:sp>
      <p:sp>
        <p:nvSpPr>
          <p:cNvPr id="75" name="Rectangle 74"/>
          <p:cNvSpPr/>
          <p:nvPr/>
        </p:nvSpPr>
        <p:spPr>
          <a:xfrm>
            <a:off x="2743200" y="626533"/>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ADC4</a:t>
            </a:r>
            <a:endParaRPr lang="en-US" sz="1200" dirty="0">
              <a:solidFill>
                <a:schemeClr val="tx1"/>
              </a:solidFill>
            </a:endParaRPr>
          </a:p>
        </p:txBody>
      </p:sp>
      <p:sp>
        <p:nvSpPr>
          <p:cNvPr id="76" name="Rectangle 75"/>
          <p:cNvSpPr/>
          <p:nvPr/>
        </p:nvSpPr>
        <p:spPr>
          <a:xfrm>
            <a:off x="2743200" y="801793"/>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ADC5</a:t>
            </a:r>
            <a:endParaRPr lang="en-US" sz="1200" dirty="0">
              <a:solidFill>
                <a:schemeClr val="tx1"/>
              </a:solidFill>
            </a:endParaRPr>
          </a:p>
        </p:txBody>
      </p:sp>
      <p:sp>
        <p:nvSpPr>
          <p:cNvPr id="77" name="Rectangle 76"/>
          <p:cNvSpPr/>
          <p:nvPr/>
        </p:nvSpPr>
        <p:spPr>
          <a:xfrm>
            <a:off x="2743200" y="977053"/>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ADC6</a:t>
            </a:r>
            <a:endParaRPr lang="en-US" sz="1200" dirty="0">
              <a:solidFill>
                <a:schemeClr val="tx1"/>
              </a:solidFill>
            </a:endParaRPr>
          </a:p>
        </p:txBody>
      </p:sp>
      <p:sp>
        <p:nvSpPr>
          <p:cNvPr id="78" name="Rectangle 77"/>
          <p:cNvSpPr/>
          <p:nvPr/>
        </p:nvSpPr>
        <p:spPr>
          <a:xfrm>
            <a:off x="2743200" y="1152313"/>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ADC7</a:t>
            </a:r>
            <a:endParaRPr lang="en-US" sz="1200" dirty="0">
              <a:solidFill>
                <a:schemeClr val="tx1"/>
              </a:solidFill>
            </a:endParaRPr>
          </a:p>
        </p:txBody>
      </p:sp>
      <p:sp>
        <p:nvSpPr>
          <p:cNvPr id="79" name="Rectangle 78"/>
          <p:cNvSpPr/>
          <p:nvPr/>
        </p:nvSpPr>
        <p:spPr>
          <a:xfrm>
            <a:off x="2743200" y="1327573"/>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ADC8</a:t>
            </a:r>
            <a:endParaRPr lang="en-US" sz="1200" dirty="0">
              <a:solidFill>
                <a:schemeClr val="tx1"/>
              </a:solidFill>
            </a:endParaRPr>
          </a:p>
        </p:txBody>
      </p:sp>
      <p:sp>
        <p:nvSpPr>
          <p:cNvPr id="80" name="Rectangle 79"/>
          <p:cNvSpPr/>
          <p:nvPr/>
        </p:nvSpPr>
        <p:spPr>
          <a:xfrm>
            <a:off x="2738618" y="1559864"/>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ADC9</a:t>
            </a:r>
            <a:endParaRPr lang="en-US" sz="1200" dirty="0">
              <a:solidFill>
                <a:schemeClr val="tx1"/>
              </a:solidFill>
            </a:endParaRPr>
          </a:p>
        </p:txBody>
      </p:sp>
      <p:sp>
        <p:nvSpPr>
          <p:cNvPr id="81" name="Rectangle 80"/>
          <p:cNvSpPr/>
          <p:nvPr/>
        </p:nvSpPr>
        <p:spPr>
          <a:xfrm>
            <a:off x="2738618" y="1735124"/>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ADC10</a:t>
            </a:r>
            <a:endParaRPr lang="en-US" sz="1200" dirty="0">
              <a:solidFill>
                <a:schemeClr val="tx1"/>
              </a:solidFill>
            </a:endParaRPr>
          </a:p>
        </p:txBody>
      </p:sp>
      <p:sp>
        <p:nvSpPr>
          <p:cNvPr id="82" name="Rectangle 81"/>
          <p:cNvSpPr/>
          <p:nvPr/>
        </p:nvSpPr>
        <p:spPr>
          <a:xfrm>
            <a:off x="2738618" y="1910384"/>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ADC11</a:t>
            </a:r>
            <a:endParaRPr lang="en-US" sz="1200" dirty="0">
              <a:solidFill>
                <a:schemeClr val="tx1"/>
              </a:solidFill>
            </a:endParaRPr>
          </a:p>
        </p:txBody>
      </p:sp>
      <p:sp>
        <p:nvSpPr>
          <p:cNvPr id="83" name="Rectangle 82"/>
          <p:cNvSpPr/>
          <p:nvPr/>
        </p:nvSpPr>
        <p:spPr>
          <a:xfrm>
            <a:off x="2738618" y="2085644"/>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ADC12</a:t>
            </a:r>
            <a:endParaRPr lang="en-US" sz="1200" dirty="0">
              <a:solidFill>
                <a:schemeClr val="tx1"/>
              </a:solidFill>
            </a:endParaRPr>
          </a:p>
        </p:txBody>
      </p:sp>
      <p:sp>
        <p:nvSpPr>
          <p:cNvPr id="84" name="Rectangle 83"/>
          <p:cNvSpPr/>
          <p:nvPr/>
        </p:nvSpPr>
        <p:spPr>
          <a:xfrm>
            <a:off x="2738618" y="2260904"/>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ADC13</a:t>
            </a:r>
            <a:endParaRPr lang="en-US" sz="1200" dirty="0">
              <a:solidFill>
                <a:schemeClr val="tx1"/>
              </a:solidFill>
            </a:endParaRPr>
          </a:p>
        </p:txBody>
      </p:sp>
      <p:sp>
        <p:nvSpPr>
          <p:cNvPr id="85" name="Rectangle 84"/>
          <p:cNvSpPr/>
          <p:nvPr/>
        </p:nvSpPr>
        <p:spPr>
          <a:xfrm>
            <a:off x="2738618" y="2436164"/>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ADC14</a:t>
            </a:r>
            <a:endParaRPr lang="en-US" sz="1200" dirty="0">
              <a:solidFill>
                <a:schemeClr val="tx1"/>
              </a:solidFill>
            </a:endParaRPr>
          </a:p>
        </p:txBody>
      </p:sp>
      <p:sp>
        <p:nvSpPr>
          <p:cNvPr id="86" name="Rectangle 85"/>
          <p:cNvSpPr/>
          <p:nvPr/>
        </p:nvSpPr>
        <p:spPr>
          <a:xfrm>
            <a:off x="2738618" y="2611424"/>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ADC15</a:t>
            </a:r>
            <a:endParaRPr lang="en-US" sz="1200" dirty="0">
              <a:solidFill>
                <a:schemeClr val="tx1"/>
              </a:solidFill>
            </a:endParaRPr>
          </a:p>
        </p:txBody>
      </p:sp>
      <p:sp>
        <p:nvSpPr>
          <p:cNvPr id="87" name="Rectangle 86"/>
          <p:cNvSpPr/>
          <p:nvPr/>
        </p:nvSpPr>
        <p:spPr>
          <a:xfrm>
            <a:off x="2743200" y="392758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ADC17</a:t>
            </a:r>
            <a:endParaRPr lang="en-US" sz="1200" dirty="0">
              <a:solidFill>
                <a:schemeClr val="tx1"/>
              </a:solidFill>
            </a:endParaRPr>
          </a:p>
        </p:txBody>
      </p:sp>
      <p:sp>
        <p:nvSpPr>
          <p:cNvPr id="88" name="Rectangle 87"/>
          <p:cNvSpPr/>
          <p:nvPr/>
        </p:nvSpPr>
        <p:spPr>
          <a:xfrm>
            <a:off x="2743200" y="410284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ADC18</a:t>
            </a:r>
            <a:endParaRPr lang="en-US" sz="1200" dirty="0">
              <a:solidFill>
                <a:schemeClr val="tx1"/>
              </a:solidFill>
            </a:endParaRPr>
          </a:p>
        </p:txBody>
      </p:sp>
      <p:sp>
        <p:nvSpPr>
          <p:cNvPr id="89" name="Rectangle 88"/>
          <p:cNvSpPr/>
          <p:nvPr/>
        </p:nvSpPr>
        <p:spPr>
          <a:xfrm>
            <a:off x="2743200" y="427810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ADC19</a:t>
            </a:r>
            <a:endParaRPr lang="en-US" sz="1200" dirty="0">
              <a:solidFill>
                <a:schemeClr val="tx1"/>
              </a:solidFill>
            </a:endParaRPr>
          </a:p>
        </p:txBody>
      </p:sp>
      <p:sp>
        <p:nvSpPr>
          <p:cNvPr id="90" name="Rectangle 89"/>
          <p:cNvSpPr/>
          <p:nvPr/>
        </p:nvSpPr>
        <p:spPr>
          <a:xfrm>
            <a:off x="2743200" y="445336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ADC20</a:t>
            </a:r>
            <a:endParaRPr lang="en-US" sz="1200" dirty="0">
              <a:solidFill>
                <a:schemeClr val="tx1"/>
              </a:solidFill>
            </a:endParaRPr>
          </a:p>
        </p:txBody>
      </p:sp>
      <p:sp>
        <p:nvSpPr>
          <p:cNvPr id="91" name="Rectangle 90"/>
          <p:cNvSpPr/>
          <p:nvPr/>
        </p:nvSpPr>
        <p:spPr>
          <a:xfrm>
            <a:off x="2743200" y="462862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ADC21</a:t>
            </a:r>
            <a:endParaRPr lang="en-US" sz="1200" dirty="0">
              <a:solidFill>
                <a:schemeClr val="tx1"/>
              </a:solidFill>
            </a:endParaRPr>
          </a:p>
        </p:txBody>
      </p:sp>
      <p:sp>
        <p:nvSpPr>
          <p:cNvPr id="92" name="Rectangle 91"/>
          <p:cNvSpPr/>
          <p:nvPr/>
        </p:nvSpPr>
        <p:spPr>
          <a:xfrm>
            <a:off x="2743200" y="480388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ADC22</a:t>
            </a:r>
            <a:endParaRPr lang="en-US" sz="1200" dirty="0">
              <a:solidFill>
                <a:schemeClr val="tx1"/>
              </a:solidFill>
            </a:endParaRPr>
          </a:p>
        </p:txBody>
      </p:sp>
      <p:sp>
        <p:nvSpPr>
          <p:cNvPr id="93" name="Rectangle 92"/>
          <p:cNvSpPr/>
          <p:nvPr/>
        </p:nvSpPr>
        <p:spPr>
          <a:xfrm>
            <a:off x="2743200" y="497914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ADC23</a:t>
            </a:r>
            <a:endParaRPr lang="en-US" sz="1200" dirty="0">
              <a:solidFill>
                <a:schemeClr val="tx1"/>
              </a:solidFill>
            </a:endParaRPr>
          </a:p>
        </p:txBody>
      </p:sp>
      <p:sp>
        <p:nvSpPr>
          <p:cNvPr id="94" name="Rectangle 93"/>
          <p:cNvSpPr/>
          <p:nvPr/>
        </p:nvSpPr>
        <p:spPr>
          <a:xfrm>
            <a:off x="2743200" y="515440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ADC24</a:t>
            </a:r>
            <a:endParaRPr lang="en-US" sz="1200" dirty="0">
              <a:solidFill>
                <a:schemeClr val="tx1"/>
              </a:solidFill>
            </a:endParaRPr>
          </a:p>
        </p:txBody>
      </p:sp>
      <p:sp>
        <p:nvSpPr>
          <p:cNvPr id="95" name="Rectangle 94"/>
          <p:cNvSpPr/>
          <p:nvPr/>
        </p:nvSpPr>
        <p:spPr>
          <a:xfrm>
            <a:off x="2743200" y="541189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ADC25</a:t>
            </a:r>
            <a:endParaRPr lang="en-US" sz="1200" dirty="0">
              <a:solidFill>
                <a:schemeClr val="tx1"/>
              </a:solidFill>
            </a:endParaRPr>
          </a:p>
        </p:txBody>
      </p:sp>
      <p:sp>
        <p:nvSpPr>
          <p:cNvPr id="96" name="Rectangle 95"/>
          <p:cNvSpPr/>
          <p:nvPr/>
        </p:nvSpPr>
        <p:spPr>
          <a:xfrm>
            <a:off x="2743200" y="558715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ADC26</a:t>
            </a:r>
            <a:endParaRPr lang="en-US" sz="1200" dirty="0">
              <a:solidFill>
                <a:schemeClr val="tx1"/>
              </a:solidFill>
            </a:endParaRPr>
          </a:p>
        </p:txBody>
      </p:sp>
      <p:sp>
        <p:nvSpPr>
          <p:cNvPr id="97" name="Rectangle 96"/>
          <p:cNvSpPr/>
          <p:nvPr/>
        </p:nvSpPr>
        <p:spPr>
          <a:xfrm>
            <a:off x="2743200" y="576241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ADC27</a:t>
            </a:r>
            <a:endParaRPr lang="en-US" sz="1200" dirty="0">
              <a:solidFill>
                <a:schemeClr val="tx1"/>
              </a:solidFill>
            </a:endParaRPr>
          </a:p>
        </p:txBody>
      </p:sp>
      <p:sp>
        <p:nvSpPr>
          <p:cNvPr id="98" name="Rectangle 97"/>
          <p:cNvSpPr/>
          <p:nvPr/>
        </p:nvSpPr>
        <p:spPr>
          <a:xfrm>
            <a:off x="2743200" y="593767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ADC28</a:t>
            </a:r>
            <a:endParaRPr lang="en-US" sz="1200" dirty="0">
              <a:solidFill>
                <a:schemeClr val="tx1"/>
              </a:solidFill>
            </a:endParaRPr>
          </a:p>
        </p:txBody>
      </p:sp>
      <p:sp>
        <p:nvSpPr>
          <p:cNvPr id="99" name="Rectangle 98"/>
          <p:cNvSpPr/>
          <p:nvPr/>
        </p:nvSpPr>
        <p:spPr>
          <a:xfrm>
            <a:off x="2743200" y="611293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ADC29</a:t>
            </a:r>
            <a:endParaRPr lang="en-US" sz="1200" dirty="0">
              <a:solidFill>
                <a:schemeClr val="tx1"/>
              </a:solidFill>
            </a:endParaRPr>
          </a:p>
        </p:txBody>
      </p:sp>
      <p:sp>
        <p:nvSpPr>
          <p:cNvPr id="100" name="Rectangle 99"/>
          <p:cNvSpPr/>
          <p:nvPr/>
        </p:nvSpPr>
        <p:spPr>
          <a:xfrm>
            <a:off x="2743200" y="628819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ADC30</a:t>
            </a:r>
            <a:endParaRPr lang="en-US" sz="1200" dirty="0">
              <a:solidFill>
                <a:schemeClr val="tx1"/>
              </a:solidFill>
            </a:endParaRPr>
          </a:p>
        </p:txBody>
      </p:sp>
      <p:sp>
        <p:nvSpPr>
          <p:cNvPr id="101" name="Rectangle 100"/>
          <p:cNvSpPr/>
          <p:nvPr/>
        </p:nvSpPr>
        <p:spPr>
          <a:xfrm>
            <a:off x="2743200" y="646345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ADC31</a:t>
            </a:r>
            <a:endParaRPr lang="en-US" sz="1200" dirty="0">
              <a:solidFill>
                <a:schemeClr val="tx1"/>
              </a:solidFill>
            </a:endParaRPr>
          </a:p>
        </p:txBody>
      </p:sp>
      <p:sp>
        <p:nvSpPr>
          <p:cNvPr id="102" name="Rectangle 101"/>
          <p:cNvSpPr/>
          <p:nvPr/>
        </p:nvSpPr>
        <p:spPr>
          <a:xfrm>
            <a:off x="2743200" y="6638713"/>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ADC32</a:t>
            </a:r>
            <a:endParaRPr lang="en-US" sz="1200" dirty="0">
              <a:solidFill>
                <a:schemeClr val="tx1"/>
              </a:solidFill>
            </a:endParaRPr>
          </a:p>
        </p:txBody>
      </p:sp>
      <p:sp>
        <p:nvSpPr>
          <p:cNvPr id="125" name="Rectangle 124"/>
          <p:cNvSpPr/>
          <p:nvPr/>
        </p:nvSpPr>
        <p:spPr>
          <a:xfrm>
            <a:off x="4320540" y="195051"/>
            <a:ext cx="967740" cy="137160"/>
          </a:xfrm>
          <a:prstGeom prst="rect">
            <a:avLst/>
          </a:prstGeom>
          <a:solidFill>
            <a:srgbClr val="99FF9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a:t>
            </a:r>
            <a:endParaRPr lang="en-US" sz="1200" dirty="0">
              <a:solidFill>
                <a:schemeClr val="tx1"/>
              </a:solidFill>
            </a:endParaRPr>
          </a:p>
        </p:txBody>
      </p:sp>
      <p:sp>
        <p:nvSpPr>
          <p:cNvPr id="126" name="Rectangle 125"/>
          <p:cNvSpPr/>
          <p:nvPr/>
        </p:nvSpPr>
        <p:spPr>
          <a:xfrm>
            <a:off x="4320540" y="370311"/>
            <a:ext cx="967740" cy="137160"/>
          </a:xfrm>
          <a:prstGeom prst="rect">
            <a:avLst/>
          </a:prstGeom>
          <a:solidFill>
            <a:srgbClr val="99FF9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a:t>
            </a:r>
            <a:endParaRPr lang="en-US" sz="1200" dirty="0">
              <a:solidFill>
                <a:schemeClr val="tx1"/>
              </a:solidFill>
            </a:endParaRPr>
          </a:p>
        </p:txBody>
      </p:sp>
      <p:sp>
        <p:nvSpPr>
          <p:cNvPr id="127" name="Rectangle 126"/>
          <p:cNvSpPr/>
          <p:nvPr/>
        </p:nvSpPr>
        <p:spPr>
          <a:xfrm>
            <a:off x="4316730" y="733213"/>
            <a:ext cx="967740" cy="137160"/>
          </a:xfrm>
          <a:prstGeom prst="rect">
            <a:avLst/>
          </a:prstGeom>
          <a:solidFill>
            <a:srgbClr val="99FF9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lpGBT3</a:t>
            </a:r>
            <a:endParaRPr lang="en-US" sz="1200" dirty="0">
              <a:solidFill>
                <a:schemeClr val="tx1"/>
              </a:solidFill>
            </a:endParaRPr>
          </a:p>
        </p:txBody>
      </p:sp>
      <p:sp>
        <p:nvSpPr>
          <p:cNvPr id="128" name="Rectangle 127"/>
          <p:cNvSpPr/>
          <p:nvPr/>
        </p:nvSpPr>
        <p:spPr>
          <a:xfrm>
            <a:off x="4316730" y="908473"/>
            <a:ext cx="967740" cy="137160"/>
          </a:xfrm>
          <a:prstGeom prst="rect">
            <a:avLst/>
          </a:prstGeom>
          <a:solidFill>
            <a:srgbClr val="99FF9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lpGBT4</a:t>
            </a:r>
            <a:endParaRPr lang="en-US" sz="1200" dirty="0">
              <a:solidFill>
                <a:schemeClr val="tx1"/>
              </a:solidFill>
            </a:endParaRPr>
          </a:p>
        </p:txBody>
      </p:sp>
      <p:sp>
        <p:nvSpPr>
          <p:cNvPr id="140" name="Rectangle 139"/>
          <p:cNvSpPr/>
          <p:nvPr/>
        </p:nvSpPr>
        <p:spPr>
          <a:xfrm>
            <a:off x="4316730" y="1243634"/>
            <a:ext cx="967740" cy="137160"/>
          </a:xfrm>
          <a:prstGeom prst="rect">
            <a:avLst/>
          </a:prstGeom>
          <a:solidFill>
            <a:srgbClr val="99FF9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lpGBT5</a:t>
            </a:r>
            <a:endParaRPr lang="en-US" sz="1200" dirty="0">
              <a:solidFill>
                <a:schemeClr val="tx1"/>
              </a:solidFill>
            </a:endParaRPr>
          </a:p>
        </p:txBody>
      </p:sp>
      <p:sp>
        <p:nvSpPr>
          <p:cNvPr id="141" name="Rectangle 140"/>
          <p:cNvSpPr/>
          <p:nvPr/>
        </p:nvSpPr>
        <p:spPr>
          <a:xfrm>
            <a:off x="4316730" y="1418894"/>
            <a:ext cx="967740" cy="137160"/>
          </a:xfrm>
          <a:prstGeom prst="rect">
            <a:avLst/>
          </a:prstGeom>
          <a:solidFill>
            <a:srgbClr val="99FF9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lpGBT6</a:t>
            </a:r>
            <a:endParaRPr lang="en-US" sz="1200" dirty="0">
              <a:solidFill>
                <a:schemeClr val="tx1"/>
              </a:solidFill>
            </a:endParaRPr>
          </a:p>
        </p:txBody>
      </p:sp>
      <p:sp>
        <p:nvSpPr>
          <p:cNvPr id="142" name="Rectangle 141"/>
          <p:cNvSpPr/>
          <p:nvPr/>
        </p:nvSpPr>
        <p:spPr>
          <a:xfrm>
            <a:off x="4316730" y="1773462"/>
            <a:ext cx="967740" cy="137160"/>
          </a:xfrm>
          <a:prstGeom prst="rect">
            <a:avLst/>
          </a:prstGeom>
          <a:solidFill>
            <a:srgbClr val="99FF9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lpGBT7</a:t>
            </a:r>
            <a:endParaRPr lang="en-US" sz="1200" dirty="0">
              <a:solidFill>
                <a:schemeClr val="tx1"/>
              </a:solidFill>
            </a:endParaRPr>
          </a:p>
        </p:txBody>
      </p:sp>
      <p:sp>
        <p:nvSpPr>
          <p:cNvPr id="143" name="Rectangle 142"/>
          <p:cNvSpPr/>
          <p:nvPr/>
        </p:nvSpPr>
        <p:spPr>
          <a:xfrm>
            <a:off x="4316730" y="1948722"/>
            <a:ext cx="967740" cy="137160"/>
          </a:xfrm>
          <a:prstGeom prst="rect">
            <a:avLst/>
          </a:prstGeom>
          <a:solidFill>
            <a:srgbClr val="99FF9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lpGBT8</a:t>
            </a:r>
            <a:endParaRPr lang="en-US" sz="1200" dirty="0">
              <a:solidFill>
                <a:schemeClr val="tx1"/>
              </a:solidFill>
            </a:endParaRPr>
          </a:p>
        </p:txBody>
      </p:sp>
      <p:sp>
        <p:nvSpPr>
          <p:cNvPr id="193" name="Rectangle 192"/>
          <p:cNvSpPr/>
          <p:nvPr/>
        </p:nvSpPr>
        <p:spPr>
          <a:xfrm>
            <a:off x="960120" y="2723938"/>
            <a:ext cx="967740" cy="137160"/>
          </a:xfrm>
          <a:prstGeom prst="rect">
            <a:avLst/>
          </a:prstGeom>
          <a:solidFill>
            <a:srgbClr val="92D05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PA/SH16</a:t>
            </a:r>
            <a:endParaRPr lang="en-US" sz="1200" dirty="0">
              <a:solidFill>
                <a:schemeClr val="tx1"/>
              </a:solidFill>
            </a:endParaRPr>
          </a:p>
        </p:txBody>
      </p:sp>
      <p:sp>
        <p:nvSpPr>
          <p:cNvPr id="194" name="Rectangle 193"/>
          <p:cNvSpPr/>
          <p:nvPr/>
        </p:nvSpPr>
        <p:spPr>
          <a:xfrm>
            <a:off x="2736713" y="2786683"/>
            <a:ext cx="967740" cy="137160"/>
          </a:xfrm>
          <a:prstGeom prst="rect">
            <a:avLst/>
          </a:prstGeom>
          <a:solidFill>
            <a:schemeClr val="accent1">
              <a:lumMod val="60000"/>
              <a:lumOff val="4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ADC16</a:t>
            </a:r>
            <a:endParaRPr lang="en-US" sz="1200" dirty="0">
              <a:solidFill>
                <a:schemeClr val="tx1"/>
              </a:solidFill>
            </a:endParaRPr>
          </a:p>
        </p:txBody>
      </p:sp>
      <p:sp>
        <p:nvSpPr>
          <p:cNvPr id="218" name="Rectangle 217"/>
          <p:cNvSpPr/>
          <p:nvPr/>
        </p:nvSpPr>
        <p:spPr>
          <a:xfrm>
            <a:off x="4320540" y="2297215"/>
            <a:ext cx="967740" cy="137160"/>
          </a:xfrm>
          <a:prstGeom prst="rect">
            <a:avLst/>
          </a:prstGeom>
          <a:solidFill>
            <a:srgbClr val="99FF9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lpGBT9</a:t>
            </a:r>
            <a:endParaRPr lang="en-US" sz="1200" dirty="0">
              <a:solidFill>
                <a:schemeClr val="tx1"/>
              </a:solidFill>
            </a:endParaRPr>
          </a:p>
        </p:txBody>
      </p:sp>
      <p:sp>
        <p:nvSpPr>
          <p:cNvPr id="219" name="Rectangle 218"/>
          <p:cNvSpPr/>
          <p:nvPr/>
        </p:nvSpPr>
        <p:spPr>
          <a:xfrm>
            <a:off x="4320540" y="2472475"/>
            <a:ext cx="967740" cy="137160"/>
          </a:xfrm>
          <a:prstGeom prst="rect">
            <a:avLst/>
          </a:prstGeom>
          <a:solidFill>
            <a:srgbClr val="99FF9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lpGBT10</a:t>
            </a:r>
            <a:endParaRPr lang="en-US" sz="1200" dirty="0">
              <a:solidFill>
                <a:schemeClr val="tx1"/>
              </a:solidFill>
            </a:endParaRPr>
          </a:p>
        </p:txBody>
      </p:sp>
      <p:sp>
        <p:nvSpPr>
          <p:cNvPr id="220" name="Rectangle 219"/>
          <p:cNvSpPr/>
          <p:nvPr/>
        </p:nvSpPr>
        <p:spPr>
          <a:xfrm>
            <a:off x="4316730" y="2729652"/>
            <a:ext cx="967740" cy="137160"/>
          </a:xfrm>
          <a:prstGeom prst="rect">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lpGBT11</a:t>
            </a:r>
            <a:endParaRPr lang="en-US" sz="1200" dirty="0">
              <a:solidFill>
                <a:schemeClr val="tx1"/>
              </a:solidFill>
            </a:endParaRPr>
          </a:p>
        </p:txBody>
      </p:sp>
      <p:sp>
        <p:nvSpPr>
          <p:cNvPr id="243" name="Rectangle 242"/>
          <p:cNvSpPr/>
          <p:nvPr/>
        </p:nvSpPr>
        <p:spPr>
          <a:xfrm>
            <a:off x="4320540" y="4031281"/>
            <a:ext cx="967740" cy="137160"/>
          </a:xfrm>
          <a:prstGeom prst="rect">
            <a:avLst/>
          </a:prstGeom>
          <a:solidFill>
            <a:srgbClr val="CC66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lpGBT14</a:t>
            </a:r>
            <a:endParaRPr lang="en-US" sz="1200" dirty="0">
              <a:solidFill>
                <a:schemeClr val="tx1"/>
              </a:solidFill>
            </a:endParaRPr>
          </a:p>
        </p:txBody>
      </p:sp>
      <p:sp>
        <p:nvSpPr>
          <p:cNvPr id="248" name="Rectangle 247"/>
          <p:cNvSpPr/>
          <p:nvPr/>
        </p:nvSpPr>
        <p:spPr>
          <a:xfrm>
            <a:off x="4324350" y="427810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lpGBT15</a:t>
            </a:r>
            <a:endParaRPr lang="en-US" sz="1200" dirty="0">
              <a:solidFill>
                <a:schemeClr val="tx1"/>
              </a:solidFill>
            </a:endParaRPr>
          </a:p>
        </p:txBody>
      </p:sp>
      <p:sp>
        <p:nvSpPr>
          <p:cNvPr id="249" name="Rectangle 248"/>
          <p:cNvSpPr/>
          <p:nvPr/>
        </p:nvSpPr>
        <p:spPr>
          <a:xfrm>
            <a:off x="4324350" y="445336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lpGBT16</a:t>
            </a:r>
            <a:endParaRPr lang="en-US" sz="1200" dirty="0">
              <a:solidFill>
                <a:schemeClr val="tx1"/>
              </a:solidFill>
            </a:endParaRPr>
          </a:p>
        </p:txBody>
      </p:sp>
      <p:sp>
        <p:nvSpPr>
          <p:cNvPr id="254" name="Rectangle 253"/>
          <p:cNvSpPr/>
          <p:nvPr/>
        </p:nvSpPr>
        <p:spPr>
          <a:xfrm>
            <a:off x="4324350" y="480388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lpGBT17</a:t>
            </a:r>
            <a:endParaRPr lang="en-US" sz="1200" dirty="0">
              <a:solidFill>
                <a:schemeClr val="tx1"/>
              </a:solidFill>
            </a:endParaRPr>
          </a:p>
        </p:txBody>
      </p:sp>
      <p:sp>
        <p:nvSpPr>
          <p:cNvPr id="255" name="Rectangle 254"/>
          <p:cNvSpPr/>
          <p:nvPr/>
        </p:nvSpPr>
        <p:spPr>
          <a:xfrm>
            <a:off x="4324350" y="4979149"/>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lpGBT18</a:t>
            </a:r>
            <a:endParaRPr lang="en-US" sz="1200" dirty="0">
              <a:solidFill>
                <a:schemeClr val="tx1"/>
              </a:solidFill>
            </a:endParaRPr>
          </a:p>
        </p:txBody>
      </p:sp>
      <p:sp>
        <p:nvSpPr>
          <p:cNvPr id="260" name="Rectangle 259"/>
          <p:cNvSpPr/>
          <p:nvPr/>
        </p:nvSpPr>
        <p:spPr>
          <a:xfrm>
            <a:off x="4328165" y="5325134"/>
            <a:ext cx="967740" cy="13716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lpGBT19</a:t>
            </a:r>
            <a:endParaRPr lang="en-US" sz="1200" dirty="0">
              <a:solidFill>
                <a:schemeClr val="tx1"/>
              </a:solidFill>
            </a:endParaRPr>
          </a:p>
        </p:txBody>
      </p:sp>
      <p:sp>
        <p:nvSpPr>
          <p:cNvPr id="261" name="Rectangle 260"/>
          <p:cNvSpPr/>
          <p:nvPr/>
        </p:nvSpPr>
        <p:spPr>
          <a:xfrm>
            <a:off x="4328165" y="5500394"/>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lpGBT20</a:t>
            </a:r>
            <a:endParaRPr lang="en-US" sz="1200" dirty="0">
              <a:solidFill>
                <a:schemeClr val="tx1"/>
              </a:solidFill>
            </a:endParaRPr>
          </a:p>
        </p:txBody>
      </p:sp>
      <p:sp>
        <p:nvSpPr>
          <p:cNvPr id="266" name="Rectangle 265"/>
          <p:cNvSpPr/>
          <p:nvPr/>
        </p:nvSpPr>
        <p:spPr>
          <a:xfrm>
            <a:off x="4328165" y="5854965"/>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lpGBT21</a:t>
            </a:r>
            <a:endParaRPr lang="en-US" sz="1200" dirty="0">
              <a:solidFill>
                <a:schemeClr val="tx1"/>
              </a:solidFill>
            </a:endParaRPr>
          </a:p>
        </p:txBody>
      </p:sp>
      <p:sp>
        <p:nvSpPr>
          <p:cNvPr id="267" name="Rectangle 266"/>
          <p:cNvSpPr/>
          <p:nvPr/>
        </p:nvSpPr>
        <p:spPr>
          <a:xfrm>
            <a:off x="4328165" y="6030225"/>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lpGBT22</a:t>
            </a:r>
            <a:endParaRPr lang="en-US" sz="1200" dirty="0">
              <a:solidFill>
                <a:schemeClr val="tx1"/>
              </a:solidFill>
            </a:endParaRPr>
          </a:p>
        </p:txBody>
      </p:sp>
      <p:sp>
        <p:nvSpPr>
          <p:cNvPr id="272" name="Rectangle 271"/>
          <p:cNvSpPr/>
          <p:nvPr/>
        </p:nvSpPr>
        <p:spPr>
          <a:xfrm>
            <a:off x="4328165" y="6378806"/>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lpGBT23</a:t>
            </a:r>
            <a:endParaRPr lang="en-US" sz="1200" dirty="0">
              <a:solidFill>
                <a:schemeClr val="tx1"/>
              </a:solidFill>
            </a:endParaRPr>
          </a:p>
        </p:txBody>
      </p:sp>
      <p:sp>
        <p:nvSpPr>
          <p:cNvPr id="273" name="Rectangle 272"/>
          <p:cNvSpPr/>
          <p:nvPr/>
        </p:nvSpPr>
        <p:spPr>
          <a:xfrm>
            <a:off x="4328165" y="6554066"/>
            <a:ext cx="967740" cy="13716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lpGBT24</a:t>
            </a:r>
            <a:endParaRPr lang="en-US" sz="1200" dirty="0">
              <a:solidFill>
                <a:schemeClr val="tx1"/>
              </a:solidFill>
            </a:endParaRPr>
          </a:p>
        </p:txBody>
      </p:sp>
      <p:sp>
        <p:nvSpPr>
          <p:cNvPr id="276" name="Rectangle 275"/>
          <p:cNvSpPr/>
          <p:nvPr/>
        </p:nvSpPr>
        <p:spPr>
          <a:xfrm>
            <a:off x="6047503" y="200016"/>
            <a:ext cx="868680" cy="849630"/>
          </a:xfrm>
          <a:prstGeom prst="rect">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VTRx+1</a:t>
            </a:r>
            <a:endParaRPr lang="en-US" sz="1200" dirty="0">
              <a:solidFill>
                <a:schemeClr val="tx1"/>
              </a:solidFill>
            </a:endParaRPr>
          </a:p>
        </p:txBody>
      </p:sp>
      <p:sp>
        <p:nvSpPr>
          <p:cNvPr id="293" name="Rectangle 292"/>
          <p:cNvSpPr/>
          <p:nvPr/>
        </p:nvSpPr>
        <p:spPr>
          <a:xfrm>
            <a:off x="6043693" y="1249867"/>
            <a:ext cx="868680" cy="849630"/>
          </a:xfrm>
          <a:prstGeom prst="rect">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VTRx+2</a:t>
            </a:r>
            <a:endParaRPr lang="en-US" sz="1200" dirty="0">
              <a:solidFill>
                <a:schemeClr val="tx1"/>
              </a:solidFill>
            </a:endParaRPr>
          </a:p>
        </p:txBody>
      </p:sp>
      <p:sp>
        <p:nvSpPr>
          <p:cNvPr id="306" name="Rectangle 305"/>
          <p:cNvSpPr/>
          <p:nvPr/>
        </p:nvSpPr>
        <p:spPr>
          <a:xfrm>
            <a:off x="6039883" y="2304088"/>
            <a:ext cx="868680" cy="561975"/>
          </a:xfrm>
          <a:prstGeom prst="rect">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VTRx+3</a:t>
            </a:r>
            <a:endParaRPr lang="en-US" sz="1200" dirty="0">
              <a:solidFill>
                <a:schemeClr val="tx1"/>
              </a:solidFill>
            </a:endParaRPr>
          </a:p>
        </p:txBody>
      </p:sp>
      <p:sp>
        <p:nvSpPr>
          <p:cNvPr id="312" name="Rectangle 311"/>
          <p:cNvSpPr/>
          <p:nvPr/>
        </p:nvSpPr>
        <p:spPr>
          <a:xfrm>
            <a:off x="6047503" y="4804255"/>
            <a:ext cx="868680" cy="849630"/>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VTRx+7</a:t>
            </a:r>
            <a:endParaRPr lang="en-US" sz="1200" dirty="0">
              <a:solidFill>
                <a:schemeClr val="tx1"/>
              </a:solidFill>
            </a:endParaRPr>
          </a:p>
        </p:txBody>
      </p:sp>
      <p:sp>
        <p:nvSpPr>
          <p:cNvPr id="321" name="Rectangle 320"/>
          <p:cNvSpPr/>
          <p:nvPr/>
        </p:nvSpPr>
        <p:spPr>
          <a:xfrm>
            <a:off x="6063689" y="5854459"/>
            <a:ext cx="868680" cy="84963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VTRx+8</a:t>
            </a:r>
            <a:endParaRPr lang="en-US" sz="1200" dirty="0">
              <a:solidFill>
                <a:schemeClr val="tx1"/>
              </a:solidFill>
            </a:endParaRPr>
          </a:p>
        </p:txBody>
      </p:sp>
      <p:sp>
        <p:nvSpPr>
          <p:cNvPr id="334" name="Rectangle 333"/>
          <p:cNvSpPr/>
          <p:nvPr/>
        </p:nvSpPr>
        <p:spPr>
          <a:xfrm>
            <a:off x="6047503" y="4037123"/>
            <a:ext cx="868680" cy="561975"/>
          </a:xfrm>
          <a:prstGeom prst="rect">
            <a:avLst/>
          </a:prstGeom>
          <a:solidFill>
            <a:srgbClr val="CC66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VTRx+6</a:t>
            </a:r>
            <a:endParaRPr lang="en-US" sz="1200" dirty="0">
              <a:solidFill>
                <a:schemeClr val="tx1"/>
              </a:solidFill>
            </a:endParaRPr>
          </a:p>
        </p:txBody>
      </p:sp>
      <p:sp>
        <p:nvSpPr>
          <p:cNvPr id="338" name="Rectangle 337"/>
          <p:cNvSpPr/>
          <p:nvPr/>
        </p:nvSpPr>
        <p:spPr>
          <a:xfrm>
            <a:off x="4324350" y="3125466"/>
            <a:ext cx="967740" cy="137160"/>
          </a:xfrm>
          <a:prstGeom prst="rect">
            <a:avLst/>
          </a:prstGeom>
          <a:solidFill>
            <a:srgbClr val="FF66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lpGBT12</a:t>
            </a:r>
            <a:endParaRPr lang="en-US" sz="1200" dirty="0">
              <a:solidFill>
                <a:schemeClr val="tx1"/>
              </a:solidFill>
            </a:endParaRPr>
          </a:p>
        </p:txBody>
      </p:sp>
      <p:sp>
        <p:nvSpPr>
          <p:cNvPr id="339" name="Rectangle 338"/>
          <p:cNvSpPr/>
          <p:nvPr/>
        </p:nvSpPr>
        <p:spPr>
          <a:xfrm>
            <a:off x="6047503" y="3125844"/>
            <a:ext cx="868680" cy="136033"/>
          </a:xfrm>
          <a:prstGeom prst="rect">
            <a:avLst/>
          </a:prstGeom>
          <a:solidFill>
            <a:srgbClr val="FF66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VTRx+4</a:t>
            </a:r>
            <a:endParaRPr lang="en-US" sz="1200" dirty="0">
              <a:solidFill>
                <a:schemeClr val="tx1"/>
              </a:solidFill>
            </a:endParaRPr>
          </a:p>
        </p:txBody>
      </p:sp>
      <p:sp>
        <p:nvSpPr>
          <p:cNvPr id="361" name="Rectangle 360"/>
          <p:cNvSpPr/>
          <p:nvPr/>
        </p:nvSpPr>
        <p:spPr>
          <a:xfrm>
            <a:off x="4316730" y="3630786"/>
            <a:ext cx="967740" cy="137160"/>
          </a:xfrm>
          <a:prstGeom prst="rect">
            <a:avLst/>
          </a:prstGeom>
          <a:solidFill>
            <a:srgbClr val="FF66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lpGBT13</a:t>
            </a:r>
            <a:endParaRPr lang="en-US" sz="1200" dirty="0">
              <a:solidFill>
                <a:schemeClr val="tx1"/>
              </a:solidFill>
            </a:endParaRPr>
          </a:p>
        </p:txBody>
      </p:sp>
      <p:sp>
        <p:nvSpPr>
          <p:cNvPr id="362" name="Rectangle 361"/>
          <p:cNvSpPr/>
          <p:nvPr/>
        </p:nvSpPr>
        <p:spPr>
          <a:xfrm>
            <a:off x="6039883" y="3631164"/>
            <a:ext cx="868680" cy="136033"/>
          </a:xfrm>
          <a:prstGeom prst="rect">
            <a:avLst/>
          </a:prstGeom>
          <a:solidFill>
            <a:srgbClr val="FF66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VTRx+5</a:t>
            </a:r>
            <a:endParaRPr lang="en-US" sz="1200" dirty="0">
              <a:solidFill>
                <a:schemeClr val="tx1"/>
              </a:solidFill>
            </a:endParaRPr>
          </a:p>
        </p:txBody>
      </p:sp>
      <p:sp>
        <p:nvSpPr>
          <p:cNvPr id="370" name="TextBox 369"/>
          <p:cNvSpPr txBox="1"/>
          <p:nvPr/>
        </p:nvSpPr>
        <p:spPr>
          <a:xfrm>
            <a:off x="193228" y="3270906"/>
            <a:ext cx="2021707" cy="400110"/>
          </a:xfrm>
          <a:prstGeom prst="rect">
            <a:avLst/>
          </a:prstGeom>
          <a:solidFill>
            <a:srgbClr val="00CCFF"/>
          </a:solidFill>
        </p:spPr>
        <p:txBody>
          <a:bodyPr wrap="none" rtlCol="0">
            <a:spAutoFit/>
          </a:bodyPr>
          <a:lstStyle/>
          <a:p>
            <a:r>
              <a:rPr lang="en-US" sz="2000" dirty="0">
                <a:solidFill>
                  <a:srgbClr val="002060"/>
                </a:solidFill>
              </a:rPr>
              <a:t>S</a:t>
            </a:r>
            <a:r>
              <a:rPr lang="en-US" sz="2000" dirty="0" smtClean="0">
                <a:solidFill>
                  <a:srgbClr val="002060"/>
                </a:solidFill>
              </a:rPr>
              <a:t>low control (I2C)</a:t>
            </a:r>
            <a:endParaRPr lang="en-US" sz="2000" dirty="0">
              <a:solidFill>
                <a:srgbClr val="002060"/>
              </a:solidFill>
            </a:endParaRPr>
          </a:p>
        </p:txBody>
      </p:sp>
      <p:cxnSp>
        <p:nvCxnSpPr>
          <p:cNvPr id="3" name="Elbow Connector 2"/>
          <p:cNvCxnSpPr/>
          <p:nvPr/>
        </p:nvCxnSpPr>
        <p:spPr>
          <a:xfrm rot="5400000">
            <a:off x="3857053" y="1519362"/>
            <a:ext cx="3107922" cy="230197"/>
          </a:xfrm>
          <a:prstGeom prst="bentConnector2">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a:off x="5282497" y="429016"/>
            <a:ext cx="217522" cy="684"/>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flipV="1">
            <a:off x="5294010" y="860518"/>
            <a:ext cx="213712" cy="753"/>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a:off x="5292381" y="981638"/>
            <a:ext cx="209797" cy="4789"/>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5297923" y="1324278"/>
            <a:ext cx="209799" cy="6319"/>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4" name="Straight Arrow Connector 383"/>
          <p:cNvCxnSpPr/>
          <p:nvPr/>
        </p:nvCxnSpPr>
        <p:spPr>
          <a:xfrm>
            <a:off x="2323853" y="3932699"/>
            <a:ext cx="8189" cy="1426711"/>
          </a:xfrm>
          <a:prstGeom prst="straightConnector1">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a:stCxn id="56" idx="3"/>
          </p:cNvCxnSpPr>
          <p:nvPr/>
        </p:nvCxnSpPr>
        <p:spPr>
          <a:xfrm flipV="1">
            <a:off x="1927860" y="4074693"/>
            <a:ext cx="393696" cy="3700"/>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6" name="Straight Arrow Connector 385"/>
          <p:cNvCxnSpPr>
            <a:stCxn id="57" idx="3"/>
          </p:cNvCxnSpPr>
          <p:nvPr/>
        </p:nvCxnSpPr>
        <p:spPr>
          <a:xfrm flipV="1">
            <a:off x="1927860" y="4246251"/>
            <a:ext cx="413168" cy="7402"/>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a:stCxn id="58" idx="3"/>
          </p:cNvCxnSpPr>
          <p:nvPr/>
        </p:nvCxnSpPr>
        <p:spPr>
          <a:xfrm flipV="1">
            <a:off x="1927860" y="4427116"/>
            <a:ext cx="389956" cy="1797"/>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a:stCxn id="59" idx="3"/>
          </p:cNvCxnSpPr>
          <p:nvPr/>
        </p:nvCxnSpPr>
        <p:spPr>
          <a:xfrm flipV="1">
            <a:off x="1927860" y="4602376"/>
            <a:ext cx="389956" cy="1797"/>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a:stCxn id="60" idx="3"/>
          </p:cNvCxnSpPr>
          <p:nvPr/>
        </p:nvCxnSpPr>
        <p:spPr>
          <a:xfrm>
            <a:off x="1927860" y="4779433"/>
            <a:ext cx="389956" cy="108"/>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0" name="Straight Arrow Connector 389"/>
          <p:cNvCxnSpPr>
            <a:stCxn id="61" idx="3"/>
          </p:cNvCxnSpPr>
          <p:nvPr/>
        </p:nvCxnSpPr>
        <p:spPr>
          <a:xfrm flipV="1">
            <a:off x="1927860" y="4951944"/>
            <a:ext cx="389956" cy="2749"/>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a:stCxn id="62" idx="3"/>
          </p:cNvCxnSpPr>
          <p:nvPr/>
        </p:nvCxnSpPr>
        <p:spPr>
          <a:xfrm flipV="1">
            <a:off x="1927860" y="5128156"/>
            <a:ext cx="389956" cy="1797"/>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a:stCxn id="63" idx="3"/>
          </p:cNvCxnSpPr>
          <p:nvPr/>
        </p:nvCxnSpPr>
        <p:spPr>
          <a:xfrm flipV="1">
            <a:off x="1927860" y="5303416"/>
            <a:ext cx="389956" cy="1797"/>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a:endCxn id="88" idx="1"/>
          </p:cNvCxnSpPr>
          <p:nvPr/>
        </p:nvCxnSpPr>
        <p:spPr>
          <a:xfrm>
            <a:off x="2329392" y="4169687"/>
            <a:ext cx="413808" cy="1742"/>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a:endCxn id="89" idx="1"/>
          </p:cNvCxnSpPr>
          <p:nvPr/>
        </p:nvCxnSpPr>
        <p:spPr>
          <a:xfrm flipV="1">
            <a:off x="2327838" y="4346689"/>
            <a:ext cx="415362" cy="6242"/>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a:endCxn id="90" idx="1"/>
          </p:cNvCxnSpPr>
          <p:nvPr/>
        </p:nvCxnSpPr>
        <p:spPr>
          <a:xfrm flipV="1">
            <a:off x="2337228" y="4521949"/>
            <a:ext cx="405972" cy="2082"/>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a:endCxn id="91" idx="1"/>
          </p:cNvCxnSpPr>
          <p:nvPr/>
        </p:nvCxnSpPr>
        <p:spPr>
          <a:xfrm flipV="1">
            <a:off x="2337228" y="4697209"/>
            <a:ext cx="405972" cy="2768"/>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a:endCxn id="92" idx="1"/>
          </p:cNvCxnSpPr>
          <p:nvPr/>
        </p:nvCxnSpPr>
        <p:spPr>
          <a:xfrm flipV="1">
            <a:off x="2329392" y="4872469"/>
            <a:ext cx="413808" cy="2087"/>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8" name="Straight Arrow Connector 397"/>
          <p:cNvCxnSpPr>
            <a:endCxn id="93" idx="1"/>
          </p:cNvCxnSpPr>
          <p:nvPr/>
        </p:nvCxnSpPr>
        <p:spPr>
          <a:xfrm>
            <a:off x="2337228" y="5047048"/>
            <a:ext cx="405972" cy="681"/>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a:endCxn id="94" idx="1"/>
          </p:cNvCxnSpPr>
          <p:nvPr/>
        </p:nvCxnSpPr>
        <p:spPr>
          <a:xfrm>
            <a:off x="2331718" y="5220221"/>
            <a:ext cx="411482" cy="2768"/>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a:endCxn id="87" idx="1"/>
          </p:cNvCxnSpPr>
          <p:nvPr/>
        </p:nvCxnSpPr>
        <p:spPr>
          <a:xfrm flipV="1">
            <a:off x="2354013" y="3996169"/>
            <a:ext cx="389187" cy="1289"/>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2333526" y="5348365"/>
            <a:ext cx="1594584" cy="9269"/>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2" name="Elbow Connector 401"/>
          <p:cNvCxnSpPr/>
          <p:nvPr/>
        </p:nvCxnSpPr>
        <p:spPr>
          <a:xfrm rot="5400000" flipH="1" flipV="1">
            <a:off x="3264105" y="4290923"/>
            <a:ext cx="1701504" cy="406401"/>
          </a:xfrm>
          <a:prstGeom prst="bentConnector3">
            <a:avLst>
              <a:gd name="adj1" fmla="val 99934"/>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a:stCxn id="88" idx="3"/>
          </p:cNvCxnSpPr>
          <p:nvPr/>
        </p:nvCxnSpPr>
        <p:spPr>
          <a:xfrm>
            <a:off x="3710940" y="4171429"/>
            <a:ext cx="194042" cy="2821"/>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p:cNvCxnSpPr>
            <a:stCxn id="89" idx="3"/>
          </p:cNvCxnSpPr>
          <p:nvPr/>
        </p:nvCxnSpPr>
        <p:spPr>
          <a:xfrm>
            <a:off x="3710940" y="4346689"/>
            <a:ext cx="195947" cy="2313"/>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a:stCxn id="90" idx="3"/>
          </p:cNvCxnSpPr>
          <p:nvPr/>
        </p:nvCxnSpPr>
        <p:spPr>
          <a:xfrm>
            <a:off x="3710940" y="4521949"/>
            <a:ext cx="195947" cy="1041"/>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p:cNvCxnSpPr>
            <a:stCxn id="91" idx="3"/>
          </p:cNvCxnSpPr>
          <p:nvPr/>
        </p:nvCxnSpPr>
        <p:spPr>
          <a:xfrm flipV="1">
            <a:off x="3710940" y="4692821"/>
            <a:ext cx="195947" cy="4388"/>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a:stCxn id="92" idx="3"/>
          </p:cNvCxnSpPr>
          <p:nvPr/>
        </p:nvCxnSpPr>
        <p:spPr>
          <a:xfrm flipV="1">
            <a:off x="3710940" y="4870920"/>
            <a:ext cx="199327" cy="1549"/>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a:stCxn id="93" idx="3"/>
          </p:cNvCxnSpPr>
          <p:nvPr/>
        </p:nvCxnSpPr>
        <p:spPr>
          <a:xfrm flipV="1">
            <a:off x="3710940" y="5042300"/>
            <a:ext cx="199327" cy="5429"/>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p:cNvCxnSpPr>
            <a:stCxn id="94" idx="3"/>
          </p:cNvCxnSpPr>
          <p:nvPr/>
        </p:nvCxnSpPr>
        <p:spPr>
          <a:xfrm flipV="1">
            <a:off x="3710940" y="5217560"/>
            <a:ext cx="201232" cy="5429"/>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0" name="Straight Arrow Connector 409"/>
          <p:cNvCxnSpPr>
            <a:stCxn id="87" idx="3"/>
          </p:cNvCxnSpPr>
          <p:nvPr/>
        </p:nvCxnSpPr>
        <p:spPr>
          <a:xfrm>
            <a:off x="3710940" y="3996169"/>
            <a:ext cx="199327" cy="3242"/>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a:endCxn id="248" idx="1"/>
          </p:cNvCxnSpPr>
          <p:nvPr/>
        </p:nvCxnSpPr>
        <p:spPr>
          <a:xfrm>
            <a:off x="3914075" y="4346657"/>
            <a:ext cx="410275" cy="32"/>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p:cNvCxnSpPr>
            <a:endCxn id="249" idx="1"/>
          </p:cNvCxnSpPr>
          <p:nvPr/>
        </p:nvCxnSpPr>
        <p:spPr>
          <a:xfrm flipV="1">
            <a:off x="3909023" y="4521949"/>
            <a:ext cx="415327" cy="929"/>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a:endCxn id="254" idx="1"/>
          </p:cNvCxnSpPr>
          <p:nvPr/>
        </p:nvCxnSpPr>
        <p:spPr>
          <a:xfrm flipV="1">
            <a:off x="3909023" y="4872469"/>
            <a:ext cx="415327" cy="6034"/>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a:endCxn id="255" idx="1"/>
          </p:cNvCxnSpPr>
          <p:nvPr/>
        </p:nvCxnSpPr>
        <p:spPr>
          <a:xfrm flipV="1">
            <a:off x="3902596" y="5047729"/>
            <a:ext cx="421754" cy="605"/>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a:endCxn id="312" idx="1"/>
          </p:cNvCxnSpPr>
          <p:nvPr/>
        </p:nvCxnSpPr>
        <p:spPr>
          <a:xfrm>
            <a:off x="3943350" y="5227170"/>
            <a:ext cx="2104153" cy="1900"/>
          </a:xfrm>
          <a:prstGeom prst="straightConnector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6" name="Elbow Connector 415"/>
          <p:cNvCxnSpPr>
            <a:endCxn id="260" idx="1"/>
          </p:cNvCxnSpPr>
          <p:nvPr/>
        </p:nvCxnSpPr>
        <p:spPr>
          <a:xfrm>
            <a:off x="3886298" y="5354700"/>
            <a:ext cx="441867" cy="39014"/>
          </a:xfrm>
          <a:prstGeom prst="bentConnector3">
            <a:avLst>
              <a:gd name="adj1" fmla="val 69401"/>
            </a:avLst>
          </a:prstGeom>
          <a:ln>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2325571" y="6814346"/>
            <a:ext cx="1785435" cy="349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Arrow Connector 486"/>
          <p:cNvCxnSpPr>
            <a:stCxn id="64" idx="3"/>
          </p:cNvCxnSpPr>
          <p:nvPr/>
        </p:nvCxnSpPr>
        <p:spPr>
          <a:xfrm>
            <a:off x="1927860" y="5480473"/>
            <a:ext cx="403421" cy="1810"/>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p:cNvCxnSpPr>
            <a:stCxn id="65" idx="3"/>
          </p:cNvCxnSpPr>
          <p:nvPr/>
        </p:nvCxnSpPr>
        <p:spPr>
          <a:xfrm>
            <a:off x="1927860" y="5655733"/>
            <a:ext cx="396907" cy="0"/>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9" name="Straight Arrow Connector 488"/>
          <p:cNvCxnSpPr>
            <a:stCxn id="66" idx="3"/>
          </p:cNvCxnSpPr>
          <p:nvPr/>
        </p:nvCxnSpPr>
        <p:spPr>
          <a:xfrm flipV="1">
            <a:off x="1927860" y="5826233"/>
            <a:ext cx="393517" cy="4760"/>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0" name="Straight Arrow Connector 489"/>
          <p:cNvCxnSpPr>
            <a:stCxn id="67" idx="3"/>
          </p:cNvCxnSpPr>
          <p:nvPr/>
        </p:nvCxnSpPr>
        <p:spPr>
          <a:xfrm flipV="1">
            <a:off x="1927860" y="6005185"/>
            <a:ext cx="403421" cy="1068"/>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1" name="Straight Arrow Connector 490"/>
          <p:cNvCxnSpPr>
            <a:stCxn id="68" idx="3"/>
          </p:cNvCxnSpPr>
          <p:nvPr/>
        </p:nvCxnSpPr>
        <p:spPr>
          <a:xfrm flipV="1">
            <a:off x="1927860" y="6180447"/>
            <a:ext cx="399437" cy="1066"/>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a:stCxn id="69" idx="3"/>
          </p:cNvCxnSpPr>
          <p:nvPr/>
        </p:nvCxnSpPr>
        <p:spPr>
          <a:xfrm flipV="1">
            <a:off x="1927860" y="6354963"/>
            <a:ext cx="401578" cy="1810"/>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3" name="Straight Arrow Connector 492"/>
          <p:cNvCxnSpPr>
            <a:stCxn id="70" idx="3"/>
          </p:cNvCxnSpPr>
          <p:nvPr/>
        </p:nvCxnSpPr>
        <p:spPr>
          <a:xfrm flipV="1">
            <a:off x="1927860" y="6527155"/>
            <a:ext cx="396907" cy="4878"/>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4" name="Straight Arrow Connector 493"/>
          <p:cNvCxnSpPr>
            <a:stCxn id="71" idx="3"/>
          </p:cNvCxnSpPr>
          <p:nvPr/>
        </p:nvCxnSpPr>
        <p:spPr>
          <a:xfrm flipV="1">
            <a:off x="1927860" y="6705483"/>
            <a:ext cx="399298" cy="1810"/>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a:endCxn id="95" idx="1"/>
          </p:cNvCxnSpPr>
          <p:nvPr/>
        </p:nvCxnSpPr>
        <p:spPr>
          <a:xfrm>
            <a:off x="2324098" y="5479743"/>
            <a:ext cx="419102" cy="730"/>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a:endCxn id="96" idx="1"/>
          </p:cNvCxnSpPr>
          <p:nvPr/>
        </p:nvCxnSpPr>
        <p:spPr>
          <a:xfrm>
            <a:off x="2324098" y="5650627"/>
            <a:ext cx="419102" cy="5106"/>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a:endCxn id="97" idx="1"/>
          </p:cNvCxnSpPr>
          <p:nvPr/>
        </p:nvCxnSpPr>
        <p:spPr>
          <a:xfrm>
            <a:off x="2324098" y="5822446"/>
            <a:ext cx="419102" cy="8547"/>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a:endCxn id="98" idx="1"/>
          </p:cNvCxnSpPr>
          <p:nvPr/>
        </p:nvCxnSpPr>
        <p:spPr>
          <a:xfrm>
            <a:off x="2324098" y="6004199"/>
            <a:ext cx="419102" cy="2054"/>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a:endCxn id="99" idx="1"/>
          </p:cNvCxnSpPr>
          <p:nvPr/>
        </p:nvCxnSpPr>
        <p:spPr>
          <a:xfrm>
            <a:off x="2327837" y="6179459"/>
            <a:ext cx="415363" cy="2054"/>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a:endCxn id="100" idx="1"/>
          </p:cNvCxnSpPr>
          <p:nvPr/>
        </p:nvCxnSpPr>
        <p:spPr>
          <a:xfrm>
            <a:off x="2331261" y="6351054"/>
            <a:ext cx="411939" cy="5719"/>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1" name="Straight Arrow Connector 500"/>
          <p:cNvCxnSpPr>
            <a:endCxn id="101" idx="1"/>
          </p:cNvCxnSpPr>
          <p:nvPr/>
        </p:nvCxnSpPr>
        <p:spPr>
          <a:xfrm>
            <a:off x="2337108" y="6526314"/>
            <a:ext cx="406092" cy="5719"/>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2" name="Straight Arrow Connector 501"/>
          <p:cNvCxnSpPr>
            <a:endCxn id="102" idx="1"/>
          </p:cNvCxnSpPr>
          <p:nvPr/>
        </p:nvCxnSpPr>
        <p:spPr>
          <a:xfrm>
            <a:off x="2337228" y="6705483"/>
            <a:ext cx="405972" cy="1810"/>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3" name="Straight Arrow Connector 502"/>
          <p:cNvCxnSpPr/>
          <p:nvPr/>
        </p:nvCxnSpPr>
        <p:spPr>
          <a:xfrm>
            <a:off x="2323200" y="5388195"/>
            <a:ext cx="8518" cy="1426151"/>
          </a:xfrm>
          <a:prstGeom prst="straightConnector1">
            <a:avLst/>
          </a:prstGeom>
          <a:ln w="285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4" name="Elbow Connector 503"/>
          <p:cNvCxnSpPr/>
          <p:nvPr/>
        </p:nvCxnSpPr>
        <p:spPr>
          <a:xfrm rot="5400000" flipH="1" flipV="1">
            <a:off x="2677438" y="5174984"/>
            <a:ext cx="3068420" cy="210305"/>
          </a:xfrm>
          <a:prstGeom prst="bentConnector3">
            <a:avLst>
              <a:gd name="adj1" fmla="val 100040"/>
            </a:avLst>
          </a:prstGeom>
          <a:ln w="285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5" name="Straight Arrow Connector 504"/>
          <p:cNvCxnSpPr>
            <a:stCxn id="95" idx="3"/>
          </p:cNvCxnSpPr>
          <p:nvPr/>
        </p:nvCxnSpPr>
        <p:spPr>
          <a:xfrm>
            <a:off x="3710940" y="5480473"/>
            <a:ext cx="394736" cy="3751"/>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6" name="Straight Arrow Connector 505"/>
          <p:cNvCxnSpPr>
            <a:stCxn id="96" idx="3"/>
          </p:cNvCxnSpPr>
          <p:nvPr/>
        </p:nvCxnSpPr>
        <p:spPr>
          <a:xfrm flipV="1">
            <a:off x="3710940" y="5653681"/>
            <a:ext cx="395015" cy="2052"/>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7" name="Straight Arrow Connector 506"/>
          <p:cNvCxnSpPr>
            <a:stCxn id="97" idx="3"/>
          </p:cNvCxnSpPr>
          <p:nvPr/>
        </p:nvCxnSpPr>
        <p:spPr>
          <a:xfrm flipV="1">
            <a:off x="3710940" y="5828941"/>
            <a:ext cx="395015" cy="2052"/>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8" name="Straight Arrow Connector 507"/>
          <p:cNvCxnSpPr>
            <a:stCxn id="98" idx="3"/>
          </p:cNvCxnSpPr>
          <p:nvPr/>
        </p:nvCxnSpPr>
        <p:spPr>
          <a:xfrm flipV="1">
            <a:off x="3710940" y="6004199"/>
            <a:ext cx="395015" cy="2054"/>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9" name="Straight Arrow Connector 508"/>
          <p:cNvCxnSpPr>
            <a:stCxn id="99" idx="3"/>
          </p:cNvCxnSpPr>
          <p:nvPr/>
        </p:nvCxnSpPr>
        <p:spPr>
          <a:xfrm flipV="1">
            <a:off x="3710940" y="6179461"/>
            <a:ext cx="395015" cy="2052"/>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0" name="Straight Arrow Connector 509"/>
          <p:cNvCxnSpPr>
            <a:stCxn id="100" idx="3"/>
          </p:cNvCxnSpPr>
          <p:nvPr/>
        </p:nvCxnSpPr>
        <p:spPr>
          <a:xfrm flipV="1">
            <a:off x="3710940" y="6354721"/>
            <a:ext cx="395015" cy="2052"/>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1" name="Straight Arrow Connector 510"/>
          <p:cNvCxnSpPr>
            <a:stCxn id="101" idx="3"/>
          </p:cNvCxnSpPr>
          <p:nvPr/>
        </p:nvCxnSpPr>
        <p:spPr>
          <a:xfrm flipV="1">
            <a:off x="3710940" y="6529979"/>
            <a:ext cx="395015" cy="2054"/>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2" name="Straight Arrow Connector 511"/>
          <p:cNvCxnSpPr>
            <a:stCxn id="102" idx="3"/>
          </p:cNvCxnSpPr>
          <p:nvPr/>
        </p:nvCxnSpPr>
        <p:spPr>
          <a:xfrm flipV="1">
            <a:off x="3710940" y="6705241"/>
            <a:ext cx="395015" cy="2052"/>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3" name="Straight Arrow Connector 512"/>
          <p:cNvCxnSpPr>
            <a:endCxn id="261" idx="1"/>
          </p:cNvCxnSpPr>
          <p:nvPr/>
        </p:nvCxnSpPr>
        <p:spPr>
          <a:xfrm flipV="1">
            <a:off x="4111006" y="5568974"/>
            <a:ext cx="217159" cy="571"/>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a:endCxn id="266" idx="1"/>
          </p:cNvCxnSpPr>
          <p:nvPr/>
        </p:nvCxnSpPr>
        <p:spPr>
          <a:xfrm>
            <a:off x="4111006" y="5920924"/>
            <a:ext cx="217159" cy="2621"/>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a:endCxn id="267" idx="1"/>
          </p:cNvCxnSpPr>
          <p:nvPr/>
        </p:nvCxnSpPr>
        <p:spPr>
          <a:xfrm>
            <a:off x="4111006" y="6098805"/>
            <a:ext cx="217159" cy="0"/>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a:endCxn id="272" idx="1"/>
          </p:cNvCxnSpPr>
          <p:nvPr/>
        </p:nvCxnSpPr>
        <p:spPr>
          <a:xfrm flipV="1">
            <a:off x="4111006" y="6447386"/>
            <a:ext cx="217159" cy="3369"/>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a:endCxn id="273" idx="1"/>
          </p:cNvCxnSpPr>
          <p:nvPr/>
        </p:nvCxnSpPr>
        <p:spPr>
          <a:xfrm>
            <a:off x="4105779" y="6618465"/>
            <a:ext cx="222386" cy="4181"/>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a:endCxn id="321" idx="1"/>
          </p:cNvCxnSpPr>
          <p:nvPr/>
        </p:nvCxnSpPr>
        <p:spPr>
          <a:xfrm>
            <a:off x="4118261" y="6279274"/>
            <a:ext cx="1945428" cy="0"/>
          </a:xfrm>
          <a:prstGeom prst="straightConnector1">
            <a:avLst/>
          </a:prstGeom>
          <a:ln>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7" name="TextBox 596"/>
          <p:cNvSpPr txBox="1"/>
          <p:nvPr/>
        </p:nvSpPr>
        <p:spPr>
          <a:xfrm rot="16200000">
            <a:off x="5421149" y="2860597"/>
            <a:ext cx="324128" cy="215444"/>
          </a:xfrm>
          <a:prstGeom prst="rect">
            <a:avLst/>
          </a:prstGeom>
          <a:noFill/>
        </p:spPr>
        <p:txBody>
          <a:bodyPr wrap="none" rtlCol="0">
            <a:spAutoFit/>
          </a:bodyPr>
          <a:lstStyle/>
          <a:p>
            <a:r>
              <a:rPr lang="en-US" sz="800" dirty="0" smtClean="0">
                <a:solidFill>
                  <a:srgbClr val="00B050"/>
                </a:solidFill>
              </a:rPr>
              <a:t>M0</a:t>
            </a:r>
            <a:endParaRPr lang="en-US" sz="800" dirty="0">
              <a:solidFill>
                <a:srgbClr val="00B050"/>
              </a:solidFill>
            </a:endParaRPr>
          </a:p>
        </p:txBody>
      </p:sp>
      <p:sp>
        <p:nvSpPr>
          <p:cNvPr id="599" name="TextBox 598"/>
          <p:cNvSpPr txBox="1"/>
          <p:nvPr/>
        </p:nvSpPr>
        <p:spPr>
          <a:xfrm rot="16200000">
            <a:off x="3881266" y="3696100"/>
            <a:ext cx="324128" cy="215444"/>
          </a:xfrm>
          <a:prstGeom prst="rect">
            <a:avLst/>
          </a:prstGeom>
          <a:noFill/>
        </p:spPr>
        <p:txBody>
          <a:bodyPr wrap="none" rtlCol="0">
            <a:spAutoFit/>
          </a:bodyPr>
          <a:lstStyle/>
          <a:p>
            <a:r>
              <a:rPr lang="en-US" sz="800" dirty="0" smtClean="0">
                <a:solidFill>
                  <a:schemeClr val="accent2">
                    <a:lumMod val="75000"/>
                  </a:schemeClr>
                </a:solidFill>
              </a:rPr>
              <a:t>M0</a:t>
            </a:r>
            <a:endParaRPr lang="en-US" sz="800" dirty="0">
              <a:solidFill>
                <a:schemeClr val="accent2">
                  <a:lumMod val="75000"/>
                </a:schemeClr>
              </a:solidFill>
            </a:endParaRPr>
          </a:p>
        </p:txBody>
      </p:sp>
      <p:sp>
        <p:nvSpPr>
          <p:cNvPr id="600" name="TextBox 599"/>
          <p:cNvSpPr txBox="1"/>
          <p:nvPr/>
        </p:nvSpPr>
        <p:spPr>
          <a:xfrm rot="16200000">
            <a:off x="3680791" y="3596700"/>
            <a:ext cx="324128" cy="215444"/>
          </a:xfrm>
          <a:prstGeom prst="rect">
            <a:avLst/>
          </a:prstGeom>
          <a:noFill/>
        </p:spPr>
        <p:txBody>
          <a:bodyPr wrap="none" rtlCol="0">
            <a:spAutoFit/>
          </a:bodyPr>
          <a:lstStyle/>
          <a:p>
            <a:r>
              <a:rPr lang="en-US" sz="800" dirty="0" smtClean="0">
                <a:solidFill>
                  <a:schemeClr val="accent4">
                    <a:lumMod val="75000"/>
                  </a:schemeClr>
                </a:solidFill>
              </a:rPr>
              <a:t>M1</a:t>
            </a:r>
          </a:p>
        </p:txBody>
      </p:sp>
      <p:cxnSp>
        <p:nvCxnSpPr>
          <p:cNvPr id="602" name="Straight Arrow Connector 601"/>
          <p:cNvCxnSpPr/>
          <p:nvPr/>
        </p:nvCxnSpPr>
        <p:spPr>
          <a:xfrm>
            <a:off x="4463415" y="3263487"/>
            <a:ext cx="5715" cy="372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6" name="Straight Arrow Connector 605"/>
          <p:cNvCxnSpPr/>
          <p:nvPr/>
        </p:nvCxnSpPr>
        <p:spPr>
          <a:xfrm flipH="1" flipV="1">
            <a:off x="5158088" y="3263487"/>
            <a:ext cx="7620" cy="367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9" name="TextBox 608"/>
          <p:cNvSpPr txBox="1"/>
          <p:nvPr/>
        </p:nvSpPr>
        <p:spPr>
          <a:xfrm>
            <a:off x="4417653" y="3461547"/>
            <a:ext cx="468398" cy="215444"/>
          </a:xfrm>
          <a:prstGeom prst="rect">
            <a:avLst/>
          </a:prstGeom>
          <a:noFill/>
        </p:spPr>
        <p:txBody>
          <a:bodyPr wrap="none" rtlCol="0">
            <a:spAutoFit/>
          </a:bodyPr>
          <a:lstStyle/>
          <a:p>
            <a:r>
              <a:rPr lang="en-US" sz="800" dirty="0" smtClean="0">
                <a:solidFill>
                  <a:srgbClr val="FF0000"/>
                </a:solidFill>
              </a:rPr>
              <a:t>SC_I2C</a:t>
            </a:r>
          </a:p>
        </p:txBody>
      </p:sp>
      <p:sp>
        <p:nvSpPr>
          <p:cNvPr id="611" name="TextBox 610"/>
          <p:cNvSpPr txBox="1"/>
          <p:nvPr/>
        </p:nvSpPr>
        <p:spPr>
          <a:xfrm>
            <a:off x="4394407" y="3228211"/>
            <a:ext cx="330540" cy="215444"/>
          </a:xfrm>
          <a:prstGeom prst="rect">
            <a:avLst/>
          </a:prstGeom>
          <a:noFill/>
        </p:spPr>
        <p:txBody>
          <a:bodyPr wrap="none" rtlCol="0">
            <a:spAutoFit/>
          </a:bodyPr>
          <a:lstStyle/>
          <a:p>
            <a:r>
              <a:rPr lang="en-US" sz="800" dirty="0" smtClean="0">
                <a:solidFill>
                  <a:srgbClr val="FF0000"/>
                </a:solidFill>
              </a:rPr>
              <a:t>PIO</a:t>
            </a:r>
          </a:p>
        </p:txBody>
      </p:sp>
      <p:sp>
        <p:nvSpPr>
          <p:cNvPr id="612" name="TextBox 611"/>
          <p:cNvSpPr txBox="1"/>
          <p:nvPr/>
        </p:nvSpPr>
        <p:spPr>
          <a:xfrm>
            <a:off x="4921728" y="3461547"/>
            <a:ext cx="330540" cy="215444"/>
          </a:xfrm>
          <a:prstGeom prst="rect">
            <a:avLst/>
          </a:prstGeom>
          <a:noFill/>
        </p:spPr>
        <p:txBody>
          <a:bodyPr wrap="none" rtlCol="0">
            <a:spAutoFit/>
          </a:bodyPr>
          <a:lstStyle/>
          <a:p>
            <a:r>
              <a:rPr lang="en-US" sz="800" dirty="0" smtClean="0">
                <a:solidFill>
                  <a:srgbClr val="FF0000"/>
                </a:solidFill>
              </a:rPr>
              <a:t>PIO</a:t>
            </a:r>
          </a:p>
        </p:txBody>
      </p:sp>
      <p:cxnSp>
        <p:nvCxnSpPr>
          <p:cNvPr id="613" name="Straight Arrow Connector 612"/>
          <p:cNvCxnSpPr/>
          <p:nvPr/>
        </p:nvCxnSpPr>
        <p:spPr>
          <a:xfrm>
            <a:off x="5268595" y="2750750"/>
            <a:ext cx="761128" cy="354"/>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4" name="TextBox 613"/>
          <p:cNvSpPr txBox="1"/>
          <p:nvPr/>
        </p:nvSpPr>
        <p:spPr>
          <a:xfrm>
            <a:off x="5280187" y="2581631"/>
            <a:ext cx="324128" cy="215444"/>
          </a:xfrm>
          <a:prstGeom prst="rect">
            <a:avLst/>
          </a:prstGeom>
          <a:noFill/>
        </p:spPr>
        <p:txBody>
          <a:bodyPr wrap="none" rtlCol="0">
            <a:spAutoFit/>
          </a:bodyPr>
          <a:lstStyle/>
          <a:p>
            <a:r>
              <a:rPr lang="en-US" sz="800" dirty="0" smtClean="0">
                <a:solidFill>
                  <a:schemeClr val="bg2">
                    <a:lumMod val="50000"/>
                  </a:schemeClr>
                </a:solidFill>
              </a:rPr>
              <a:t>M0</a:t>
            </a:r>
            <a:endParaRPr lang="en-US" sz="800" dirty="0">
              <a:solidFill>
                <a:schemeClr val="bg2">
                  <a:lumMod val="50000"/>
                </a:schemeClr>
              </a:solidFill>
            </a:endParaRPr>
          </a:p>
        </p:txBody>
      </p:sp>
      <p:cxnSp>
        <p:nvCxnSpPr>
          <p:cNvPr id="615" name="Straight Arrow Connector 614"/>
          <p:cNvCxnSpPr/>
          <p:nvPr/>
        </p:nvCxnSpPr>
        <p:spPr>
          <a:xfrm>
            <a:off x="5280187" y="4134704"/>
            <a:ext cx="775409" cy="9713"/>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616" name="TextBox 615"/>
          <p:cNvSpPr txBox="1"/>
          <p:nvPr/>
        </p:nvSpPr>
        <p:spPr>
          <a:xfrm>
            <a:off x="5287250" y="4087775"/>
            <a:ext cx="324128" cy="215444"/>
          </a:xfrm>
          <a:prstGeom prst="rect">
            <a:avLst/>
          </a:prstGeom>
          <a:noFill/>
        </p:spPr>
        <p:txBody>
          <a:bodyPr wrap="none" rtlCol="0">
            <a:spAutoFit/>
          </a:bodyPr>
          <a:lstStyle/>
          <a:p>
            <a:r>
              <a:rPr lang="en-US" sz="800" dirty="0" smtClean="0">
                <a:solidFill>
                  <a:srgbClr val="CC66FF"/>
                </a:solidFill>
              </a:rPr>
              <a:t>M0</a:t>
            </a:r>
            <a:endParaRPr lang="en-US" sz="800" dirty="0">
              <a:solidFill>
                <a:srgbClr val="CC66FF"/>
              </a:solidFill>
            </a:endParaRPr>
          </a:p>
        </p:txBody>
      </p:sp>
      <p:cxnSp>
        <p:nvCxnSpPr>
          <p:cNvPr id="263" name="Straight Arrow Connector 262"/>
          <p:cNvCxnSpPr/>
          <p:nvPr/>
        </p:nvCxnSpPr>
        <p:spPr>
          <a:xfrm flipH="1">
            <a:off x="4526277" y="56488"/>
            <a:ext cx="5980" cy="3076492"/>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H="1" flipV="1">
            <a:off x="4679732" y="48754"/>
            <a:ext cx="25053" cy="3069789"/>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9" name="TextBox 268"/>
          <p:cNvSpPr txBox="1"/>
          <p:nvPr/>
        </p:nvSpPr>
        <p:spPr>
          <a:xfrm>
            <a:off x="4463415" y="2907886"/>
            <a:ext cx="288862" cy="215444"/>
          </a:xfrm>
          <a:prstGeom prst="rect">
            <a:avLst/>
          </a:prstGeom>
          <a:noFill/>
        </p:spPr>
        <p:txBody>
          <a:bodyPr wrap="none" rtlCol="0">
            <a:spAutoFit/>
          </a:bodyPr>
          <a:lstStyle/>
          <a:p>
            <a:r>
              <a:rPr lang="en-US" sz="800" dirty="0" smtClean="0">
                <a:solidFill>
                  <a:schemeClr val="tx2">
                    <a:lumMod val="60000"/>
                    <a:lumOff val="40000"/>
                  </a:schemeClr>
                </a:solidFill>
              </a:rPr>
              <a:t>EC</a:t>
            </a:r>
          </a:p>
        </p:txBody>
      </p:sp>
      <p:cxnSp>
        <p:nvCxnSpPr>
          <p:cNvPr id="270" name="Straight Arrow Connector 269"/>
          <p:cNvCxnSpPr/>
          <p:nvPr/>
        </p:nvCxnSpPr>
        <p:spPr>
          <a:xfrm flipH="1">
            <a:off x="5011046" y="3775834"/>
            <a:ext cx="179" cy="266456"/>
          </a:xfrm>
          <a:prstGeom prst="straightConnector1">
            <a:avLst/>
          </a:prstGeom>
          <a:ln>
            <a:solidFill>
              <a:srgbClr val="CC66FF"/>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4838037" y="3768061"/>
            <a:ext cx="838" cy="260205"/>
          </a:xfrm>
          <a:prstGeom prst="straightConnector1">
            <a:avLst/>
          </a:prstGeom>
          <a:ln>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274" name="TextBox 273"/>
          <p:cNvSpPr txBox="1"/>
          <p:nvPr/>
        </p:nvSpPr>
        <p:spPr>
          <a:xfrm>
            <a:off x="4778122" y="3790696"/>
            <a:ext cx="315968" cy="215444"/>
          </a:xfrm>
          <a:prstGeom prst="rect">
            <a:avLst/>
          </a:prstGeom>
          <a:noFill/>
        </p:spPr>
        <p:txBody>
          <a:bodyPr wrap="square" rtlCol="0">
            <a:spAutoFit/>
          </a:bodyPr>
          <a:lstStyle/>
          <a:p>
            <a:r>
              <a:rPr lang="en-US" sz="800" dirty="0" smtClean="0">
                <a:solidFill>
                  <a:srgbClr val="CC66FF"/>
                </a:solidFill>
              </a:rPr>
              <a:t>EC</a:t>
            </a:r>
          </a:p>
        </p:txBody>
      </p:sp>
      <p:cxnSp>
        <p:nvCxnSpPr>
          <p:cNvPr id="278" name="Straight Arrow Connector 277"/>
          <p:cNvCxnSpPr/>
          <p:nvPr/>
        </p:nvCxnSpPr>
        <p:spPr>
          <a:xfrm>
            <a:off x="4469773" y="3640429"/>
            <a:ext cx="0" cy="384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1" name="TextBox 280"/>
          <p:cNvSpPr txBox="1"/>
          <p:nvPr/>
        </p:nvSpPr>
        <p:spPr>
          <a:xfrm>
            <a:off x="4420166" y="3853834"/>
            <a:ext cx="468398" cy="215444"/>
          </a:xfrm>
          <a:prstGeom prst="rect">
            <a:avLst/>
          </a:prstGeom>
          <a:noFill/>
        </p:spPr>
        <p:txBody>
          <a:bodyPr wrap="none" rtlCol="0">
            <a:spAutoFit/>
          </a:bodyPr>
          <a:lstStyle/>
          <a:p>
            <a:r>
              <a:rPr lang="en-US" sz="800" dirty="0" smtClean="0">
                <a:solidFill>
                  <a:srgbClr val="FF0000"/>
                </a:solidFill>
              </a:rPr>
              <a:t>SC_I2C</a:t>
            </a:r>
          </a:p>
        </p:txBody>
      </p:sp>
      <p:cxnSp>
        <p:nvCxnSpPr>
          <p:cNvPr id="20" name="Straight Arrow Connector 19"/>
          <p:cNvCxnSpPr/>
          <p:nvPr/>
        </p:nvCxnSpPr>
        <p:spPr>
          <a:xfrm>
            <a:off x="5295905" y="3144021"/>
            <a:ext cx="306008"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flipV="1">
            <a:off x="5288280" y="3661198"/>
            <a:ext cx="313633" cy="8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88280" y="4054068"/>
            <a:ext cx="313633" cy="364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296070" y="3238187"/>
            <a:ext cx="521823" cy="731"/>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5288280" y="3748171"/>
            <a:ext cx="529613" cy="1538"/>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280187" y="2838461"/>
            <a:ext cx="530416" cy="2038"/>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10603" y="2819168"/>
            <a:ext cx="7290" cy="95257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601913" y="3125466"/>
            <a:ext cx="1" cy="9492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5605723" y="3147599"/>
            <a:ext cx="441918" cy="7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5818589" y="3745926"/>
            <a:ext cx="228914" cy="0"/>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7" name="TextBox 336"/>
          <p:cNvSpPr txBox="1"/>
          <p:nvPr/>
        </p:nvSpPr>
        <p:spPr>
          <a:xfrm>
            <a:off x="5304602" y="3884940"/>
            <a:ext cx="285656" cy="215444"/>
          </a:xfrm>
          <a:prstGeom prst="rect">
            <a:avLst/>
          </a:prstGeom>
          <a:noFill/>
        </p:spPr>
        <p:txBody>
          <a:bodyPr wrap="none" rtlCol="0">
            <a:spAutoFit/>
          </a:bodyPr>
          <a:lstStyle/>
          <a:p>
            <a:r>
              <a:rPr lang="en-US" sz="800" dirty="0" smtClean="0">
                <a:solidFill>
                  <a:srgbClr val="FF0000"/>
                </a:solidFill>
              </a:rPr>
              <a:t>SC</a:t>
            </a:r>
            <a:endParaRPr lang="en-US" sz="800" dirty="0">
              <a:solidFill>
                <a:srgbClr val="FF0000"/>
              </a:solidFill>
            </a:endParaRPr>
          </a:p>
        </p:txBody>
      </p:sp>
      <p:sp>
        <p:nvSpPr>
          <p:cNvPr id="136" name="TextBox 135"/>
          <p:cNvSpPr txBox="1"/>
          <p:nvPr/>
        </p:nvSpPr>
        <p:spPr>
          <a:xfrm>
            <a:off x="5302957" y="3488977"/>
            <a:ext cx="360996" cy="215444"/>
          </a:xfrm>
          <a:prstGeom prst="rect">
            <a:avLst/>
          </a:prstGeom>
          <a:noFill/>
        </p:spPr>
        <p:txBody>
          <a:bodyPr wrap="none" rtlCol="0">
            <a:spAutoFit/>
          </a:bodyPr>
          <a:lstStyle/>
          <a:p>
            <a:r>
              <a:rPr lang="en-US" sz="800" dirty="0" smtClean="0">
                <a:solidFill>
                  <a:srgbClr val="FF0000"/>
                </a:solidFill>
              </a:rPr>
              <a:t>Si2C</a:t>
            </a:r>
          </a:p>
        </p:txBody>
      </p:sp>
      <p:sp>
        <p:nvSpPr>
          <p:cNvPr id="138" name="TextBox 137"/>
          <p:cNvSpPr txBox="1"/>
          <p:nvPr/>
        </p:nvSpPr>
        <p:spPr>
          <a:xfrm>
            <a:off x="5290814" y="2966033"/>
            <a:ext cx="324128" cy="215444"/>
          </a:xfrm>
          <a:prstGeom prst="rect">
            <a:avLst/>
          </a:prstGeom>
          <a:noFill/>
        </p:spPr>
        <p:txBody>
          <a:bodyPr wrap="none" rtlCol="0">
            <a:spAutoFit/>
          </a:bodyPr>
          <a:lstStyle/>
          <a:p>
            <a:r>
              <a:rPr lang="en-US" sz="800" dirty="0" smtClean="0">
                <a:solidFill>
                  <a:srgbClr val="FF0000"/>
                </a:solidFill>
              </a:rPr>
              <a:t>M2</a:t>
            </a:r>
          </a:p>
        </p:txBody>
      </p:sp>
      <p:sp>
        <p:nvSpPr>
          <p:cNvPr id="139" name="TextBox 138"/>
          <p:cNvSpPr txBox="1"/>
          <p:nvPr/>
        </p:nvSpPr>
        <p:spPr>
          <a:xfrm>
            <a:off x="5312277" y="3191128"/>
            <a:ext cx="433116" cy="215444"/>
          </a:xfrm>
          <a:prstGeom prst="rect">
            <a:avLst/>
          </a:prstGeom>
          <a:noFill/>
        </p:spPr>
        <p:txBody>
          <a:bodyPr wrap="square" rtlCol="0">
            <a:spAutoFit/>
          </a:bodyPr>
          <a:lstStyle/>
          <a:p>
            <a:r>
              <a:rPr lang="en-US" sz="800" dirty="0" smtClean="0">
                <a:solidFill>
                  <a:srgbClr val="C00000"/>
                </a:solidFill>
              </a:rPr>
              <a:t>Si2C</a:t>
            </a:r>
          </a:p>
        </p:txBody>
      </p:sp>
      <p:sp>
        <p:nvSpPr>
          <p:cNvPr id="144" name="TextBox 143"/>
          <p:cNvSpPr txBox="1"/>
          <p:nvPr/>
        </p:nvSpPr>
        <p:spPr>
          <a:xfrm>
            <a:off x="5306435" y="3699180"/>
            <a:ext cx="324128" cy="215444"/>
          </a:xfrm>
          <a:prstGeom prst="rect">
            <a:avLst/>
          </a:prstGeom>
          <a:noFill/>
        </p:spPr>
        <p:txBody>
          <a:bodyPr wrap="none" rtlCol="0">
            <a:spAutoFit/>
          </a:bodyPr>
          <a:lstStyle/>
          <a:p>
            <a:r>
              <a:rPr lang="en-US" sz="800" dirty="0" smtClean="0">
                <a:solidFill>
                  <a:srgbClr val="C00000"/>
                </a:solidFill>
              </a:rPr>
              <a:t>M2</a:t>
            </a:r>
          </a:p>
        </p:txBody>
      </p:sp>
      <p:sp>
        <p:nvSpPr>
          <p:cNvPr id="145" name="TextBox 144"/>
          <p:cNvSpPr txBox="1"/>
          <p:nvPr/>
        </p:nvSpPr>
        <p:spPr>
          <a:xfrm>
            <a:off x="5270558" y="2797190"/>
            <a:ext cx="285656" cy="215444"/>
          </a:xfrm>
          <a:prstGeom prst="rect">
            <a:avLst/>
          </a:prstGeom>
          <a:noFill/>
        </p:spPr>
        <p:txBody>
          <a:bodyPr wrap="none" rtlCol="0">
            <a:spAutoFit/>
          </a:bodyPr>
          <a:lstStyle/>
          <a:p>
            <a:r>
              <a:rPr lang="en-US" sz="800" dirty="0" smtClean="0">
                <a:solidFill>
                  <a:srgbClr val="C00000"/>
                </a:solidFill>
              </a:rPr>
              <a:t>SC</a:t>
            </a:r>
          </a:p>
        </p:txBody>
      </p:sp>
      <p:cxnSp>
        <p:nvCxnSpPr>
          <p:cNvPr id="275" name="Straight Arrow Connector 274"/>
          <p:cNvCxnSpPr/>
          <p:nvPr/>
        </p:nvCxnSpPr>
        <p:spPr>
          <a:xfrm flipV="1">
            <a:off x="5817893" y="3012269"/>
            <a:ext cx="1696720" cy="365"/>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flipV="1">
            <a:off x="5604315" y="3903133"/>
            <a:ext cx="1924877" cy="74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533192" y="3448120"/>
            <a:ext cx="654357"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flipV="1">
            <a:off x="7514614" y="3012269"/>
            <a:ext cx="7289" cy="431386"/>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flipV="1">
            <a:off x="7521903" y="3447136"/>
            <a:ext cx="7290" cy="459702"/>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82220" y="3129931"/>
            <a:ext cx="776175" cy="307777"/>
          </a:xfrm>
          <a:prstGeom prst="rect">
            <a:avLst/>
          </a:prstGeom>
          <a:noFill/>
        </p:spPr>
        <p:txBody>
          <a:bodyPr wrap="none" rtlCol="0">
            <a:spAutoFit/>
          </a:bodyPr>
          <a:lstStyle/>
          <a:p>
            <a:r>
              <a:rPr lang="en-US" sz="1400" b="1" dirty="0" smtClean="0">
                <a:solidFill>
                  <a:srgbClr val="CC66FF"/>
                </a:solidFill>
              </a:rPr>
              <a:t>USB-I2C</a:t>
            </a:r>
          </a:p>
        </p:txBody>
      </p:sp>
      <p:graphicFrame>
        <p:nvGraphicFramePr>
          <p:cNvPr id="5" name="Table 4"/>
          <p:cNvGraphicFramePr>
            <a:graphicFrameLocks noGrp="1"/>
          </p:cNvGraphicFramePr>
          <p:nvPr>
            <p:extLst>
              <p:ext uri="{D42A27DB-BD31-4B8C-83A1-F6EECF244321}">
                <p14:modId xmlns:p14="http://schemas.microsoft.com/office/powerpoint/2010/main" val="1918403091"/>
              </p:ext>
            </p:extLst>
          </p:nvPr>
        </p:nvGraphicFramePr>
        <p:xfrm>
          <a:off x="-2246191" y="2356700"/>
          <a:ext cx="1879600" cy="2202180"/>
        </p:xfrm>
        <a:graphic>
          <a:graphicData uri="http://schemas.openxmlformats.org/drawingml/2006/table">
            <a:tbl>
              <a:tblPr/>
              <a:tblGrid>
                <a:gridCol w="820536">
                  <a:extLst>
                    <a:ext uri="{9D8B030D-6E8A-4147-A177-3AD203B41FA5}">
                      <a16:colId xmlns:a16="http://schemas.microsoft.com/office/drawing/2014/main" val="20000"/>
                    </a:ext>
                  </a:extLst>
                </a:gridCol>
                <a:gridCol w="209905">
                  <a:extLst>
                    <a:ext uri="{9D8B030D-6E8A-4147-A177-3AD203B41FA5}">
                      <a16:colId xmlns:a16="http://schemas.microsoft.com/office/drawing/2014/main" val="20001"/>
                    </a:ext>
                  </a:extLst>
                </a:gridCol>
                <a:gridCol w="849159">
                  <a:extLst>
                    <a:ext uri="{9D8B030D-6E8A-4147-A177-3AD203B41FA5}">
                      <a16:colId xmlns:a16="http://schemas.microsoft.com/office/drawing/2014/main" val="20002"/>
                    </a:ext>
                  </a:extLst>
                </a:gridCol>
              </a:tblGrid>
              <a:tr h="182880">
                <a:tc gridSpan="3">
                  <a:txBody>
                    <a:bodyPr/>
                    <a:lstStyle/>
                    <a:p>
                      <a:pPr algn="l" fontAlgn="b"/>
                      <a:r>
                        <a:rPr lang="en-US" sz="1100" b="1" i="0" u="none" strike="noStrike" dirty="0">
                          <a:solidFill>
                            <a:srgbClr val="FF0000"/>
                          </a:solidFill>
                          <a:effectLst/>
                          <a:latin typeface="Calibri" panose="020F0502020204030204" pitchFamily="34" charset="0"/>
                        </a:rPr>
                        <a:t>          Redundant controls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b="0" i="0" u="none" strike="noStrike" dirty="0">
                          <a:solidFill>
                            <a:srgbClr val="000000"/>
                          </a:solidFill>
                          <a:effectLst/>
                          <a:latin typeface="Calibri" panose="020F0502020204030204" pitchFamily="34" charset="0"/>
                        </a:rPr>
                        <a:t>LpGBT12</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LpGBT13</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1"/>
                  </a:ext>
                </a:extLst>
              </a:tr>
              <a:tr h="182880">
                <a:tc>
                  <a:txBody>
                    <a:bodyPr/>
                    <a:lstStyle/>
                    <a:p>
                      <a:pPr algn="ctr" fontAlgn="b"/>
                      <a:r>
                        <a:rPr lang="en-US" sz="1100" b="0" i="0" u="none" strike="noStrike" dirty="0" smtClean="0">
                          <a:solidFill>
                            <a:srgbClr val="000000"/>
                          </a:solidFill>
                          <a:effectLst/>
                          <a:latin typeface="Calibri" panose="020F0502020204030204" pitchFamily="34" charset="0"/>
                        </a:rPr>
                        <a:t>GPIO14</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panose="020F0502020204030204" pitchFamily="34" charset="0"/>
                        </a:rPr>
                        <a:t>SC_I2C</a:t>
                      </a:r>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82880">
                <a:tc>
                  <a:txBody>
                    <a:bodyPr/>
                    <a:lstStyle/>
                    <a:p>
                      <a:pPr algn="ctr" fontAlgn="b"/>
                      <a:r>
                        <a:rPr lang="en-US" sz="1100" b="0" i="0" u="none" strike="noStrike" dirty="0">
                          <a:solidFill>
                            <a:srgbClr val="000000"/>
                          </a:solidFill>
                          <a:effectLst/>
                          <a:latin typeface="Calibri" panose="020F0502020204030204" pitchFamily="34" charset="0"/>
                        </a:rPr>
                        <a:t>SC_I2C</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GPIO14</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82880">
                <a:tc>
                  <a:txBody>
                    <a:bodyPr/>
                    <a:lstStyle/>
                    <a:p>
                      <a:pPr algn="ctr" fontAlgn="b"/>
                      <a:r>
                        <a:rPr lang="en-US" sz="1100" b="0" i="0" u="none" strike="noStrike">
                          <a:solidFill>
                            <a:srgbClr val="000000"/>
                          </a:solidFill>
                          <a:effectLst/>
                          <a:latin typeface="Calibri" panose="020F0502020204030204" pitchFamily="34" charset="0"/>
                        </a:rPr>
                        <a:t>RSTB</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GPIO10</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82880">
                <a:tc>
                  <a:txBody>
                    <a:bodyPr/>
                    <a:lstStyle/>
                    <a:p>
                      <a:pPr algn="ctr" fontAlgn="b"/>
                      <a:r>
                        <a:rPr lang="en-US" sz="1100" b="0" i="0" u="none" strike="noStrike" dirty="0">
                          <a:solidFill>
                            <a:srgbClr val="000000"/>
                          </a:solidFill>
                          <a:effectLst/>
                          <a:latin typeface="Calibri" panose="020F0502020204030204" pitchFamily="34" charset="0"/>
                        </a:rPr>
                        <a:t>GPIO10</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RSTB</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000000"/>
                          </a:solidFill>
                          <a:effectLst/>
                          <a:latin typeface="Calibri" panose="020F0502020204030204" pitchFamily="34" charset="0"/>
                        </a:rPr>
                        <a:t>LpGBT12</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LpGBT11</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6"/>
                  </a:ext>
                </a:extLst>
              </a:tr>
              <a:tr h="182880">
                <a:tc>
                  <a:txBody>
                    <a:bodyPr/>
                    <a:lstStyle/>
                    <a:p>
                      <a:pPr algn="ctr" fontAlgn="b"/>
                      <a:r>
                        <a:rPr lang="en-US" sz="1100" b="0" i="0" u="none" strike="noStrike">
                          <a:solidFill>
                            <a:srgbClr val="000000"/>
                          </a:solidFill>
                          <a:effectLst/>
                          <a:latin typeface="Calibri" panose="020F0502020204030204" pitchFamily="34" charset="0"/>
                        </a:rPr>
                        <a:t>EC</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EC</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82880">
                <a:tc>
                  <a:txBody>
                    <a:bodyPr/>
                    <a:lstStyle/>
                    <a:p>
                      <a:pPr algn="ctr" fontAlgn="b"/>
                      <a:r>
                        <a:rPr lang="en-US" sz="1100" b="0" i="0" u="none" strike="noStrike" dirty="0">
                          <a:solidFill>
                            <a:srgbClr val="000000"/>
                          </a:solidFill>
                          <a:effectLst/>
                          <a:latin typeface="Calibri" panose="020F0502020204030204" pitchFamily="34" charset="0"/>
                        </a:rPr>
                        <a:t>GPIO15</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SC_I2C</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82880">
                <a:tc>
                  <a:txBody>
                    <a:bodyPr/>
                    <a:lstStyle/>
                    <a:p>
                      <a:pPr algn="ctr" fontAlgn="b"/>
                      <a:r>
                        <a:rPr lang="en-US" sz="1100" b="0" i="0" u="none" strike="noStrike">
                          <a:solidFill>
                            <a:srgbClr val="000000"/>
                          </a:solidFill>
                          <a:effectLst/>
                          <a:latin typeface="Calibri" panose="020F0502020204030204" pitchFamily="34" charset="0"/>
                        </a:rPr>
                        <a:t>LpGBT14</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LpGBT13</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9"/>
                  </a:ext>
                </a:extLst>
              </a:tr>
              <a:tr h="182880">
                <a:tc>
                  <a:txBody>
                    <a:bodyPr/>
                    <a:lstStyle/>
                    <a:p>
                      <a:pPr algn="ctr" fontAlgn="b"/>
                      <a:r>
                        <a:rPr lang="en-US" sz="1100" b="0" i="0" u="none" strike="noStrike">
                          <a:solidFill>
                            <a:srgbClr val="000000"/>
                          </a:solidFill>
                          <a:effectLst/>
                          <a:latin typeface="Calibri" panose="020F0502020204030204" pitchFamily="34" charset="0"/>
                        </a:rPr>
                        <a:t>EC</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EC</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90500">
                <a:tc>
                  <a:txBody>
                    <a:bodyPr/>
                    <a:lstStyle/>
                    <a:p>
                      <a:pPr algn="ctr" fontAlgn="b"/>
                      <a:r>
                        <a:rPr lang="en-US" sz="1100" b="0" i="0" u="none" strike="noStrike" dirty="0">
                          <a:solidFill>
                            <a:srgbClr val="000000"/>
                          </a:solidFill>
                          <a:effectLst/>
                          <a:latin typeface="Calibri" panose="020F0502020204030204" pitchFamily="34" charset="0"/>
                        </a:rPr>
                        <a:t>SC_I2C</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GPIO15</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cxnSp>
        <p:nvCxnSpPr>
          <p:cNvPr id="282" name="Straight Arrow Connector 281"/>
          <p:cNvCxnSpPr/>
          <p:nvPr/>
        </p:nvCxnSpPr>
        <p:spPr>
          <a:xfrm>
            <a:off x="3906887" y="1491511"/>
            <a:ext cx="406739" cy="2078"/>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a:off x="3924881" y="2004165"/>
            <a:ext cx="383235" cy="1154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a:off x="3933095" y="2348882"/>
            <a:ext cx="383635" cy="15636"/>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a:off x="3916814" y="2590084"/>
            <a:ext cx="385211" cy="5132"/>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a:off x="3922976" y="2805651"/>
            <a:ext cx="385139" cy="623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4412581" y="2870553"/>
            <a:ext cx="116576" cy="110816"/>
          </a:xfrm>
          <a:prstGeom prst="bentConnector3">
            <a:avLst>
              <a:gd name="adj1" fmla="val 9902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8" name="Elbow Connector 297"/>
          <p:cNvCxnSpPr/>
          <p:nvPr/>
        </p:nvCxnSpPr>
        <p:spPr>
          <a:xfrm rot="16200000" flipV="1">
            <a:off x="4595470" y="2895380"/>
            <a:ext cx="144252" cy="78102"/>
          </a:xfrm>
          <a:prstGeom prst="bentConnector3">
            <a:avLst>
              <a:gd name="adj1" fmla="val 13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3" name="Elbow Connector 312"/>
          <p:cNvCxnSpPr/>
          <p:nvPr/>
        </p:nvCxnSpPr>
        <p:spPr>
          <a:xfrm>
            <a:off x="4427411" y="2609635"/>
            <a:ext cx="99798" cy="68866"/>
          </a:xfrm>
          <a:prstGeom prst="bentConnector3">
            <a:avLst>
              <a:gd name="adj1" fmla="val -24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4" name="Elbow Connector 313"/>
          <p:cNvCxnSpPr/>
          <p:nvPr/>
        </p:nvCxnSpPr>
        <p:spPr>
          <a:xfrm rot="5400000" flipH="1" flipV="1">
            <a:off x="4696627" y="2616903"/>
            <a:ext cx="87073" cy="71353"/>
          </a:xfrm>
          <a:prstGeom prst="bentConnector3">
            <a:avLst>
              <a:gd name="adj1" fmla="val -46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3" name="Elbow Connector 352"/>
          <p:cNvCxnSpPr/>
          <p:nvPr/>
        </p:nvCxnSpPr>
        <p:spPr>
          <a:xfrm rot="5400000" flipH="1" flipV="1">
            <a:off x="4687242" y="2096525"/>
            <a:ext cx="87073" cy="71353"/>
          </a:xfrm>
          <a:prstGeom prst="bentConnector3">
            <a:avLst>
              <a:gd name="adj1" fmla="val -46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4" name="Elbow Connector 353"/>
          <p:cNvCxnSpPr/>
          <p:nvPr/>
        </p:nvCxnSpPr>
        <p:spPr>
          <a:xfrm>
            <a:off x="4419454" y="2083956"/>
            <a:ext cx="112679" cy="88026"/>
          </a:xfrm>
          <a:prstGeom prst="bentConnector3">
            <a:avLst>
              <a:gd name="adj1" fmla="val -17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5" name="Elbow Connector 354"/>
          <p:cNvCxnSpPr/>
          <p:nvPr/>
        </p:nvCxnSpPr>
        <p:spPr>
          <a:xfrm flipV="1">
            <a:off x="4412068" y="2247302"/>
            <a:ext cx="120064" cy="44188"/>
          </a:xfrm>
          <a:prstGeom prst="bentConnector3">
            <a:avLst>
              <a:gd name="adj1" fmla="val -15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6" name="Elbow Connector 355"/>
          <p:cNvCxnSpPr/>
          <p:nvPr/>
        </p:nvCxnSpPr>
        <p:spPr>
          <a:xfrm rot="16200000" flipH="1">
            <a:off x="4681145" y="2211904"/>
            <a:ext cx="95237" cy="75383"/>
          </a:xfrm>
          <a:prstGeom prst="bentConnector3">
            <a:avLst>
              <a:gd name="adj1" fmla="val 24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7" name="Elbow Connector 356"/>
          <p:cNvCxnSpPr/>
          <p:nvPr/>
        </p:nvCxnSpPr>
        <p:spPr>
          <a:xfrm rot="5400000" flipH="1" flipV="1">
            <a:off x="4687242" y="1570837"/>
            <a:ext cx="87073" cy="71353"/>
          </a:xfrm>
          <a:prstGeom prst="bentConnector3">
            <a:avLst>
              <a:gd name="adj1" fmla="val -46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8" name="Elbow Connector 357"/>
          <p:cNvCxnSpPr/>
          <p:nvPr/>
        </p:nvCxnSpPr>
        <p:spPr>
          <a:xfrm>
            <a:off x="4419454" y="1558268"/>
            <a:ext cx="112679" cy="88026"/>
          </a:xfrm>
          <a:prstGeom prst="bentConnector3">
            <a:avLst>
              <a:gd name="adj1" fmla="val -17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9" name="Elbow Connector 358"/>
          <p:cNvCxnSpPr/>
          <p:nvPr/>
        </p:nvCxnSpPr>
        <p:spPr>
          <a:xfrm flipV="1">
            <a:off x="4412068" y="1721614"/>
            <a:ext cx="120064" cy="44188"/>
          </a:xfrm>
          <a:prstGeom prst="bentConnector3">
            <a:avLst>
              <a:gd name="adj1" fmla="val -15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0" name="Elbow Connector 359"/>
          <p:cNvCxnSpPr/>
          <p:nvPr/>
        </p:nvCxnSpPr>
        <p:spPr>
          <a:xfrm rot="16200000" flipH="1">
            <a:off x="4681145" y="1686216"/>
            <a:ext cx="95237" cy="75383"/>
          </a:xfrm>
          <a:prstGeom prst="bentConnector3">
            <a:avLst>
              <a:gd name="adj1" fmla="val 24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3" name="Elbow Connector 362"/>
          <p:cNvCxnSpPr/>
          <p:nvPr/>
        </p:nvCxnSpPr>
        <p:spPr>
          <a:xfrm rot="5400000" flipH="1" flipV="1">
            <a:off x="4687100" y="1043952"/>
            <a:ext cx="87073" cy="71353"/>
          </a:xfrm>
          <a:prstGeom prst="bentConnector3">
            <a:avLst>
              <a:gd name="adj1" fmla="val -46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4" name="Elbow Connector 363"/>
          <p:cNvCxnSpPr/>
          <p:nvPr/>
        </p:nvCxnSpPr>
        <p:spPr>
          <a:xfrm>
            <a:off x="4419312" y="1031383"/>
            <a:ext cx="112679" cy="88026"/>
          </a:xfrm>
          <a:prstGeom prst="bentConnector3">
            <a:avLst>
              <a:gd name="adj1" fmla="val -17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5" name="Elbow Connector 364"/>
          <p:cNvCxnSpPr/>
          <p:nvPr/>
        </p:nvCxnSpPr>
        <p:spPr>
          <a:xfrm flipV="1">
            <a:off x="4411926" y="1194729"/>
            <a:ext cx="120064" cy="44188"/>
          </a:xfrm>
          <a:prstGeom prst="bentConnector3">
            <a:avLst>
              <a:gd name="adj1" fmla="val -15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6" name="Elbow Connector 365"/>
          <p:cNvCxnSpPr/>
          <p:nvPr/>
        </p:nvCxnSpPr>
        <p:spPr>
          <a:xfrm rot="16200000" flipH="1">
            <a:off x="4681003" y="1159331"/>
            <a:ext cx="95237" cy="75383"/>
          </a:xfrm>
          <a:prstGeom prst="bentConnector3">
            <a:avLst>
              <a:gd name="adj1" fmla="val 24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7" name="Elbow Connector 366"/>
          <p:cNvCxnSpPr/>
          <p:nvPr/>
        </p:nvCxnSpPr>
        <p:spPr>
          <a:xfrm rot="5400000" flipH="1" flipV="1">
            <a:off x="4679467" y="524322"/>
            <a:ext cx="87073" cy="71353"/>
          </a:xfrm>
          <a:prstGeom prst="bentConnector3">
            <a:avLst>
              <a:gd name="adj1" fmla="val -46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8" name="Elbow Connector 367"/>
          <p:cNvCxnSpPr/>
          <p:nvPr/>
        </p:nvCxnSpPr>
        <p:spPr>
          <a:xfrm>
            <a:off x="4411679" y="511753"/>
            <a:ext cx="112679" cy="88026"/>
          </a:xfrm>
          <a:prstGeom prst="bentConnector3">
            <a:avLst>
              <a:gd name="adj1" fmla="val -17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9" name="Elbow Connector 368"/>
          <p:cNvCxnSpPr/>
          <p:nvPr/>
        </p:nvCxnSpPr>
        <p:spPr>
          <a:xfrm flipV="1">
            <a:off x="4404293" y="675099"/>
            <a:ext cx="120064" cy="44188"/>
          </a:xfrm>
          <a:prstGeom prst="bentConnector3">
            <a:avLst>
              <a:gd name="adj1" fmla="val -15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1" name="Elbow Connector 370"/>
          <p:cNvCxnSpPr/>
          <p:nvPr/>
        </p:nvCxnSpPr>
        <p:spPr>
          <a:xfrm rot="16200000" flipH="1">
            <a:off x="4673370" y="639701"/>
            <a:ext cx="95237" cy="75383"/>
          </a:xfrm>
          <a:prstGeom prst="bentConnector3">
            <a:avLst>
              <a:gd name="adj1" fmla="val 24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2" name="Elbow Connector 371"/>
          <p:cNvCxnSpPr/>
          <p:nvPr/>
        </p:nvCxnSpPr>
        <p:spPr>
          <a:xfrm flipV="1">
            <a:off x="4411679" y="142231"/>
            <a:ext cx="120064" cy="44188"/>
          </a:xfrm>
          <a:prstGeom prst="bentConnector3">
            <a:avLst>
              <a:gd name="adj1" fmla="val -15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3" name="Elbow Connector 372"/>
          <p:cNvCxnSpPr/>
          <p:nvPr/>
        </p:nvCxnSpPr>
        <p:spPr>
          <a:xfrm rot="16200000" flipH="1">
            <a:off x="4680756" y="106833"/>
            <a:ext cx="95237" cy="75383"/>
          </a:xfrm>
          <a:prstGeom prst="bentConnector3">
            <a:avLst>
              <a:gd name="adj1" fmla="val 24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p:nvPr/>
        </p:nvCxnSpPr>
        <p:spPr>
          <a:xfrm>
            <a:off x="5291365" y="1812514"/>
            <a:ext cx="761128" cy="354"/>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7" name="TextBox 376"/>
          <p:cNvSpPr txBox="1"/>
          <p:nvPr/>
        </p:nvSpPr>
        <p:spPr>
          <a:xfrm>
            <a:off x="5302957" y="1643395"/>
            <a:ext cx="324128" cy="215444"/>
          </a:xfrm>
          <a:prstGeom prst="rect">
            <a:avLst/>
          </a:prstGeom>
          <a:noFill/>
        </p:spPr>
        <p:txBody>
          <a:bodyPr wrap="none" rtlCol="0">
            <a:spAutoFit/>
          </a:bodyPr>
          <a:lstStyle/>
          <a:p>
            <a:r>
              <a:rPr lang="en-US" sz="800" dirty="0" smtClean="0">
                <a:solidFill>
                  <a:schemeClr val="bg2">
                    <a:lumMod val="50000"/>
                  </a:schemeClr>
                </a:solidFill>
              </a:rPr>
              <a:t>M0</a:t>
            </a:r>
            <a:endParaRPr lang="en-US" sz="800" dirty="0">
              <a:solidFill>
                <a:schemeClr val="bg2">
                  <a:lumMod val="50000"/>
                </a:schemeClr>
              </a:solidFill>
            </a:endParaRPr>
          </a:p>
        </p:txBody>
      </p:sp>
      <p:cxnSp>
        <p:nvCxnSpPr>
          <p:cNvPr id="382" name="Straight Arrow Connector 381"/>
          <p:cNvCxnSpPr/>
          <p:nvPr/>
        </p:nvCxnSpPr>
        <p:spPr>
          <a:xfrm>
            <a:off x="5286375" y="806835"/>
            <a:ext cx="761128" cy="354"/>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3" name="TextBox 382"/>
          <p:cNvSpPr txBox="1"/>
          <p:nvPr/>
        </p:nvSpPr>
        <p:spPr>
          <a:xfrm>
            <a:off x="5297967" y="637716"/>
            <a:ext cx="324128" cy="215444"/>
          </a:xfrm>
          <a:prstGeom prst="rect">
            <a:avLst/>
          </a:prstGeom>
          <a:noFill/>
        </p:spPr>
        <p:txBody>
          <a:bodyPr wrap="none" rtlCol="0">
            <a:spAutoFit/>
          </a:bodyPr>
          <a:lstStyle/>
          <a:p>
            <a:r>
              <a:rPr lang="en-US" sz="800" dirty="0" smtClean="0">
                <a:solidFill>
                  <a:schemeClr val="bg2">
                    <a:lumMod val="50000"/>
                  </a:schemeClr>
                </a:solidFill>
              </a:rPr>
              <a:t>M0</a:t>
            </a:r>
            <a:endParaRPr lang="en-US" sz="800" dirty="0">
              <a:solidFill>
                <a:schemeClr val="bg2">
                  <a:lumMod val="50000"/>
                </a:schemeClr>
              </a:solidFill>
            </a:endParaRPr>
          </a:p>
        </p:txBody>
      </p:sp>
      <p:cxnSp>
        <p:nvCxnSpPr>
          <p:cNvPr id="417" name="Elbow Connector 416"/>
          <p:cNvCxnSpPr/>
          <p:nvPr/>
        </p:nvCxnSpPr>
        <p:spPr>
          <a:xfrm rot="16200000" flipH="1">
            <a:off x="3232419" y="2147781"/>
            <a:ext cx="1793018" cy="411903"/>
          </a:xfrm>
          <a:prstGeom prst="bentConnector3">
            <a:avLst>
              <a:gd name="adj1" fmla="val 10020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9" name="TextBox 418"/>
          <p:cNvSpPr txBox="1"/>
          <p:nvPr/>
        </p:nvSpPr>
        <p:spPr>
          <a:xfrm rot="16200000">
            <a:off x="3743704" y="2985767"/>
            <a:ext cx="324128" cy="338554"/>
          </a:xfrm>
          <a:prstGeom prst="rect">
            <a:avLst/>
          </a:prstGeom>
          <a:noFill/>
        </p:spPr>
        <p:txBody>
          <a:bodyPr wrap="none" rtlCol="0">
            <a:spAutoFit/>
          </a:bodyPr>
          <a:lstStyle/>
          <a:p>
            <a:r>
              <a:rPr lang="en-US" sz="800" dirty="0" smtClean="0">
                <a:solidFill>
                  <a:srgbClr val="00B050"/>
                </a:solidFill>
              </a:rPr>
              <a:t>M1</a:t>
            </a:r>
          </a:p>
          <a:p>
            <a:endParaRPr lang="en-US" sz="800" dirty="0">
              <a:solidFill>
                <a:srgbClr val="00B050"/>
              </a:solidFill>
            </a:endParaRPr>
          </a:p>
        </p:txBody>
      </p:sp>
      <p:cxnSp>
        <p:nvCxnSpPr>
          <p:cNvPr id="540" name="Elbow Connector 539"/>
          <p:cNvCxnSpPr/>
          <p:nvPr/>
        </p:nvCxnSpPr>
        <p:spPr>
          <a:xfrm>
            <a:off x="3711612" y="175898"/>
            <a:ext cx="608805" cy="14935"/>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4" name="Elbow Connector 543"/>
          <p:cNvCxnSpPr>
            <a:stCxn id="11" idx="3"/>
            <a:endCxn id="125" idx="1"/>
          </p:cNvCxnSpPr>
          <p:nvPr/>
        </p:nvCxnSpPr>
        <p:spPr>
          <a:xfrm>
            <a:off x="1927860" y="169333"/>
            <a:ext cx="2392680" cy="94298"/>
          </a:xfrm>
          <a:prstGeom prst="bentConnector3">
            <a:avLst>
              <a:gd name="adj1" fmla="val 29897"/>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3" name="Elbow Connector 432"/>
          <p:cNvCxnSpPr/>
          <p:nvPr/>
        </p:nvCxnSpPr>
        <p:spPr>
          <a:xfrm flipV="1">
            <a:off x="3709746" y="331818"/>
            <a:ext cx="614145" cy="23"/>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p:nvPr/>
        </p:nvCxnSpPr>
        <p:spPr>
          <a:xfrm>
            <a:off x="5287612" y="270847"/>
            <a:ext cx="214982" cy="6319"/>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7" name="Straight Arrow Connector 446"/>
          <p:cNvCxnSpPr/>
          <p:nvPr/>
        </p:nvCxnSpPr>
        <p:spPr>
          <a:xfrm>
            <a:off x="3935147" y="1838409"/>
            <a:ext cx="383235" cy="1154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8" name="Elbow Connector 557"/>
          <p:cNvCxnSpPr/>
          <p:nvPr/>
        </p:nvCxnSpPr>
        <p:spPr>
          <a:xfrm flipV="1">
            <a:off x="1926185" y="494657"/>
            <a:ext cx="2396031" cy="25196"/>
          </a:xfrm>
          <a:prstGeom prst="bentConnector3">
            <a:avLst>
              <a:gd name="adj1" fmla="val 50000"/>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4" name="Elbow Connector 563"/>
          <p:cNvCxnSpPr>
            <a:endCxn id="126" idx="1"/>
          </p:cNvCxnSpPr>
          <p:nvPr/>
        </p:nvCxnSpPr>
        <p:spPr>
          <a:xfrm flipV="1">
            <a:off x="3710940" y="438891"/>
            <a:ext cx="609600" cy="23892"/>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6" name="Elbow Connector 565"/>
          <p:cNvCxnSpPr/>
          <p:nvPr/>
        </p:nvCxnSpPr>
        <p:spPr>
          <a:xfrm>
            <a:off x="1960836" y="348464"/>
            <a:ext cx="2359581" cy="37598"/>
          </a:xfrm>
          <a:prstGeom prst="bentConnector3">
            <a:avLst>
              <a:gd name="adj1" fmla="val 50000"/>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1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0768149"/>
              </p:ext>
            </p:extLst>
          </p:nvPr>
        </p:nvGraphicFramePr>
        <p:xfrm>
          <a:off x="747486" y="1001485"/>
          <a:ext cx="7576456" cy="4557488"/>
        </p:xfrm>
        <a:graphic>
          <a:graphicData uri="http://schemas.openxmlformats.org/drawingml/2006/table">
            <a:tbl>
              <a:tblPr/>
              <a:tblGrid>
                <a:gridCol w="777463">
                  <a:extLst>
                    <a:ext uri="{9D8B030D-6E8A-4147-A177-3AD203B41FA5}">
                      <a16:colId xmlns:a16="http://schemas.microsoft.com/office/drawing/2014/main" val="2280425981"/>
                    </a:ext>
                  </a:extLst>
                </a:gridCol>
                <a:gridCol w="777463">
                  <a:extLst>
                    <a:ext uri="{9D8B030D-6E8A-4147-A177-3AD203B41FA5}">
                      <a16:colId xmlns:a16="http://schemas.microsoft.com/office/drawing/2014/main" val="410317857"/>
                    </a:ext>
                  </a:extLst>
                </a:gridCol>
                <a:gridCol w="884175">
                  <a:extLst>
                    <a:ext uri="{9D8B030D-6E8A-4147-A177-3AD203B41FA5}">
                      <a16:colId xmlns:a16="http://schemas.microsoft.com/office/drawing/2014/main" val="476996584"/>
                    </a:ext>
                  </a:extLst>
                </a:gridCol>
                <a:gridCol w="777463">
                  <a:extLst>
                    <a:ext uri="{9D8B030D-6E8A-4147-A177-3AD203B41FA5}">
                      <a16:colId xmlns:a16="http://schemas.microsoft.com/office/drawing/2014/main" val="2240117304"/>
                    </a:ext>
                  </a:extLst>
                </a:gridCol>
                <a:gridCol w="899419">
                  <a:extLst>
                    <a:ext uri="{9D8B030D-6E8A-4147-A177-3AD203B41FA5}">
                      <a16:colId xmlns:a16="http://schemas.microsoft.com/office/drawing/2014/main" val="3134288783"/>
                    </a:ext>
                  </a:extLst>
                </a:gridCol>
                <a:gridCol w="777463">
                  <a:extLst>
                    <a:ext uri="{9D8B030D-6E8A-4147-A177-3AD203B41FA5}">
                      <a16:colId xmlns:a16="http://schemas.microsoft.com/office/drawing/2014/main" val="1392372377"/>
                    </a:ext>
                  </a:extLst>
                </a:gridCol>
                <a:gridCol w="1128084">
                  <a:extLst>
                    <a:ext uri="{9D8B030D-6E8A-4147-A177-3AD203B41FA5}">
                      <a16:colId xmlns:a16="http://schemas.microsoft.com/office/drawing/2014/main" val="2403614750"/>
                    </a:ext>
                  </a:extLst>
                </a:gridCol>
                <a:gridCol w="777463">
                  <a:extLst>
                    <a:ext uri="{9D8B030D-6E8A-4147-A177-3AD203B41FA5}">
                      <a16:colId xmlns:a16="http://schemas.microsoft.com/office/drawing/2014/main" val="3970026376"/>
                    </a:ext>
                  </a:extLst>
                </a:gridCol>
                <a:gridCol w="777463">
                  <a:extLst>
                    <a:ext uri="{9D8B030D-6E8A-4147-A177-3AD203B41FA5}">
                      <a16:colId xmlns:a16="http://schemas.microsoft.com/office/drawing/2014/main" val="1263774475"/>
                    </a:ext>
                  </a:extLst>
                </a:gridCol>
              </a:tblGrid>
              <a:tr h="350576">
                <a:tc>
                  <a:txBody>
                    <a:bodyPr/>
                    <a:lstStyle/>
                    <a:p>
                      <a:pPr algn="ctr" fontAlgn="b"/>
                      <a:r>
                        <a:rPr lang="en-US" sz="1100" b="0" i="0" u="none" strike="noStrike">
                          <a:solidFill>
                            <a:srgbClr val="FF0000"/>
                          </a:solidFill>
                          <a:effectLst/>
                          <a:latin typeface="Calibri" panose="020F0502020204030204" pitchFamily="34" charset="0"/>
                        </a:rPr>
                        <a:t>LpGBT1</a:t>
                      </a:r>
                    </a:p>
                  </a:txBody>
                  <a:tcPr marL="4763" marR="4763" marT="4763" marB="0" anchor="b">
                    <a:lnL>
                      <a:noFill/>
                    </a:lnL>
                    <a:lnR>
                      <a:noFill/>
                    </a:lnR>
                    <a:lnT>
                      <a:noFill/>
                    </a:lnT>
                    <a:lnB>
                      <a:noFill/>
                    </a:lnB>
                    <a:solidFill>
                      <a:srgbClr val="00B050"/>
                    </a:solidFill>
                  </a:tcPr>
                </a:tc>
                <a:tc>
                  <a:txBody>
                    <a:bodyPr/>
                    <a:lstStyle/>
                    <a:p>
                      <a:pPr algn="ctr" fontAlgn="b"/>
                      <a:r>
                        <a:rPr lang="en-US" sz="1100" b="0" i="0" u="none" strike="noStrike">
                          <a:solidFill>
                            <a:srgbClr val="FF0000"/>
                          </a:solidFill>
                          <a:effectLst/>
                          <a:latin typeface="Calibri" panose="020F0502020204030204" pitchFamily="34" charset="0"/>
                        </a:rPr>
                        <a:t>I2C</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FF0000"/>
                          </a:solidFill>
                          <a:effectLst/>
                          <a:latin typeface="Calibri" panose="020F0502020204030204" pitchFamily="34" charset="0"/>
                        </a:rPr>
                        <a:t>on bus</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FF0000"/>
                          </a:solidFill>
                          <a:effectLst/>
                          <a:latin typeface="Calibri" panose="020F0502020204030204" pitchFamily="34" charset="0"/>
                        </a:rPr>
                        <a:t>clocks</a:t>
                      </a:r>
                    </a:p>
                  </a:txBody>
                  <a:tcPr marL="4763" marR="4763" marT="4763" marB="0" anchor="b">
                    <a:lnL>
                      <a:noFill/>
                    </a:lnL>
                    <a:lnR>
                      <a:noFill/>
                    </a:lnR>
                    <a:lnT>
                      <a:noFill/>
                    </a:lnT>
                    <a:lnB>
                      <a:noFill/>
                    </a:lnB>
                    <a:solidFill>
                      <a:srgbClr val="FCE4D6"/>
                    </a:solidFill>
                  </a:tcPr>
                </a:tc>
                <a:tc>
                  <a:txBody>
                    <a:bodyPr/>
                    <a:lstStyle/>
                    <a:p>
                      <a:pPr algn="ctr" fontAlgn="b"/>
                      <a:r>
                        <a:rPr lang="en-US" sz="1100" b="0" i="0" u="none" strike="noStrike">
                          <a:solidFill>
                            <a:srgbClr val="FF0000"/>
                          </a:solidFill>
                          <a:effectLst/>
                          <a:latin typeface="Calibri" panose="020F0502020204030204" pitchFamily="34" charset="0"/>
                        </a:rPr>
                        <a:t>target</a:t>
                      </a:r>
                    </a:p>
                  </a:txBody>
                  <a:tcPr marL="4763" marR="4763" marT="4763" marB="0" anchor="b">
                    <a:lnL>
                      <a:noFill/>
                    </a:lnL>
                    <a:lnR>
                      <a:noFill/>
                    </a:lnR>
                    <a:lnT>
                      <a:noFill/>
                    </a:lnT>
                    <a:lnB>
                      <a:noFill/>
                    </a:lnB>
                    <a:solidFill>
                      <a:srgbClr val="FCE4D6"/>
                    </a:solidFill>
                  </a:tcPr>
                </a:tc>
                <a:tc>
                  <a:txBody>
                    <a:bodyPr/>
                    <a:lstStyle/>
                    <a:p>
                      <a:pPr algn="ctr" fontAlgn="b"/>
                      <a:r>
                        <a:rPr lang="en-US" sz="1100" b="0" i="0" u="none" strike="noStrike">
                          <a:solidFill>
                            <a:srgbClr val="FF0000"/>
                          </a:solidFill>
                          <a:effectLst/>
                          <a:latin typeface="Calibri" panose="020F0502020204030204" pitchFamily="34" charset="0"/>
                        </a:rPr>
                        <a:t>GPIO</a:t>
                      </a:r>
                    </a:p>
                  </a:txBody>
                  <a:tcPr marL="4763" marR="4763" marT="4763" marB="0" anchor="b">
                    <a:lnL>
                      <a:noFill/>
                    </a:lnL>
                    <a:lnR>
                      <a:noFill/>
                    </a:lnR>
                    <a:lnT>
                      <a:noFill/>
                    </a:lnT>
                    <a:lnB>
                      <a:noFill/>
                    </a:lnB>
                    <a:solidFill>
                      <a:srgbClr val="E2EFDA"/>
                    </a:solidFill>
                  </a:tcPr>
                </a:tc>
                <a:tc>
                  <a:txBody>
                    <a:bodyPr/>
                    <a:lstStyle/>
                    <a:p>
                      <a:pPr algn="ctr" fontAlgn="b"/>
                      <a:r>
                        <a:rPr lang="en-US" sz="1100" b="0" i="0" u="none" strike="noStrike">
                          <a:solidFill>
                            <a:srgbClr val="FF0000"/>
                          </a:solidFill>
                          <a:effectLst/>
                          <a:latin typeface="Calibri" panose="020F0502020204030204" pitchFamily="34" charset="0"/>
                        </a:rPr>
                        <a:t>function</a:t>
                      </a:r>
                    </a:p>
                  </a:txBody>
                  <a:tcPr marL="4763" marR="4763" marT="4763" marB="0" anchor="b">
                    <a:lnL>
                      <a:noFill/>
                    </a:lnL>
                    <a:lnR>
                      <a:noFill/>
                    </a:lnR>
                    <a:lnT>
                      <a:noFill/>
                    </a:lnT>
                    <a:lnB>
                      <a:noFill/>
                    </a:lnB>
                    <a:solidFill>
                      <a:srgbClr val="E2EFDA"/>
                    </a:solidFill>
                  </a:tcPr>
                </a:tc>
                <a:tc>
                  <a:txBody>
                    <a:bodyPr/>
                    <a:lstStyle/>
                    <a:p>
                      <a:pPr algn="ctr" fontAlgn="b"/>
                      <a:r>
                        <a:rPr lang="en-US" sz="1100" b="0" i="0" u="none" strike="noStrike">
                          <a:solidFill>
                            <a:srgbClr val="FF0000"/>
                          </a:solidFill>
                          <a:effectLst/>
                          <a:latin typeface="Calibri" panose="020F0502020204030204" pitchFamily="34" charset="0"/>
                        </a:rPr>
                        <a:t>ADC</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FF0000"/>
                          </a:solidFill>
                          <a:effectLst/>
                          <a:latin typeface="Calibri" panose="020F0502020204030204" pitchFamily="34" charset="0"/>
                        </a:rPr>
                        <a:t>monitor</a:t>
                      </a:r>
                    </a:p>
                  </a:txBody>
                  <a:tcPr marL="4763" marR="4763" marT="4763" marB="0" anchor="b">
                    <a:lnL>
                      <a:noFill/>
                    </a:lnL>
                    <a:lnR>
                      <a:noFill/>
                    </a:lnR>
                    <a:lnT>
                      <a:noFill/>
                    </a:lnT>
                    <a:lnB>
                      <a:noFill/>
                    </a:lnB>
                    <a:solidFill>
                      <a:srgbClr val="FFFF00"/>
                    </a:solidFill>
                  </a:tcPr>
                </a:tc>
                <a:extLst>
                  <a:ext uri="{0D108BD9-81ED-4DB2-BD59-A6C34878D82A}">
                    <a16:rowId xmlns:a16="http://schemas.microsoft.com/office/drawing/2014/main" val="2553886942"/>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M0</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ADC1</a:t>
                      </a:r>
                    </a:p>
                  </a:txBody>
                  <a:tcPr marL="4763" marR="4763" marT="4763" marB="0" anchor="b">
                    <a:lnL>
                      <a:noFill/>
                    </a:lnL>
                    <a:lnR>
                      <a:noFill/>
                    </a:lnR>
                    <a:lnT>
                      <a:noFill/>
                    </a:lnT>
                    <a:lnB>
                      <a:noFill/>
                    </a:lnB>
                    <a:solidFill>
                      <a:srgbClr val="9BC2E6"/>
                    </a:solidFill>
                  </a:tcPr>
                </a:tc>
                <a:tc>
                  <a:txBody>
                    <a:bodyPr/>
                    <a:lstStyle/>
                    <a:p>
                      <a:pPr algn="ctr" fontAlgn="b"/>
                      <a:r>
                        <a:rPr lang="en-US" sz="1100" b="0" i="0" u="none" strike="noStrike">
                          <a:solidFill>
                            <a:srgbClr val="000000"/>
                          </a:solidFill>
                          <a:effectLst/>
                          <a:latin typeface="Calibri" panose="020F0502020204030204" pitchFamily="34" charset="0"/>
                        </a:rPr>
                        <a:t>Psclk0</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cp40_PA1</a:t>
                      </a:r>
                    </a:p>
                  </a:txBody>
                  <a:tcPr marL="4763" marR="4763" marT="4763" marB="0" anchor="b">
                    <a:lnL>
                      <a:noFill/>
                    </a:lnL>
                    <a:lnR>
                      <a:noFill/>
                    </a:lnR>
                    <a:lnT>
                      <a:noFill/>
                    </a:lnT>
                    <a:lnB>
                      <a:noFill/>
                    </a:lnB>
                    <a:solidFill>
                      <a:srgbClr val="9BC2E6"/>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PA1-3_RSTB</a:t>
                      </a:r>
                    </a:p>
                  </a:txBody>
                  <a:tcPr marL="4763" marR="4763" marT="4763" marB="0" anchor="b">
                    <a:lnL>
                      <a:noFill/>
                    </a:lnL>
                    <a:lnR>
                      <a:noFill/>
                    </a:lnR>
                    <a:lnT>
                      <a:noFill/>
                    </a:lnT>
                    <a:lnB>
                      <a:noFill/>
                    </a:lnB>
                    <a:solidFill>
                      <a:srgbClr val="BDD7EE"/>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PA1-1.2V</a:t>
                      </a:r>
                    </a:p>
                  </a:txBody>
                  <a:tcPr marL="4763" marR="4763" marT="4763" marB="0" anchor="b">
                    <a:lnL>
                      <a:noFill/>
                    </a:lnL>
                    <a:lnR>
                      <a:noFill/>
                    </a:lnR>
                    <a:lnT>
                      <a:noFill/>
                    </a:lnT>
                    <a:lnB>
                      <a:noFill/>
                    </a:lnB>
                    <a:solidFill>
                      <a:srgbClr val="BDD7EE"/>
                    </a:solidFill>
                  </a:tcPr>
                </a:tc>
                <a:extLst>
                  <a:ext uri="{0D108BD9-81ED-4DB2-BD59-A6C34878D82A}">
                    <a16:rowId xmlns:a16="http://schemas.microsoft.com/office/drawing/2014/main" val="2266621773"/>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M1</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PA1</a:t>
                      </a:r>
                    </a:p>
                  </a:txBody>
                  <a:tcPr marL="4763" marR="4763" marT="4763" marB="0" anchor="b">
                    <a:lnL>
                      <a:noFill/>
                    </a:lnL>
                    <a:lnR>
                      <a:noFill/>
                    </a:lnR>
                    <a:lnT>
                      <a:noFill/>
                    </a:lnT>
                    <a:lnB>
                      <a:noFill/>
                    </a:lnB>
                    <a:solidFill>
                      <a:srgbClr val="9BC2E6"/>
                    </a:solidFill>
                  </a:tcPr>
                </a:tc>
                <a:tc>
                  <a:txBody>
                    <a:bodyPr/>
                    <a:lstStyle/>
                    <a:p>
                      <a:pPr algn="ctr" fontAlgn="b"/>
                      <a:r>
                        <a:rPr lang="en-US" sz="1100" b="0" i="0" u="none" strike="noStrike">
                          <a:solidFill>
                            <a:srgbClr val="000000"/>
                          </a:solidFill>
                          <a:effectLst/>
                          <a:latin typeface="Calibri" panose="020F0502020204030204" pitchFamily="34" charset="0"/>
                        </a:rPr>
                        <a:t>Psclk1</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cp40_ADC1</a:t>
                      </a:r>
                    </a:p>
                  </a:txBody>
                  <a:tcPr marL="4763" marR="4763" marT="4763" marB="0" anchor="b">
                    <a:lnL>
                      <a:noFill/>
                    </a:lnL>
                    <a:lnR>
                      <a:noFill/>
                    </a:lnR>
                    <a:lnT>
                      <a:noFill/>
                    </a:lnT>
                    <a:lnB>
                      <a:noFill/>
                    </a:lnB>
                    <a:solidFill>
                      <a:srgbClr val="9BC2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PA2-1.2V</a:t>
                      </a:r>
                    </a:p>
                  </a:txBody>
                  <a:tcPr marL="4763" marR="4763" marT="4763" marB="0" anchor="b">
                    <a:lnL>
                      <a:noFill/>
                    </a:lnL>
                    <a:lnR>
                      <a:noFill/>
                    </a:lnR>
                    <a:lnT>
                      <a:noFill/>
                    </a:lnT>
                    <a:lnB>
                      <a:noFill/>
                    </a:lnB>
                    <a:solidFill>
                      <a:srgbClr val="BDD7EE"/>
                    </a:solidFill>
                  </a:tcPr>
                </a:tc>
                <a:extLst>
                  <a:ext uri="{0D108BD9-81ED-4DB2-BD59-A6C34878D82A}">
                    <a16:rowId xmlns:a16="http://schemas.microsoft.com/office/drawing/2014/main" val="311415221"/>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M2</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ADC2</a:t>
                      </a:r>
                    </a:p>
                  </a:txBody>
                  <a:tcPr marL="4763" marR="4763" marT="4763" marB="0" anchor="b">
                    <a:lnL>
                      <a:noFill/>
                    </a:lnL>
                    <a:lnR>
                      <a:noFill/>
                    </a:lnR>
                    <a:lnT>
                      <a:noFill/>
                    </a:lnT>
                    <a:lnB>
                      <a:noFill/>
                    </a:lnB>
                    <a:solidFill>
                      <a:srgbClr val="9BC2E6"/>
                    </a:solidFill>
                  </a:tcPr>
                </a:tc>
                <a:tc>
                  <a:txBody>
                    <a:bodyPr/>
                    <a:lstStyle/>
                    <a:p>
                      <a:pPr algn="ctr" fontAlgn="b"/>
                      <a:r>
                        <a:rPr lang="en-US" sz="1100" b="0" i="0" u="none" strike="noStrike">
                          <a:solidFill>
                            <a:srgbClr val="000000"/>
                          </a:solidFill>
                          <a:effectLst/>
                          <a:latin typeface="Calibri" panose="020F0502020204030204" pitchFamily="34" charset="0"/>
                        </a:rPr>
                        <a:t>Psclk2</a:t>
                      </a:r>
                    </a:p>
                  </a:txBody>
                  <a:tcPr marL="4763" marR="4763" marT="4763"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989549816"/>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Slave</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M0LPGBT!2</a:t>
                      </a:r>
                    </a:p>
                  </a:txBody>
                  <a:tcPr marL="4763" marR="4763" marT="4763" marB="0" anchor="b">
                    <a:lnL>
                      <a:noFill/>
                    </a:lnL>
                    <a:lnR>
                      <a:noFill/>
                    </a:lnR>
                    <a:lnT>
                      <a:noFill/>
                    </a:lnT>
                    <a:lnB>
                      <a:noFill/>
                    </a:lnB>
                    <a:solidFill>
                      <a:srgbClr val="9BC2E6"/>
                    </a:solidFill>
                  </a:tcPr>
                </a:tc>
                <a:tc>
                  <a:txBody>
                    <a:bodyPr/>
                    <a:lstStyle/>
                    <a:p>
                      <a:pPr algn="ctr" fontAlgn="b"/>
                      <a:r>
                        <a:rPr lang="en-US" sz="1100" b="0" i="0" u="none" strike="noStrike">
                          <a:solidFill>
                            <a:srgbClr val="000000"/>
                          </a:solidFill>
                          <a:effectLst/>
                          <a:latin typeface="Calibri" panose="020F0502020204030204" pitchFamily="34" charset="0"/>
                        </a:rPr>
                        <a:t>Psclk3</a:t>
                      </a:r>
                    </a:p>
                  </a:txBody>
                  <a:tcPr marL="4763" marR="4763" marT="4763"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798881627"/>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Eclk1</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cp640_ADC1</a:t>
                      </a:r>
                    </a:p>
                  </a:txBody>
                  <a:tcPr marL="4763" marR="4763" marT="4763" marB="0" anchor="b">
                    <a:lnL>
                      <a:noFill/>
                    </a:lnL>
                    <a:lnR>
                      <a:noFill/>
                    </a:lnR>
                    <a:lnT>
                      <a:noFill/>
                    </a:lnT>
                    <a:lnB>
                      <a:noFill/>
                    </a:lnB>
                    <a:solidFill>
                      <a:srgbClr val="9BC2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1867992013"/>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Eclk2</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cp640_ADC2</a:t>
                      </a:r>
                    </a:p>
                  </a:txBody>
                  <a:tcPr marL="4763" marR="4763" marT="4763" marB="0" anchor="b">
                    <a:lnL>
                      <a:noFill/>
                    </a:lnL>
                    <a:lnR>
                      <a:noFill/>
                    </a:lnR>
                    <a:lnT>
                      <a:noFill/>
                    </a:lnT>
                    <a:lnB>
                      <a:noFill/>
                    </a:lnB>
                    <a:solidFill>
                      <a:srgbClr val="9BC2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840138"/>
                  </a:ext>
                </a:extLst>
              </a:tr>
              <a:tr h="350576">
                <a:tc>
                  <a:txBody>
                    <a:bodyPr/>
                    <a:lstStyle/>
                    <a:p>
                      <a:pPr algn="ctr" fontAlgn="b"/>
                      <a:r>
                        <a:rPr lang="en-US" sz="1100" b="0" i="0" u="none" strike="noStrike">
                          <a:solidFill>
                            <a:srgbClr val="FF0000"/>
                          </a:solidFill>
                          <a:effectLst/>
                          <a:latin typeface="Calibri" panose="020F0502020204030204" pitchFamily="34" charset="0"/>
                        </a:rPr>
                        <a:t>LpGBT2</a:t>
                      </a:r>
                    </a:p>
                  </a:txBody>
                  <a:tcPr marL="4763" marR="4763" marT="4763" marB="0" anchor="b">
                    <a:lnL>
                      <a:noFill/>
                    </a:lnL>
                    <a:lnR>
                      <a:noFill/>
                    </a:lnR>
                    <a:lnT>
                      <a:noFill/>
                    </a:lnT>
                    <a:lnB>
                      <a:noFill/>
                    </a:lnB>
                    <a:solidFill>
                      <a:srgbClr val="00B050"/>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I2C</a:t>
                      </a:r>
                    </a:p>
                  </a:txBody>
                  <a:tcPr marL="4763" marR="4763" marT="4763" marB="0" anchor="b">
                    <a:lnL>
                      <a:noFill/>
                    </a:lnL>
                    <a:lnR>
                      <a:noFill/>
                    </a:lnR>
                    <a:lnT>
                      <a:noFill/>
                    </a:lnT>
                    <a:lnB>
                      <a:noFill/>
                    </a:lnB>
                    <a:solidFill>
                      <a:srgbClr val="9BC2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clocks</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FF0000"/>
                          </a:solidFill>
                          <a:effectLst/>
                          <a:latin typeface="Calibri" panose="020F0502020204030204" pitchFamily="34" charset="0"/>
                        </a:rPr>
                        <a:t>GPIO</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FF0000"/>
                          </a:solidFill>
                          <a:effectLst/>
                          <a:latin typeface="Calibri" panose="020F0502020204030204" pitchFamily="34" charset="0"/>
                        </a:rPr>
                        <a:t>function</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FF0000"/>
                          </a:solidFill>
                          <a:effectLst/>
                          <a:latin typeface="Calibri" panose="020F0502020204030204" pitchFamily="34" charset="0"/>
                        </a:rPr>
                        <a:t>ADC</a:t>
                      </a:r>
                    </a:p>
                  </a:txBody>
                  <a:tcPr marL="4763" marR="4763" marT="4763"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1100" b="0" i="0" u="none" strike="noStrike">
                          <a:solidFill>
                            <a:srgbClr val="FF0000"/>
                          </a:solidFill>
                          <a:effectLst/>
                          <a:latin typeface="Calibri" panose="020F0502020204030204" pitchFamily="34" charset="0"/>
                        </a:rPr>
                        <a:t>monitor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05472093"/>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M0</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PA2</a:t>
                      </a:r>
                    </a:p>
                  </a:txBody>
                  <a:tcPr marL="4763" marR="4763" marT="4763" marB="0" anchor="b">
                    <a:lnL>
                      <a:noFill/>
                    </a:lnL>
                    <a:lnR>
                      <a:noFill/>
                    </a:lnR>
                    <a:lnT>
                      <a:noFill/>
                    </a:lnT>
                    <a:lnB>
                      <a:noFill/>
                    </a:lnB>
                    <a:solidFill>
                      <a:srgbClr val="9BC2E6"/>
                    </a:solidFill>
                  </a:tcPr>
                </a:tc>
                <a:tc>
                  <a:txBody>
                    <a:bodyPr/>
                    <a:lstStyle/>
                    <a:p>
                      <a:pPr algn="ctr" fontAlgn="b"/>
                      <a:r>
                        <a:rPr lang="en-US" sz="1100" b="0" i="0" u="none" strike="noStrike">
                          <a:solidFill>
                            <a:srgbClr val="000000"/>
                          </a:solidFill>
                          <a:effectLst/>
                          <a:latin typeface="Calibri" panose="020F0502020204030204" pitchFamily="34" charset="0"/>
                        </a:rPr>
                        <a:t>Psclk0</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cp40_PA2</a:t>
                      </a:r>
                    </a:p>
                  </a:txBody>
                  <a:tcPr marL="4763" marR="4763" marT="4763" marB="0" anchor="b">
                    <a:lnL>
                      <a:noFill/>
                    </a:lnL>
                    <a:lnR>
                      <a:noFill/>
                    </a:lnR>
                    <a:lnT>
                      <a:noFill/>
                    </a:lnT>
                    <a:lnB>
                      <a:noFill/>
                    </a:lnB>
                    <a:solidFill>
                      <a:srgbClr val="9BC2E6"/>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ADC1-3_RSTB</a:t>
                      </a:r>
                    </a:p>
                  </a:txBody>
                  <a:tcPr marL="4763" marR="4763" marT="4763" marB="0" anchor="b">
                    <a:lnL>
                      <a:noFill/>
                    </a:lnL>
                    <a:lnR>
                      <a:noFill/>
                    </a:lnR>
                    <a:lnT>
                      <a:noFill/>
                    </a:lnT>
                    <a:lnB>
                      <a:noFill/>
                    </a:lnB>
                    <a:solidFill>
                      <a:srgbClr val="BDD7EE"/>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PA3-1.2V</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3346107467"/>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M1</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ADC3</a:t>
                      </a:r>
                    </a:p>
                  </a:txBody>
                  <a:tcPr marL="4763" marR="4763" marT="4763" marB="0" anchor="b">
                    <a:lnL>
                      <a:noFill/>
                    </a:lnL>
                    <a:lnR>
                      <a:noFill/>
                    </a:lnR>
                    <a:lnT>
                      <a:noFill/>
                    </a:lnT>
                    <a:lnB>
                      <a:noFill/>
                    </a:lnB>
                    <a:solidFill>
                      <a:srgbClr val="9BC2E6"/>
                    </a:solidFill>
                  </a:tcPr>
                </a:tc>
                <a:tc>
                  <a:txBody>
                    <a:bodyPr/>
                    <a:lstStyle/>
                    <a:p>
                      <a:pPr algn="ctr" fontAlgn="b"/>
                      <a:r>
                        <a:rPr lang="en-US" sz="1100" b="0" i="0" u="none" strike="noStrike">
                          <a:solidFill>
                            <a:srgbClr val="000000"/>
                          </a:solidFill>
                          <a:effectLst/>
                          <a:latin typeface="Calibri" panose="020F0502020204030204" pitchFamily="34" charset="0"/>
                        </a:rPr>
                        <a:t>Psclk1</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cp40_ADC2</a:t>
                      </a:r>
                    </a:p>
                  </a:txBody>
                  <a:tcPr marL="4763" marR="4763" marT="4763" marB="0" anchor="b">
                    <a:lnL>
                      <a:noFill/>
                    </a:lnL>
                    <a:lnR>
                      <a:noFill/>
                    </a:lnR>
                    <a:lnT>
                      <a:noFill/>
                    </a:lnT>
                    <a:lnB>
                      <a:noFill/>
                    </a:lnB>
                    <a:solidFill>
                      <a:srgbClr val="9BC2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511171037"/>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M2</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PA3</a:t>
                      </a:r>
                    </a:p>
                  </a:txBody>
                  <a:tcPr marL="4763" marR="4763" marT="4763" marB="0" anchor="b">
                    <a:lnL>
                      <a:noFill/>
                    </a:lnL>
                    <a:lnR>
                      <a:noFill/>
                    </a:lnR>
                    <a:lnT>
                      <a:noFill/>
                    </a:lnT>
                    <a:lnB>
                      <a:noFill/>
                    </a:lnB>
                    <a:solidFill>
                      <a:srgbClr val="9BC2E6"/>
                    </a:solidFill>
                  </a:tcPr>
                </a:tc>
                <a:tc>
                  <a:txBody>
                    <a:bodyPr/>
                    <a:lstStyle/>
                    <a:p>
                      <a:pPr algn="ctr" fontAlgn="b"/>
                      <a:r>
                        <a:rPr lang="en-US" sz="1100" b="0" i="0" u="none" strike="noStrike">
                          <a:solidFill>
                            <a:srgbClr val="000000"/>
                          </a:solidFill>
                          <a:effectLst/>
                          <a:latin typeface="Calibri" panose="020F0502020204030204" pitchFamily="34" charset="0"/>
                        </a:rPr>
                        <a:t>Psclk2</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cp40_PA3</a:t>
                      </a:r>
                    </a:p>
                  </a:txBody>
                  <a:tcPr marL="4763" marR="4763" marT="4763" marB="0" anchor="b">
                    <a:lnL>
                      <a:noFill/>
                    </a:lnL>
                    <a:lnR>
                      <a:noFill/>
                    </a:lnR>
                    <a:lnT>
                      <a:noFill/>
                    </a:lnT>
                    <a:lnB>
                      <a:noFill/>
                    </a:lnB>
                    <a:solidFill>
                      <a:srgbClr val="9BC2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422724933"/>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Slave</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M0LPGBT!2</a:t>
                      </a:r>
                    </a:p>
                  </a:txBody>
                  <a:tcPr marL="4763" marR="4763" marT="4763" marB="0" anchor="b">
                    <a:lnL>
                      <a:noFill/>
                    </a:lnL>
                    <a:lnR>
                      <a:noFill/>
                    </a:lnR>
                    <a:lnT>
                      <a:noFill/>
                    </a:lnT>
                    <a:lnB>
                      <a:noFill/>
                    </a:lnB>
                    <a:solidFill>
                      <a:srgbClr val="9BC2E6"/>
                    </a:solidFill>
                  </a:tcPr>
                </a:tc>
                <a:tc>
                  <a:txBody>
                    <a:bodyPr/>
                    <a:lstStyle/>
                    <a:p>
                      <a:pPr algn="ctr" fontAlgn="b"/>
                      <a:r>
                        <a:rPr lang="en-US" sz="1100" b="0" i="0" u="none" strike="noStrike">
                          <a:solidFill>
                            <a:srgbClr val="000000"/>
                          </a:solidFill>
                          <a:effectLst/>
                          <a:latin typeface="Calibri" panose="020F0502020204030204" pitchFamily="34" charset="0"/>
                        </a:rPr>
                        <a:t>Psclk3</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cp40_ADC3</a:t>
                      </a:r>
                    </a:p>
                  </a:txBody>
                  <a:tcPr marL="4763" marR="4763" marT="4763" marB="0" anchor="b">
                    <a:lnL>
                      <a:noFill/>
                    </a:lnL>
                    <a:lnR>
                      <a:noFill/>
                    </a:lnR>
                    <a:lnT>
                      <a:noFill/>
                    </a:lnT>
                    <a:lnB>
                      <a:noFill/>
                    </a:lnB>
                    <a:solidFill>
                      <a:srgbClr val="9BC2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77776940"/>
                  </a:ext>
                </a:extLst>
              </a:tr>
              <a:tr h="350576">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Eclk1</a:t>
                      </a:r>
                    </a:p>
                  </a:txBody>
                  <a:tcPr marL="4763" marR="4763" marT="4763"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cp640_ADC3</a:t>
                      </a:r>
                    </a:p>
                  </a:txBody>
                  <a:tcPr marL="4763" marR="4763" marT="4763" marB="0" anchor="b">
                    <a:lnL>
                      <a:noFill/>
                    </a:lnL>
                    <a:lnR>
                      <a:noFill/>
                    </a:lnR>
                    <a:lnT>
                      <a:noFill/>
                    </a:lnT>
                    <a:lnB>
                      <a:noFill/>
                    </a:lnB>
                    <a:solidFill>
                      <a:srgbClr val="9BC2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1405842159"/>
                  </a:ext>
                </a:extLst>
              </a:tr>
            </a:tbl>
          </a:graphicData>
        </a:graphic>
      </p:graphicFrame>
    </p:spTree>
    <p:extLst>
      <p:ext uri="{BB962C8B-B14F-4D97-AF65-F5344CB8AC3E}">
        <p14:creationId xmlns:p14="http://schemas.microsoft.com/office/powerpoint/2010/main" val="141370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809664424"/>
              </p:ext>
            </p:extLst>
          </p:nvPr>
        </p:nvGraphicFramePr>
        <p:xfrm>
          <a:off x="0" y="44450"/>
          <a:ext cx="9529763" cy="6786563"/>
        </p:xfrm>
        <a:graphic>
          <a:graphicData uri="http://schemas.openxmlformats.org/presentationml/2006/ole">
            <mc:AlternateContent xmlns:mc="http://schemas.openxmlformats.org/markup-compatibility/2006">
              <mc:Choice xmlns:v="urn:schemas-microsoft-com:vml" Requires="v">
                <p:oleObj spid="_x0000_s1156" name="Worksheet" r:id="rId3" imgW="9529829" imgH="6786622" progId="Excel.Sheet.12">
                  <p:embed/>
                </p:oleObj>
              </mc:Choice>
              <mc:Fallback>
                <p:oleObj name="Worksheet" r:id="rId3" imgW="9529829" imgH="6786622" progId="Excel.Sheet.12">
                  <p:embed/>
                  <p:pic>
                    <p:nvPicPr>
                      <p:cNvPr id="0" name=""/>
                      <p:cNvPicPr/>
                      <p:nvPr/>
                    </p:nvPicPr>
                    <p:blipFill>
                      <a:blip r:embed="rId4"/>
                      <a:stretch>
                        <a:fillRect/>
                      </a:stretch>
                    </p:blipFill>
                    <p:spPr>
                      <a:xfrm>
                        <a:off x="0" y="44450"/>
                        <a:ext cx="9529763" cy="6786563"/>
                      </a:xfrm>
                      <a:prstGeom prst="rect">
                        <a:avLst/>
                      </a:prstGeom>
                    </p:spPr>
                  </p:pic>
                </p:oleObj>
              </mc:Fallback>
            </mc:AlternateContent>
          </a:graphicData>
        </a:graphic>
      </p:graphicFrame>
      <p:sp>
        <p:nvSpPr>
          <p:cNvPr id="10" name="TextBox 9"/>
          <p:cNvSpPr txBox="1"/>
          <p:nvPr/>
        </p:nvSpPr>
        <p:spPr>
          <a:xfrm>
            <a:off x="5802645" y="5938602"/>
            <a:ext cx="2631490" cy="400110"/>
          </a:xfrm>
          <a:prstGeom prst="rect">
            <a:avLst/>
          </a:prstGeom>
          <a:solidFill>
            <a:srgbClr val="00CCFF"/>
          </a:solidFill>
        </p:spPr>
        <p:txBody>
          <a:bodyPr wrap="none" rtlCol="0">
            <a:spAutoFit/>
          </a:bodyPr>
          <a:lstStyle/>
          <a:p>
            <a:r>
              <a:rPr lang="en-US" sz="2000" dirty="0" smtClean="0">
                <a:solidFill>
                  <a:srgbClr val="002060"/>
                </a:solidFill>
              </a:rPr>
              <a:t>I2C address assignment</a:t>
            </a:r>
            <a:endParaRPr lang="en-US" sz="2000" dirty="0">
              <a:solidFill>
                <a:srgbClr val="002060"/>
              </a:solidFill>
            </a:endParaRPr>
          </a:p>
        </p:txBody>
      </p:sp>
    </p:spTree>
    <p:extLst>
      <p:ext uri="{BB962C8B-B14F-4D97-AF65-F5344CB8AC3E}">
        <p14:creationId xmlns:p14="http://schemas.microsoft.com/office/powerpoint/2010/main" val="421309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377609" y="15571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a:t>
            </a:r>
            <a:endParaRPr lang="en-US" sz="1200" dirty="0">
              <a:solidFill>
                <a:schemeClr val="tx1"/>
              </a:solidFill>
            </a:endParaRPr>
          </a:p>
        </p:txBody>
      </p:sp>
      <p:sp>
        <p:nvSpPr>
          <p:cNvPr id="40" name="Rectangle 39"/>
          <p:cNvSpPr/>
          <p:nvPr/>
        </p:nvSpPr>
        <p:spPr>
          <a:xfrm>
            <a:off x="6377609" y="33097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a:t>
            </a:r>
            <a:endParaRPr lang="en-US" sz="1200" dirty="0">
              <a:solidFill>
                <a:schemeClr val="tx1"/>
              </a:solidFill>
            </a:endParaRPr>
          </a:p>
        </p:txBody>
      </p:sp>
      <p:sp>
        <p:nvSpPr>
          <p:cNvPr id="41" name="Rectangle 40"/>
          <p:cNvSpPr/>
          <p:nvPr/>
        </p:nvSpPr>
        <p:spPr>
          <a:xfrm>
            <a:off x="6377609" y="50623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a:t>
            </a:r>
            <a:endParaRPr lang="en-US" sz="1200" dirty="0">
              <a:solidFill>
                <a:schemeClr val="tx1"/>
              </a:solidFill>
            </a:endParaRPr>
          </a:p>
        </p:txBody>
      </p:sp>
      <p:sp>
        <p:nvSpPr>
          <p:cNvPr id="42" name="Rectangle 41"/>
          <p:cNvSpPr/>
          <p:nvPr/>
        </p:nvSpPr>
        <p:spPr>
          <a:xfrm>
            <a:off x="6377609" y="68149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ADC4</a:t>
            </a:r>
            <a:endParaRPr lang="en-US" sz="1200" dirty="0">
              <a:solidFill>
                <a:schemeClr val="tx1"/>
              </a:solidFill>
            </a:endParaRPr>
          </a:p>
        </p:txBody>
      </p:sp>
      <p:sp>
        <p:nvSpPr>
          <p:cNvPr id="43" name="Rectangle 42"/>
          <p:cNvSpPr/>
          <p:nvPr/>
        </p:nvSpPr>
        <p:spPr>
          <a:xfrm>
            <a:off x="6377609" y="85675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ADC5</a:t>
            </a:r>
            <a:endParaRPr lang="en-US" sz="1200" dirty="0">
              <a:solidFill>
                <a:schemeClr val="tx1"/>
              </a:solidFill>
            </a:endParaRPr>
          </a:p>
        </p:txBody>
      </p:sp>
      <p:sp>
        <p:nvSpPr>
          <p:cNvPr id="44" name="Rectangle 43"/>
          <p:cNvSpPr/>
          <p:nvPr/>
        </p:nvSpPr>
        <p:spPr>
          <a:xfrm>
            <a:off x="6377609" y="103201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ADC6</a:t>
            </a:r>
            <a:endParaRPr lang="en-US" sz="1200" dirty="0">
              <a:solidFill>
                <a:schemeClr val="tx1"/>
              </a:solidFill>
            </a:endParaRPr>
          </a:p>
        </p:txBody>
      </p:sp>
      <p:sp>
        <p:nvSpPr>
          <p:cNvPr id="45" name="Rectangle 44"/>
          <p:cNvSpPr/>
          <p:nvPr/>
        </p:nvSpPr>
        <p:spPr>
          <a:xfrm>
            <a:off x="6377609" y="120727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ADC7</a:t>
            </a:r>
            <a:endParaRPr lang="en-US" sz="1200" dirty="0">
              <a:solidFill>
                <a:schemeClr val="tx1"/>
              </a:solidFill>
            </a:endParaRPr>
          </a:p>
        </p:txBody>
      </p:sp>
      <p:sp>
        <p:nvSpPr>
          <p:cNvPr id="46" name="Rectangle 45"/>
          <p:cNvSpPr/>
          <p:nvPr/>
        </p:nvSpPr>
        <p:spPr>
          <a:xfrm>
            <a:off x="6377609" y="138253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ADC8</a:t>
            </a:r>
            <a:endParaRPr lang="en-US" sz="1200" dirty="0">
              <a:solidFill>
                <a:schemeClr val="tx1"/>
              </a:solidFill>
            </a:endParaRPr>
          </a:p>
        </p:txBody>
      </p:sp>
      <p:sp>
        <p:nvSpPr>
          <p:cNvPr id="47" name="Rectangle 46"/>
          <p:cNvSpPr/>
          <p:nvPr/>
        </p:nvSpPr>
        <p:spPr>
          <a:xfrm>
            <a:off x="6377609" y="155779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ADC9</a:t>
            </a:r>
            <a:endParaRPr lang="en-US" sz="1200" dirty="0">
              <a:solidFill>
                <a:schemeClr val="tx1"/>
              </a:solidFill>
            </a:endParaRPr>
          </a:p>
        </p:txBody>
      </p:sp>
      <p:sp>
        <p:nvSpPr>
          <p:cNvPr id="48" name="Rectangle 47"/>
          <p:cNvSpPr/>
          <p:nvPr/>
        </p:nvSpPr>
        <p:spPr>
          <a:xfrm>
            <a:off x="6377609" y="173305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ADC10</a:t>
            </a:r>
            <a:endParaRPr lang="en-US" sz="1200" dirty="0">
              <a:solidFill>
                <a:schemeClr val="tx1"/>
              </a:solidFill>
            </a:endParaRPr>
          </a:p>
        </p:txBody>
      </p:sp>
      <p:sp>
        <p:nvSpPr>
          <p:cNvPr id="49" name="Rectangle 48"/>
          <p:cNvSpPr/>
          <p:nvPr/>
        </p:nvSpPr>
        <p:spPr>
          <a:xfrm>
            <a:off x="6377609" y="190831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ADC11</a:t>
            </a:r>
            <a:endParaRPr lang="en-US" sz="1200" dirty="0">
              <a:solidFill>
                <a:schemeClr val="tx1"/>
              </a:solidFill>
            </a:endParaRPr>
          </a:p>
        </p:txBody>
      </p:sp>
      <p:sp>
        <p:nvSpPr>
          <p:cNvPr id="50" name="Rectangle 49"/>
          <p:cNvSpPr/>
          <p:nvPr/>
        </p:nvSpPr>
        <p:spPr>
          <a:xfrm>
            <a:off x="6377609" y="208357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ADC12</a:t>
            </a:r>
            <a:endParaRPr lang="en-US" sz="1200" dirty="0">
              <a:solidFill>
                <a:schemeClr val="tx1"/>
              </a:solidFill>
            </a:endParaRPr>
          </a:p>
        </p:txBody>
      </p:sp>
      <p:sp>
        <p:nvSpPr>
          <p:cNvPr id="51" name="Rectangle 50"/>
          <p:cNvSpPr/>
          <p:nvPr/>
        </p:nvSpPr>
        <p:spPr>
          <a:xfrm>
            <a:off x="6377609" y="225883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ADC13</a:t>
            </a:r>
            <a:endParaRPr lang="en-US" sz="1200" dirty="0">
              <a:solidFill>
                <a:schemeClr val="tx1"/>
              </a:solidFill>
            </a:endParaRPr>
          </a:p>
        </p:txBody>
      </p:sp>
      <p:sp>
        <p:nvSpPr>
          <p:cNvPr id="52" name="Rectangle 51"/>
          <p:cNvSpPr/>
          <p:nvPr/>
        </p:nvSpPr>
        <p:spPr>
          <a:xfrm>
            <a:off x="6377609" y="243409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ADC14</a:t>
            </a:r>
            <a:endParaRPr lang="en-US" sz="1200" dirty="0">
              <a:solidFill>
                <a:schemeClr val="tx1"/>
              </a:solidFill>
            </a:endParaRPr>
          </a:p>
        </p:txBody>
      </p:sp>
      <p:sp>
        <p:nvSpPr>
          <p:cNvPr id="53" name="Rectangle 52"/>
          <p:cNvSpPr/>
          <p:nvPr/>
        </p:nvSpPr>
        <p:spPr>
          <a:xfrm>
            <a:off x="6377609" y="2609356"/>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ADC15</a:t>
            </a:r>
            <a:endParaRPr lang="en-US" sz="1200" dirty="0">
              <a:solidFill>
                <a:schemeClr val="tx1"/>
              </a:solidFill>
            </a:endParaRPr>
          </a:p>
        </p:txBody>
      </p:sp>
      <p:sp>
        <p:nvSpPr>
          <p:cNvPr id="193" name="Rectangle 192"/>
          <p:cNvSpPr/>
          <p:nvPr/>
        </p:nvSpPr>
        <p:spPr>
          <a:xfrm>
            <a:off x="6377609" y="2778901"/>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ADC16</a:t>
            </a:r>
            <a:endParaRPr lang="en-US" sz="1200" dirty="0">
              <a:solidFill>
                <a:schemeClr val="tx1"/>
              </a:solidFill>
            </a:endParaRPr>
          </a:p>
        </p:txBody>
      </p:sp>
      <p:sp>
        <p:nvSpPr>
          <p:cNvPr id="370" name="TextBox 369"/>
          <p:cNvSpPr txBox="1"/>
          <p:nvPr/>
        </p:nvSpPr>
        <p:spPr>
          <a:xfrm>
            <a:off x="249884" y="3141829"/>
            <a:ext cx="2464264" cy="400110"/>
          </a:xfrm>
          <a:prstGeom prst="rect">
            <a:avLst/>
          </a:prstGeom>
          <a:solidFill>
            <a:srgbClr val="00CCFF"/>
          </a:solidFill>
        </p:spPr>
        <p:txBody>
          <a:bodyPr wrap="none" rtlCol="0">
            <a:spAutoFit/>
          </a:bodyPr>
          <a:lstStyle/>
          <a:p>
            <a:r>
              <a:rPr lang="en-US" sz="2000" dirty="0" smtClean="0">
                <a:solidFill>
                  <a:srgbClr val="002060"/>
                </a:solidFill>
              </a:rPr>
              <a:t>ADC power regulators</a:t>
            </a:r>
            <a:endParaRPr lang="en-US" sz="2000" dirty="0">
              <a:solidFill>
                <a:srgbClr val="002060"/>
              </a:solidFill>
            </a:endParaRPr>
          </a:p>
        </p:txBody>
      </p:sp>
      <p:cxnSp>
        <p:nvCxnSpPr>
          <p:cNvPr id="10" name="Straight Connector 9"/>
          <p:cNvCxnSpPr/>
          <p:nvPr/>
        </p:nvCxnSpPr>
        <p:spPr>
          <a:xfrm flipH="1">
            <a:off x="4128771" y="206911"/>
            <a:ext cx="4089" cy="125144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a:endCxn id="183" idx="1"/>
          </p:cNvCxnSpPr>
          <p:nvPr/>
        </p:nvCxnSpPr>
        <p:spPr>
          <a:xfrm>
            <a:off x="4132580" y="22049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V="1">
            <a:off x="5276310" y="192502"/>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3536287" y="403576"/>
            <a:ext cx="417102" cy="369332"/>
          </a:xfrm>
          <a:prstGeom prst="rect">
            <a:avLst/>
          </a:prstGeom>
          <a:noFill/>
        </p:spPr>
        <p:txBody>
          <a:bodyPr wrap="none" rtlCol="0">
            <a:spAutoFit/>
          </a:bodyPr>
          <a:lstStyle/>
          <a:p>
            <a:r>
              <a:rPr lang="en-US" dirty="0" smtClean="0">
                <a:solidFill>
                  <a:schemeClr val="accent6">
                    <a:lumMod val="75000"/>
                  </a:schemeClr>
                </a:solidFill>
              </a:rPr>
              <a:t>_1</a:t>
            </a:r>
            <a:endParaRPr lang="en-US" dirty="0">
              <a:solidFill>
                <a:schemeClr val="accent6">
                  <a:lumMod val="75000"/>
                </a:schemeClr>
              </a:solidFill>
            </a:endParaRPr>
          </a:p>
        </p:txBody>
      </p:sp>
      <p:sp>
        <p:nvSpPr>
          <p:cNvPr id="178" name="Rectangle 177"/>
          <p:cNvSpPr/>
          <p:nvPr/>
        </p:nvSpPr>
        <p:spPr>
          <a:xfrm>
            <a:off x="1678231" y="390646"/>
            <a:ext cx="1743415" cy="739737"/>
          </a:xfrm>
          <a:prstGeom prst="rect">
            <a:avLst/>
          </a:prstGeom>
          <a:solidFill>
            <a:srgbClr val="99FF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LTM4619 DC-DC</a:t>
            </a:r>
            <a:endParaRPr lang="en-US" dirty="0">
              <a:solidFill>
                <a:schemeClr val="tx1"/>
              </a:solidFill>
            </a:endParaRPr>
          </a:p>
        </p:txBody>
      </p:sp>
      <p:cxnSp>
        <p:nvCxnSpPr>
          <p:cNvPr id="179" name="Straight Arrow Connector 178"/>
          <p:cNvCxnSpPr>
            <a:endCxn id="178" idx="1"/>
          </p:cNvCxnSpPr>
          <p:nvPr/>
        </p:nvCxnSpPr>
        <p:spPr>
          <a:xfrm>
            <a:off x="1014681" y="757901"/>
            <a:ext cx="663550" cy="26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934116" y="415165"/>
            <a:ext cx="550151" cy="369332"/>
          </a:xfrm>
          <a:prstGeom prst="rect">
            <a:avLst/>
          </a:prstGeom>
          <a:noFill/>
        </p:spPr>
        <p:txBody>
          <a:bodyPr wrap="none" rtlCol="0">
            <a:spAutoFit/>
          </a:bodyPr>
          <a:lstStyle/>
          <a:p>
            <a:r>
              <a:rPr lang="en-US" dirty="0" smtClean="0">
                <a:solidFill>
                  <a:srgbClr val="0070C0"/>
                </a:solidFill>
              </a:rPr>
              <a:t>24V</a:t>
            </a:r>
            <a:endParaRPr lang="en-US" dirty="0">
              <a:solidFill>
                <a:srgbClr val="0070C0"/>
              </a:solidFill>
            </a:endParaRPr>
          </a:p>
        </p:txBody>
      </p:sp>
      <p:sp>
        <p:nvSpPr>
          <p:cNvPr id="183" name="Rectangle 182"/>
          <p:cNvSpPr/>
          <p:nvPr/>
        </p:nvSpPr>
        <p:spPr>
          <a:xfrm>
            <a:off x="4404786" y="15571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84" name="Rectangle 183"/>
          <p:cNvSpPr/>
          <p:nvPr/>
        </p:nvSpPr>
        <p:spPr>
          <a:xfrm>
            <a:off x="4404786" y="33097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85" name="Rectangle 184"/>
          <p:cNvSpPr/>
          <p:nvPr/>
        </p:nvSpPr>
        <p:spPr>
          <a:xfrm>
            <a:off x="4404786" y="50623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86" name="Rectangle 185"/>
          <p:cNvSpPr/>
          <p:nvPr/>
        </p:nvSpPr>
        <p:spPr>
          <a:xfrm>
            <a:off x="4404786" y="68149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87" name="Rectangle 186"/>
          <p:cNvSpPr/>
          <p:nvPr/>
        </p:nvSpPr>
        <p:spPr>
          <a:xfrm>
            <a:off x="4404786" y="85675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88" name="Rectangle 187"/>
          <p:cNvSpPr/>
          <p:nvPr/>
        </p:nvSpPr>
        <p:spPr>
          <a:xfrm>
            <a:off x="4404786" y="103201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89" name="Rectangle 188"/>
          <p:cNvSpPr/>
          <p:nvPr/>
        </p:nvSpPr>
        <p:spPr>
          <a:xfrm>
            <a:off x="4404786" y="120727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90" name="Rectangle 189"/>
          <p:cNvSpPr/>
          <p:nvPr/>
        </p:nvSpPr>
        <p:spPr>
          <a:xfrm>
            <a:off x="4404786" y="138253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91" name="Rectangle 190"/>
          <p:cNvSpPr/>
          <p:nvPr/>
        </p:nvSpPr>
        <p:spPr>
          <a:xfrm>
            <a:off x="4404786" y="155779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92" name="Rectangle 191"/>
          <p:cNvSpPr/>
          <p:nvPr/>
        </p:nvSpPr>
        <p:spPr>
          <a:xfrm>
            <a:off x="4404786" y="173305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95" name="Rectangle 194"/>
          <p:cNvSpPr/>
          <p:nvPr/>
        </p:nvSpPr>
        <p:spPr>
          <a:xfrm>
            <a:off x="4404786" y="190831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96" name="Rectangle 195"/>
          <p:cNvSpPr/>
          <p:nvPr/>
        </p:nvSpPr>
        <p:spPr>
          <a:xfrm>
            <a:off x="4404786" y="208357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97" name="Rectangle 196"/>
          <p:cNvSpPr/>
          <p:nvPr/>
        </p:nvSpPr>
        <p:spPr>
          <a:xfrm>
            <a:off x="4404786" y="225883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98" name="Rectangle 197"/>
          <p:cNvSpPr/>
          <p:nvPr/>
        </p:nvSpPr>
        <p:spPr>
          <a:xfrm>
            <a:off x="4404786" y="243409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199" name="Rectangle 198"/>
          <p:cNvSpPr/>
          <p:nvPr/>
        </p:nvSpPr>
        <p:spPr>
          <a:xfrm>
            <a:off x="4404786" y="2609356"/>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200" name="Rectangle 199"/>
          <p:cNvSpPr/>
          <p:nvPr/>
        </p:nvSpPr>
        <p:spPr>
          <a:xfrm>
            <a:off x="4404786" y="2778901"/>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cxnSp>
        <p:nvCxnSpPr>
          <p:cNvPr id="201" name="Straight Arrow Connector 200"/>
          <p:cNvCxnSpPr/>
          <p:nvPr/>
        </p:nvCxnSpPr>
        <p:spPr>
          <a:xfrm>
            <a:off x="5873162" y="256266"/>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050279" y="220497"/>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36" name="Straight Connector 35"/>
          <p:cNvCxnSpPr/>
          <p:nvPr/>
        </p:nvCxnSpPr>
        <p:spPr>
          <a:xfrm>
            <a:off x="5869352" y="188961"/>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4132580" y="39575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4132580" y="57101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4132580" y="74627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a:off x="4132580" y="92153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4132580" y="109679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a:off x="4132580" y="127205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4132580" y="144731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a:off x="4132580" y="162257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4132580" y="179783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4132580" y="197309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4132580" y="214645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a:off x="4136303" y="2316367"/>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4135711" y="249821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a:off x="4132580" y="2670428"/>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4132580" y="2844542"/>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Straight Arrow Connector 462"/>
          <p:cNvCxnSpPr/>
          <p:nvPr/>
        </p:nvCxnSpPr>
        <p:spPr>
          <a:xfrm flipV="1">
            <a:off x="5276310" y="364716"/>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a:off x="5873162" y="428480"/>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65" name="Rectangle 464"/>
          <p:cNvSpPr/>
          <p:nvPr/>
        </p:nvSpPr>
        <p:spPr>
          <a:xfrm>
            <a:off x="6050279" y="392711"/>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466" name="Straight Connector 465"/>
          <p:cNvCxnSpPr/>
          <p:nvPr/>
        </p:nvCxnSpPr>
        <p:spPr>
          <a:xfrm>
            <a:off x="5869352" y="361175"/>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7" name="Straight Arrow Connector 466"/>
          <p:cNvCxnSpPr/>
          <p:nvPr/>
        </p:nvCxnSpPr>
        <p:spPr>
          <a:xfrm flipV="1">
            <a:off x="5276310" y="536930"/>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Straight Arrow Connector 467"/>
          <p:cNvCxnSpPr/>
          <p:nvPr/>
        </p:nvCxnSpPr>
        <p:spPr>
          <a:xfrm>
            <a:off x="5873162" y="600694"/>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69" name="Rectangle 468"/>
          <p:cNvSpPr/>
          <p:nvPr/>
        </p:nvSpPr>
        <p:spPr>
          <a:xfrm>
            <a:off x="6050279" y="564925"/>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470" name="Straight Connector 469"/>
          <p:cNvCxnSpPr/>
          <p:nvPr/>
        </p:nvCxnSpPr>
        <p:spPr>
          <a:xfrm>
            <a:off x="5869352" y="533389"/>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71" name="Straight Arrow Connector 470"/>
          <p:cNvCxnSpPr/>
          <p:nvPr/>
        </p:nvCxnSpPr>
        <p:spPr>
          <a:xfrm flipV="1">
            <a:off x="5276310" y="709144"/>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a:off x="5873162" y="772908"/>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73" name="Rectangle 472"/>
          <p:cNvSpPr/>
          <p:nvPr/>
        </p:nvSpPr>
        <p:spPr>
          <a:xfrm>
            <a:off x="6050279" y="737139"/>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474" name="Straight Connector 473"/>
          <p:cNvCxnSpPr/>
          <p:nvPr/>
        </p:nvCxnSpPr>
        <p:spPr>
          <a:xfrm>
            <a:off x="5869352" y="705603"/>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V="1">
            <a:off x="5276310" y="895065"/>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a:off x="5873162" y="958829"/>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77" name="Rectangle 476"/>
          <p:cNvSpPr/>
          <p:nvPr/>
        </p:nvSpPr>
        <p:spPr>
          <a:xfrm>
            <a:off x="6050279" y="923060"/>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478" name="Straight Connector 477"/>
          <p:cNvCxnSpPr/>
          <p:nvPr/>
        </p:nvCxnSpPr>
        <p:spPr>
          <a:xfrm>
            <a:off x="5869352" y="891524"/>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flipV="1">
            <a:off x="5276310" y="1067279"/>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5873162" y="1131043"/>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81" name="Rectangle 480"/>
          <p:cNvSpPr/>
          <p:nvPr/>
        </p:nvSpPr>
        <p:spPr>
          <a:xfrm>
            <a:off x="6050279" y="1095274"/>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482" name="Straight Connector 481"/>
          <p:cNvCxnSpPr/>
          <p:nvPr/>
        </p:nvCxnSpPr>
        <p:spPr>
          <a:xfrm>
            <a:off x="5869352" y="1063738"/>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83" name="Straight Arrow Connector 482"/>
          <p:cNvCxnSpPr/>
          <p:nvPr/>
        </p:nvCxnSpPr>
        <p:spPr>
          <a:xfrm flipV="1">
            <a:off x="5276310" y="1239493"/>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84" name="Straight Arrow Connector 483"/>
          <p:cNvCxnSpPr/>
          <p:nvPr/>
        </p:nvCxnSpPr>
        <p:spPr>
          <a:xfrm>
            <a:off x="5873162" y="1303257"/>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85" name="Rectangle 484"/>
          <p:cNvSpPr/>
          <p:nvPr/>
        </p:nvSpPr>
        <p:spPr>
          <a:xfrm>
            <a:off x="6050279" y="1267488"/>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486" name="Straight Connector 485"/>
          <p:cNvCxnSpPr/>
          <p:nvPr/>
        </p:nvCxnSpPr>
        <p:spPr>
          <a:xfrm>
            <a:off x="5869352" y="1235952"/>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87" name="Straight Arrow Connector 486"/>
          <p:cNvCxnSpPr/>
          <p:nvPr/>
        </p:nvCxnSpPr>
        <p:spPr>
          <a:xfrm flipV="1">
            <a:off x="5276310" y="1415769"/>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p:cNvCxnSpPr/>
          <p:nvPr/>
        </p:nvCxnSpPr>
        <p:spPr>
          <a:xfrm>
            <a:off x="5873162" y="1479533"/>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89" name="Rectangle 488"/>
          <p:cNvSpPr/>
          <p:nvPr/>
        </p:nvSpPr>
        <p:spPr>
          <a:xfrm>
            <a:off x="6050279" y="1443764"/>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490" name="Straight Connector 489"/>
          <p:cNvCxnSpPr/>
          <p:nvPr/>
        </p:nvCxnSpPr>
        <p:spPr>
          <a:xfrm>
            <a:off x="5869352" y="1412228"/>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1" name="Straight Arrow Connector 490"/>
          <p:cNvCxnSpPr/>
          <p:nvPr/>
        </p:nvCxnSpPr>
        <p:spPr>
          <a:xfrm flipV="1">
            <a:off x="5276310" y="1587983"/>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p:nvPr/>
        </p:nvCxnSpPr>
        <p:spPr>
          <a:xfrm>
            <a:off x="5873162" y="1651747"/>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93" name="Rectangle 492"/>
          <p:cNvSpPr/>
          <p:nvPr/>
        </p:nvSpPr>
        <p:spPr>
          <a:xfrm>
            <a:off x="6050279" y="1615978"/>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494" name="Straight Connector 493"/>
          <p:cNvCxnSpPr/>
          <p:nvPr/>
        </p:nvCxnSpPr>
        <p:spPr>
          <a:xfrm>
            <a:off x="5869352" y="1584442"/>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p:nvPr/>
        </p:nvCxnSpPr>
        <p:spPr>
          <a:xfrm flipV="1">
            <a:off x="5276310" y="1760197"/>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a:off x="5873162" y="1823961"/>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97" name="Rectangle 496"/>
          <p:cNvSpPr/>
          <p:nvPr/>
        </p:nvSpPr>
        <p:spPr>
          <a:xfrm>
            <a:off x="6050279" y="1788192"/>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498" name="Straight Connector 497"/>
          <p:cNvCxnSpPr/>
          <p:nvPr/>
        </p:nvCxnSpPr>
        <p:spPr>
          <a:xfrm>
            <a:off x="5869352" y="1756656"/>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flipV="1">
            <a:off x="5276310" y="1943944"/>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a:off x="5873162" y="2007708"/>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01" name="Rectangle 500"/>
          <p:cNvSpPr/>
          <p:nvPr/>
        </p:nvSpPr>
        <p:spPr>
          <a:xfrm>
            <a:off x="6050279" y="1971939"/>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502" name="Straight Connector 501"/>
          <p:cNvCxnSpPr/>
          <p:nvPr/>
        </p:nvCxnSpPr>
        <p:spPr>
          <a:xfrm>
            <a:off x="5869352" y="1940403"/>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03" name="Straight Arrow Connector 502"/>
          <p:cNvCxnSpPr/>
          <p:nvPr/>
        </p:nvCxnSpPr>
        <p:spPr>
          <a:xfrm flipV="1">
            <a:off x="5276310" y="2116158"/>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04" name="Straight Arrow Connector 503"/>
          <p:cNvCxnSpPr/>
          <p:nvPr/>
        </p:nvCxnSpPr>
        <p:spPr>
          <a:xfrm>
            <a:off x="5873162" y="2179922"/>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05" name="Rectangle 504"/>
          <p:cNvSpPr/>
          <p:nvPr/>
        </p:nvSpPr>
        <p:spPr>
          <a:xfrm>
            <a:off x="6050279" y="2144153"/>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506" name="Straight Connector 505"/>
          <p:cNvCxnSpPr/>
          <p:nvPr/>
        </p:nvCxnSpPr>
        <p:spPr>
          <a:xfrm>
            <a:off x="5869352" y="2112617"/>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07" name="Straight Arrow Connector 506"/>
          <p:cNvCxnSpPr/>
          <p:nvPr/>
        </p:nvCxnSpPr>
        <p:spPr>
          <a:xfrm flipV="1">
            <a:off x="5276310" y="2288372"/>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08" name="Straight Arrow Connector 507"/>
          <p:cNvCxnSpPr/>
          <p:nvPr/>
        </p:nvCxnSpPr>
        <p:spPr>
          <a:xfrm>
            <a:off x="5873162" y="2352136"/>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09" name="Rectangle 508"/>
          <p:cNvSpPr/>
          <p:nvPr/>
        </p:nvSpPr>
        <p:spPr>
          <a:xfrm>
            <a:off x="6050279" y="2316367"/>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510" name="Straight Connector 509"/>
          <p:cNvCxnSpPr/>
          <p:nvPr/>
        </p:nvCxnSpPr>
        <p:spPr>
          <a:xfrm>
            <a:off x="5869352" y="2284831"/>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11" name="Straight Arrow Connector 510"/>
          <p:cNvCxnSpPr/>
          <p:nvPr/>
        </p:nvCxnSpPr>
        <p:spPr>
          <a:xfrm flipV="1">
            <a:off x="5276310" y="2472119"/>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12" name="Straight Arrow Connector 511"/>
          <p:cNvCxnSpPr/>
          <p:nvPr/>
        </p:nvCxnSpPr>
        <p:spPr>
          <a:xfrm>
            <a:off x="5873162" y="2535883"/>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3" name="Rectangle 512"/>
          <p:cNvSpPr/>
          <p:nvPr/>
        </p:nvSpPr>
        <p:spPr>
          <a:xfrm>
            <a:off x="6050279" y="2500114"/>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514" name="Straight Connector 513"/>
          <p:cNvCxnSpPr/>
          <p:nvPr/>
        </p:nvCxnSpPr>
        <p:spPr>
          <a:xfrm>
            <a:off x="5869352" y="2468578"/>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flipV="1">
            <a:off x="5276310" y="2644333"/>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a:off x="5873162" y="2708097"/>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7" name="Rectangle 516"/>
          <p:cNvSpPr/>
          <p:nvPr/>
        </p:nvSpPr>
        <p:spPr>
          <a:xfrm>
            <a:off x="6050279" y="2672328"/>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518" name="Straight Connector 517"/>
          <p:cNvCxnSpPr/>
          <p:nvPr/>
        </p:nvCxnSpPr>
        <p:spPr>
          <a:xfrm>
            <a:off x="5869352" y="2640792"/>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19" name="Straight Arrow Connector 518"/>
          <p:cNvCxnSpPr/>
          <p:nvPr/>
        </p:nvCxnSpPr>
        <p:spPr>
          <a:xfrm flipV="1">
            <a:off x="5276310" y="2816547"/>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20" name="Straight Arrow Connector 519"/>
          <p:cNvCxnSpPr/>
          <p:nvPr/>
        </p:nvCxnSpPr>
        <p:spPr>
          <a:xfrm>
            <a:off x="5873162" y="2880311"/>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21" name="Rectangle 520"/>
          <p:cNvSpPr/>
          <p:nvPr/>
        </p:nvSpPr>
        <p:spPr>
          <a:xfrm>
            <a:off x="6050279" y="2844542"/>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522" name="Straight Connector 521"/>
          <p:cNvCxnSpPr/>
          <p:nvPr/>
        </p:nvCxnSpPr>
        <p:spPr>
          <a:xfrm>
            <a:off x="5869352" y="2813006"/>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3" name="Straight Arrow Connector 522"/>
          <p:cNvCxnSpPr>
            <a:stCxn id="178" idx="3"/>
          </p:cNvCxnSpPr>
          <p:nvPr/>
        </p:nvCxnSpPr>
        <p:spPr>
          <a:xfrm flipV="1">
            <a:off x="3421646" y="759208"/>
            <a:ext cx="703316" cy="130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H="1">
            <a:off x="4128771" y="1612411"/>
            <a:ext cx="4089" cy="125144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25" name="TextBox 524"/>
          <p:cNvSpPr txBox="1"/>
          <p:nvPr/>
        </p:nvSpPr>
        <p:spPr>
          <a:xfrm>
            <a:off x="3560160" y="1809076"/>
            <a:ext cx="417102" cy="369332"/>
          </a:xfrm>
          <a:prstGeom prst="rect">
            <a:avLst/>
          </a:prstGeom>
          <a:noFill/>
        </p:spPr>
        <p:txBody>
          <a:bodyPr wrap="none" rtlCol="0">
            <a:spAutoFit/>
          </a:bodyPr>
          <a:lstStyle/>
          <a:p>
            <a:r>
              <a:rPr lang="en-US" dirty="0" smtClean="0">
                <a:solidFill>
                  <a:schemeClr val="accent6">
                    <a:lumMod val="75000"/>
                  </a:schemeClr>
                </a:solidFill>
              </a:rPr>
              <a:t>_2</a:t>
            </a:r>
            <a:endParaRPr lang="en-US" dirty="0">
              <a:solidFill>
                <a:schemeClr val="accent6">
                  <a:lumMod val="75000"/>
                </a:schemeClr>
              </a:solidFill>
            </a:endParaRPr>
          </a:p>
        </p:txBody>
      </p:sp>
      <p:sp>
        <p:nvSpPr>
          <p:cNvPr id="526" name="Rectangle 525"/>
          <p:cNvSpPr/>
          <p:nvPr/>
        </p:nvSpPr>
        <p:spPr>
          <a:xfrm>
            <a:off x="1678231" y="1796146"/>
            <a:ext cx="1743415" cy="739737"/>
          </a:xfrm>
          <a:prstGeom prst="rect">
            <a:avLst/>
          </a:prstGeom>
          <a:solidFill>
            <a:srgbClr val="99FF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LTM4619 DC-DC</a:t>
            </a:r>
            <a:endParaRPr lang="en-US" dirty="0">
              <a:solidFill>
                <a:schemeClr val="tx1"/>
              </a:solidFill>
            </a:endParaRPr>
          </a:p>
        </p:txBody>
      </p:sp>
      <p:cxnSp>
        <p:nvCxnSpPr>
          <p:cNvPr id="527" name="Straight Arrow Connector 526"/>
          <p:cNvCxnSpPr>
            <a:endCxn id="526" idx="1"/>
          </p:cNvCxnSpPr>
          <p:nvPr/>
        </p:nvCxnSpPr>
        <p:spPr>
          <a:xfrm>
            <a:off x="1014681" y="2163401"/>
            <a:ext cx="663550" cy="26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8" name="TextBox 527"/>
          <p:cNvSpPr txBox="1"/>
          <p:nvPr/>
        </p:nvSpPr>
        <p:spPr>
          <a:xfrm>
            <a:off x="934116" y="1820665"/>
            <a:ext cx="550151" cy="369332"/>
          </a:xfrm>
          <a:prstGeom prst="rect">
            <a:avLst/>
          </a:prstGeom>
          <a:noFill/>
        </p:spPr>
        <p:txBody>
          <a:bodyPr wrap="none" rtlCol="0">
            <a:spAutoFit/>
          </a:bodyPr>
          <a:lstStyle/>
          <a:p>
            <a:r>
              <a:rPr lang="en-US" dirty="0" smtClean="0">
                <a:solidFill>
                  <a:srgbClr val="0070C0"/>
                </a:solidFill>
              </a:rPr>
              <a:t>24V</a:t>
            </a:r>
            <a:endParaRPr lang="en-US" dirty="0">
              <a:solidFill>
                <a:srgbClr val="0070C0"/>
              </a:solidFill>
            </a:endParaRPr>
          </a:p>
        </p:txBody>
      </p:sp>
      <p:cxnSp>
        <p:nvCxnSpPr>
          <p:cNvPr id="529" name="Straight Arrow Connector 528"/>
          <p:cNvCxnSpPr>
            <a:stCxn id="526" idx="3"/>
          </p:cNvCxnSpPr>
          <p:nvPr/>
        </p:nvCxnSpPr>
        <p:spPr>
          <a:xfrm flipV="1">
            <a:off x="3421646" y="2164708"/>
            <a:ext cx="703316" cy="130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0" name="Rectangle 529"/>
          <p:cNvSpPr/>
          <p:nvPr/>
        </p:nvSpPr>
        <p:spPr>
          <a:xfrm>
            <a:off x="6377609" y="392116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ADC17</a:t>
            </a:r>
            <a:endParaRPr lang="en-US" sz="1200" dirty="0">
              <a:solidFill>
                <a:schemeClr val="tx1"/>
              </a:solidFill>
            </a:endParaRPr>
          </a:p>
        </p:txBody>
      </p:sp>
      <p:sp>
        <p:nvSpPr>
          <p:cNvPr id="531" name="Rectangle 530"/>
          <p:cNvSpPr/>
          <p:nvPr/>
        </p:nvSpPr>
        <p:spPr>
          <a:xfrm>
            <a:off x="6377609" y="409642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ADC18</a:t>
            </a:r>
            <a:endParaRPr lang="en-US" sz="1200" dirty="0">
              <a:solidFill>
                <a:schemeClr val="tx1"/>
              </a:solidFill>
            </a:endParaRPr>
          </a:p>
        </p:txBody>
      </p:sp>
      <p:sp>
        <p:nvSpPr>
          <p:cNvPr id="532" name="Rectangle 531"/>
          <p:cNvSpPr/>
          <p:nvPr/>
        </p:nvSpPr>
        <p:spPr>
          <a:xfrm>
            <a:off x="6377609" y="427168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ADC19</a:t>
            </a:r>
            <a:endParaRPr lang="en-US" sz="1200" dirty="0">
              <a:solidFill>
                <a:schemeClr val="tx1"/>
              </a:solidFill>
            </a:endParaRPr>
          </a:p>
        </p:txBody>
      </p:sp>
      <p:sp>
        <p:nvSpPr>
          <p:cNvPr id="533" name="Rectangle 532"/>
          <p:cNvSpPr/>
          <p:nvPr/>
        </p:nvSpPr>
        <p:spPr>
          <a:xfrm>
            <a:off x="6377609" y="444694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ADC20</a:t>
            </a:r>
            <a:endParaRPr lang="en-US" sz="1200" dirty="0">
              <a:solidFill>
                <a:schemeClr val="tx1"/>
              </a:solidFill>
            </a:endParaRPr>
          </a:p>
        </p:txBody>
      </p:sp>
      <p:sp>
        <p:nvSpPr>
          <p:cNvPr id="534" name="Rectangle 533"/>
          <p:cNvSpPr/>
          <p:nvPr/>
        </p:nvSpPr>
        <p:spPr>
          <a:xfrm>
            <a:off x="6377609" y="462220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ADC21</a:t>
            </a:r>
            <a:endParaRPr lang="en-US" sz="1200" dirty="0">
              <a:solidFill>
                <a:schemeClr val="tx1"/>
              </a:solidFill>
            </a:endParaRPr>
          </a:p>
        </p:txBody>
      </p:sp>
      <p:sp>
        <p:nvSpPr>
          <p:cNvPr id="535" name="Rectangle 534"/>
          <p:cNvSpPr/>
          <p:nvPr/>
        </p:nvSpPr>
        <p:spPr>
          <a:xfrm>
            <a:off x="6377609" y="479746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ADC22</a:t>
            </a:r>
            <a:endParaRPr lang="en-US" sz="1200" dirty="0">
              <a:solidFill>
                <a:schemeClr val="tx1"/>
              </a:solidFill>
            </a:endParaRPr>
          </a:p>
        </p:txBody>
      </p:sp>
      <p:sp>
        <p:nvSpPr>
          <p:cNvPr id="536" name="Rectangle 535"/>
          <p:cNvSpPr/>
          <p:nvPr/>
        </p:nvSpPr>
        <p:spPr>
          <a:xfrm>
            <a:off x="6377609" y="497272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ADC23</a:t>
            </a:r>
            <a:endParaRPr lang="en-US" sz="1200" dirty="0">
              <a:solidFill>
                <a:schemeClr val="tx1"/>
              </a:solidFill>
            </a:endParaRPr>
          </a:p>
        </p:txBody>
      </p:sp>
      <p:sp>
        <p:nvSpPr>
          <p:cNvPr id="537" name="Rectangle 536"/>
          <p:cNvSpPr/>
          <p:nvPr/>
        </p:nvSpPr>
        <p:spPr>
          <a:xfrm>
            <a:off x="6377609" y="514798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ADC24</a:t>
            </a:r>
            <a:endParaRPr lang="en-US" sz="1200" dirty="0">
              <a:solidFill>
                <a:schemeClr val="tx1"/>
              </a:solidFill>
            </a:endParaRPr>
          </a:p>
        </p:txBody>
      </p:sp>
      <p:sp>
        <p:nvSpPr>
          <p:cNvPr id="538" name="Rectangle 537"/>
          <p:cNvSpPr/>
          <p:nvPr/>
        </p:nvSpPr>
        <p:spPr>
          <a:xfrm>
            <a:off x="6377609" y="532324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ADC25</a:t>
            </a:r>
            <a:endParaRPr lang="en-US" sz="1200" dirty="0">
              <a:solidFill>
                <a:schemeClr val="tx1"/>
              </a:solidFill>
            </a:endParaRPr>
          </a:p>
        </p:txBody>
      </p:sp>
      <p:sp>
        <p:nvSpPr>
          <p:cNvPr id="539" name="Rectangle 538"/>
          <p:cNvSpPr/>
          <p:nvPr/>
        </p:nvSpPr>
        <p:spPr>
          <a:xfrm>
            <a:off x="6377609" y="549850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ADC26</a:t>
            </a:r>
            <a:endParaRPr lang="en-US" sz="1200" dirty="0">
              <a:solidFill>
                <a:schemeClr val="tx1"/>
              </a:solidFill>
            </a:endParaRPr>
          </a:p>
        </p:txBody>
      </p:sp>
      <p:sp>
        <p:nvSpPr>
          <p:cNvPr id="540" name="Rectangle 539"/>
          <p:cNvSpPr/>
          <p:nvPr/>
        </p:nvSpPr>
        <p:spPr>
          <a:xfrm>
            <a:off x="6377609" y="567376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ADC27</a:t>
            </a:r>
            <a:endParaRPr lang="en-US" sz="1200" dirty="0">
              <a:solidFill>
                <a:schemeClr val="tx1"/>
              </a:solidFill>
            </a:endParaRPr>
          </a:p>
        </p:txBody>
      </p:sp>
      <p:sp>
        <p:nvSpPr>
          <p:cNvPr id="541" name="Rectangle 540"/>
          <p:cNvSpPr/>
          <p:nvPr/>
        </p:nvSpPr>
        <p:spPr>
          <a:xfrm>
            <a:off x="6377609" y="584902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ADC28</a:t>
            </a:r>
            <a:endParaRPr lang="en-US" sz="1200" dirty="0">
              <a:solidFill>
                <a:schemeClr val="tx1"/>
              </a:solidFill>
            </a:endParaRPr>
          </a:p>
        </p:txBody>
      </p:sp>
      <p:sp>
        <p:nvSpPr>
          <p:cNvPr id="542" name="Rectangle 541"/>
          <p:cNvSpPr/>
          <p:nvPr/>
        </p:nvSpPr>
        <p:spPr>
          <a:xfrm>
            <a:off x="6377609" y="602428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ADC29</a:t>
            </a:r>
            <a:endParaRPr lang="en-US" sz="1200" dirty="0">
              <a:solidFill>
                <a:schemeClr val="tx1"/>
              </a:solidFill>
            </a:endParaRPr>
          </a:p>
        </p:txBody>
      </p:sp>
      <p:sp>
        <p:nvSpPr>
          <p:cNvPr id="543" name="Rectangle 542"/>
          <p:cNvSpPr/>
          <p:nvPr/>
        </p:nvSpPr>
        <p:spPr>
          <a:xfrm>
            <a:off x="6377609" y="619954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ADC30</a:t>
            </a:r>
            <a:endParaRPr lang="en-US" sz="1200" dirty="0">
              <a:solidFill>
                <a:schemeClr val="tx1"/>
              </a:solidFill>
            </a:endParaRPr>
          </a:p>
        </p:txBody>
      </p:sp>
      <p:sp>
        <p:nvSpPr>
          <p:cNvPr id="544" name="Rectangle 543"/>
          <p:cNvSpPr/>
          <p:nvPr/>
        </p:nvSpPr>
        <p:spPr>
          <a:xfrm>
            <a:off x="6377609" y="6374802"/>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ADC31</a:t>
            </a:r>
            <a:endParaRPr lang="en-US" sz="1200" dirty="0">
              <a:solidFill>
                <a:schemeClr val="tx1"/>
              </a:solidFill>
            </a:endParaRPr>
          </a:p>
        </p:txBody>
      </p:sp>
      <p:sp>
        <p:nvSpPr>
          <p:cNvPr id="545" name="Rectangle 544"/>
          <p:cNvSpPr/>
          <p:nvPr/>
        </p:nvSpPr>
        <p:spPr>
          <a:xfrm>
            <a:off x="6377609" y="6544347"/>
            <a:ext cx="967740" cy="1371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ADC32</a:t>
            </a:r>
            <a:endParaRPr lang="en-US" sz="1200" dirty="0">
              <a:solidFill>
                <a:schemeClr val="tx1"/>
              </a:solidFill>
            </a:endParaRPr>
          </a:p>
        </p:txBody>
      </p:sp>
      <p:cxnSp>
        <p:nvCxnSpPr>
          <p:cNvPr id="546" name="Straight Connector 545"/>
          <p:cNvCxnSpPr/>
          <p:nvPr/>
        </p:nvCxnSpPr>
        <p:spPr>
          <a:xfrm flipH="1">
            <a:off x="4128771" y="3972357"/>
            <a:ext cx="4089" cy="125144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7" name="Straight Arrow Connector 546"/>
          <p:cNvCxnSpPr>
            <a:endCxn id="553" idx="1"/>
          </p:cNvCxnSpPr>
          <p:nvPr/>
        </p:nvCxnSpPr>
        <p:spPr>
          <a:xfrm>
            <a:off x="4132580" y="398594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8" name="Straight Arrow Connector 547"/>
          <p:cNvCxnSpPr/>
          <p:nvPr/>
        </p:nvCxnSpPr>
        <p:spPr>
          <a:xfrm flipV="1">
            <a:off x="5276310" y="3957948"/>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9" name="TextBox 548"/>
          <p:cNvSpPr txBox="1"/>
          <p:nvPr/>
        </p:nvSpPr>
        <p:spPr>
          <a:xfrm>
            <a:off x="3530732" y="4180611"/>
            <a:ext cx="417102" cy="369332"/>
          </a:xfrm>
          <a:prstGeom prst="rect">
            <a:avLst/>
          </a:prstGeom>
          <a:noFill/>
        </p:spPr>
        <p:txBody>
          <a:bodyPr wrap="none" rtlCol="0">
            <a:spAutoFit/>
          </a:bodyPr>
          <a:lstStyle/>
          <a:p>
            <a:r>
              <a:rPr lang="en-US" dirty="0" smtClean="0">
                <a:solidFill>
                  <a:schemeClr val="accent6">
                    <a:lumMod val="75000"/>
                  </a:schemeClr>
                </a:solidFill>
              </a:rPr>
              <a:t>_1</a:t>
            </a:r>
          </a:p>
        </p:txBody>
      </p:sp>
      <p:sp>
        <p:nvSpPr>
          <p:cNvPr id="550" name="Rectangle 549"/>
          <p:cNvSpPr/>
          <p:nvPr/>
        </p:nvSpPr>
        <p:spPr>
          <a:xfrm>
            <a:off x="1678231" y="4156092"/>
            <a:ext cx="1743415" cy="739737"/>
          </a:xfrm>
          <a:prstGeom prst="rect">
            <a:avLst/>
          </a:prstGeom>
          <a:solidFill>
            <a:srgbClr val="99FF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LTM4619 DC-DC</a:t>
            </a:r>
            <a:endParaRPr lang="en-US" dirty="0">
              <a:solidFill>
                <a:schemeClr val="tx1"/>
              </a:solidFill>
            </a:endParaRPr>
          </a:p>
        </p:txBody>
      </p:sp>
      <p:cxnSp>
        <p:nvCxnSpPr>
          <p:cNvPr id="551" name="Straight Arrow Connector 550"/>
          <p:cNvCxnSpPr>
            <a:endCxn id="550" idx="1"/>
          </p:cNvCxnSpPr>
          <p:nvPr/>
        </p:nvCxnSpPr>
        <p:spPr>
          <a:xfrm>
            <a:off x="1014681" y="4523347"/>
            <a:ext cx="663550" cy="26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52" name="TextBox 551"/>
          <p:cNvSpPr txBox="1"/>
          <p:nvPr/>
        </p:nvSpPr>
        <p:spPr>
          <a:xfrm>
            <a:off x="934116" y="4180611"/>
            <a:ext cx="550151" cy="369332"/>
          </a:xfrm>
          <a:prstGeom prst="rect">
            <a:avLst/>
          </a:prstGeom>
          <a:noFill/>
        </p:spPr>
        <p:txBody>
          <a:bodyPr wrap="none" rtlCol="0">
            <a:spAutoFit/>
          </a:bodyPr>
          <a:lstStyle/>
          <a:p>
            <a:r>
              <a:rPr lang="en-US" dirty="0" smtClean="0">
                <a:solidFill>
                  <a:srgbClr val="0070C0"/>
                </a:solidFill>
              </a:rPr>
              <a:t>24V</a:t>
            </a:r>
            <a:endParaRPr lang="en-US" dirty="0">
              <a:solidFill>
                <a:srgbClr val="0070C0"/>
              </a:solidFill>
            </a:endParaRPr>
          </a:p>
        </p:txBody>
      </p:sp>
      <p:sp>
        <p:nvSpPr>
          <p:cNvPr id="553" name="Rectangle 552"/>
          <p:cNvSpPr/>
          <p:nvPr/>
        </p:nvSpPr>
        <p:spPr>
          <a:xfrm>
            <a:off x="4404786" y="392116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54" name="Rectangle 553"/>
          <p:cNvSpPr/>
          <p:nvPr/>
        </p:nvSpPr>
        <p:spPr>
          <a:xfrm>
            <a:off x="4404786" y="409642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55" name="Rectangle 554"/>
          <p:cNvSpPr/>
          <p:nvPr/>
        </p:nvSpPr>
        <p:spPr>
          <a:xfrm>
            <a:off x="4404786" y="427168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56" name="Rectangle 555"/>
          <p:cNvSpPr/>
          <p:nvPr/>
        </p:nvSpPr>
        <p:spPr>
          <a:xfrm>
            <a:off x="4404786" y="444694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57" name="Rectangle 556"/>
          <p:cNvSpPr/>
          <p:nvPr/>
        </p:nvSpPr>
        <p:spPr>
          <a:xfrm>
            <a:off x="4404786" y="462220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58" name="Rectangle 557"/>
          <p:cNvSpPr/>
          <p:nvPr/>
        </p:nvSpPr>
        <p:spPr>
          <a:xfrm>
            <a:off x="4404786" y="479746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59" name="Rectangle 558"/>
          <p:cNvSpPr/>
          <p:nvPr/>
        </p:nvSpPr>
        <p:spPr>
          <a:xfrm>
            <a:off x="4404786" y="497272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60" name="Rectangle 559"/>
          <p:cNvSpPr/>
          <p:nvPr/>
        </p:nvSpPr>
        <p:spPr>
          <a:xfrm>
            <a:off x="4404786" y="514798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61" name="Rectangle 560"/>
          <p:cNvSpPr/>
          <p:nvPr/>
        </p:nvSpPr>
        <p:spPr>
          <a:xfrm>
            <a:off x="4404786" y="532324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62" name="Rectangle 561"/>
          <p:cNvSpPr/>
          <p:nvPr/>
        </p:nvSpPr>
        <p:spPr>
          <a:xfrm>
            <a:off x="4404786" y="549850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63" name="Rectangle 562"/>
          <p:cNvSpPr/>
          <p:nvPr/>
        </p:nvSpPr>
        <p:spPr>
          <a:xfrm>
            <a:off x="4404786" y="567376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64" name="Rectangle 563"/>
          <p:cNvSpPr/>
          <p:nvPr/>
        </p:nvSpPr>
        <p:spPr>
          <a:xfrm>
            <a:off x="4404786" y="584902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65" name="Rectangle 564"/>
          <p:cNvSpPr/>
          <p:nvPr/>
        </p:nvSpPr>
        <p:spPr>
          <a:xfrm>
            <a:off x="4404786" y="602428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66" name="Rectangle 565"/>
          <p:cNvSpPr/>
          <p:nvPr/>
        </p:nvSpPr>
        <p:spPr>
          <a:xfrm>
            <a:off x="4404786" y="619954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67" name="Rectangle 566"/>
          <p:cNvSpPr/>
          <p:nvPr/>
        </p:nvSpPr>
        <p:spPr>
          <a:xfrm>
            <a:off x="4404786" y="6374802"/>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sp>
        <p:nvSpPr>
          <p:cNvPr id="568" name="Rectangle 567"/>
          <p:cNvSpPr/>
          <p:nvPr/>
        </p:nvSpPr>
        <p:spPr>
          <a:xfrm>
            <a:off x="4404786" y="6544347"/>
            <a:ext cx="967740" cy="13716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1.2V LDO</a:t>
            </a:r>
            <a:endParaRPr lang="en-US" sz="1200" dirty="0">
              <a:solidFill>
                <a:schemeClr val="tx1"/>
              </a:solidFill>
            </a:endParaRPr>
          </a:p>
        </p:txBody>
      </p:sp>
      <p:cxnSp>
        <p:nvCxnSpPr>
          <p:cNvPr id="569" name="Straight Arrow Connector 568"/>
          <p:cNvCxnSpPr/>
          <p:nvPr/>
        </p:nvCxnSpPr>
        <p:spPr>
          <a:xfrm>
            <a:off x="5873162" y="4021712"/>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70" name="Rectangle 569"/>
          <p:cNvSpPr/>
          <p:nvPr/>
        </p:nvSpPr>
        <p:spPr>
          <a:xfrm>
            <a:off x="6050279" y="3985943"/>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571" name="Straight Connector 570"/>
          <p:cNvCxnSpPr/>
          <p:nvPr/>
        </p:nvCxnSpPr>
        <p:spPr>
          <a:xfrm>
            <a:off x="5869352" y="3954407"/>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a:off x="4132580" y="416120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a:off x="4132580" y="433646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a:off x="4132580" y="451172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a:off x="4132580" y="468698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6" name="Straight Arrow Connector 575"/>
          <p:cNvCxnSpPr/>
          <p:nvPr/>
        </p:nvCxnSpPr>
        <p:spPr>
          <a:xfrm>
            <a:off x="4132580" y="486224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7" name="Straight Arrow Connector 576"/>
          <p:cNvCxnSpPr/>
          <p:nvPr/>
        </p:nvCxnSpPr>
        <p:spPr>
          <a:xfrm>
            <a:off x="4132580" y="503750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8" name="Straight Arrow Connector 577"/>
          <p:cNvCxnSpPr/>
          <p:nvPr/>
        </p:nvCxnSpPr>
        <p:spPr>
          <a:xfrm>
            <a:off x="4132580" y="521276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9" name="Straight Arrow Connector 578"/>
          <p:cNvCxnSpPr/>
          <p:nvPr/>
        </p:nvCxnSpPr>
        <p:spPr>
          <a:xfrm>
            <a:off x="4132580" y="538802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0" name="Straight Arrow Connector 579"/>
          <p:cNvCxnSpPr/>
          <p:nvPr/>
        </p:nvCxnSpPr>
        <p:spPr>
          <a:xfrm>
            <a:off x="4132580" y="556328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1" name="Straight Arrow Connector 580"/>
          <p:cNvCxnSpPr/>
          <p:nvPr/>
        </p:nvCxnSpPr>
        <p:spPr>
          <a:xfrm>
            <a:off x="4132580" y="573854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2" name="Straight Arrow Connector 581"/>
          <p:cNvCxnSpPr/>
          <p:nvPr/>
        </p:nvCxnSpPr>
        <p:spPr>
          <a:xfrm>
            <a:off x="4132580" y="591190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3" name="Straight Arrow Connector 582"/>
          <p:cNvCxnSpPr/>
          <p:nvPr/>
        </p:nvCxnSpPr>
        <p:spPr>
          <a:xfrm>
            <a:off x="4136303" y="6081813"/>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4" name="Straight Arrow Connector 583"/>
          <p:cNvCxnSpPr/>
          <p:nvPr/>
        </p:nvCxnSpPr>
        <p:spPr>
          <a:xfrm>
            <a:off x="4135711" y="6263659"/>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5" name="Straight Arrow Connector 584"/>
          <p:cNvCxnSpPr/>
          <p:nvPr/>
        </p:nvCxnSpPr>
        <p:spPr>
          <a:xfrm>
            <a:off x="4132580" y="6435874"/>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6" name="Straight Arrow Connector 585"/>
          <p:cNvCxnSpPr/>
          <p:nvPr/>
        </p:nvCxnSpPr>
        <p:spPr>
          <a:xfrm>
            <a:off x="4132580" y="6609988"/>
            <a:ext cx="272206" cy="379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flipV="1">
            <a:off x="5276310" y="4130162"/>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a:off x="5873162" y="4193926"/>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89" name="Rectangle 588"/>
          <p:cNvSpPr/>
          <p:nvPr/>
        </p:nvSpPr>
        <p:spPr>
          <a:xfrm>
            <a:off x="6050279" y="4158157"/>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590" name="Straight Connector 589"/>
          <p:cNvCxnSpPr/>
          <p:nvPr/>
        </p:nvCxnSpPr>
        <p:spPr>
          <a:xfrm>
            <a:off x="5869352" y="4126621"/>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91" name="Straight Arrow Connector 590"/>
          <p:cNvCxnSpPr/>
          <p:nvPr/>
        </p:nvCxnSpPr>
        <p:spPr>
          <a:xfrm flipV="1">
            <a:off x="5276310" y="4302376"/>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92" name="Straight Arrow Connector 591"/>
          <p:cNvCxnSpPr/>
          <p:nvPr/>
        </p:nvCxnSpPr>
        <p:spPr>
          <a:xfrm>
            <a:off x="5873162" y="4366140"/>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93" name="Rectangle 592"/>
          <p:cNvSpPr/>
          <p:nvPr/>
        </p:nvSpPr>
        <p:spPr>
          <a:xfrm>
            <a:off x="6050279" y="4330371"/>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594" name="Straight Connector 593"/>
          <p:cNvCxnSpPr/>
          <p:nvPr/>
        </p:nvCxnSpPr>
        <p:spPr>
          <a:xfrm>
            <a:off x="5869352" y="4298835"/>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95" name="Straight Arrow Connector 594"/>
          <p:cNvCxnSpPr/>
          <p:nvPr/>
        </p:nvCxnSpPr>
        <p:spPr>
          <a:xfrm flipV="1">
            <a:off x="5276310" y="4474590"/>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96" name="Straight Arrow Connector 595"/>
          <p:cNvCxnSpPr/>
          <p:nvPr/>
        </p:nvCxnSpPr>
        <p:spPr>
          <a:xfrm>
            <a:off x="5873162" y="4538354"/>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97" name="Rectangle 596"/>
          <p:cNvSpPr/>
          <p:nvPr/>
        </p:nvSpPr>
        <p:spPr>
          <a:xfrm>
            <a:off x="6050279" y="4502585"/>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598" name="Straight Connector 597"/>
          <p:cNvCxnSpPr/>
          <p:nvPr/>
        </p:nvCxnSpPr>
        <p:spPr>
          <a:xfrm>
            <a:off x="5869352" y="4471049"/>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flipV="1">
            <a:off x="5276310" y="4660511"/>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a:off x="5873162" y="4724275"/>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01" name="Rectangle 600"/>
          <p:cNvSpPr/>
          <p:nvPr/>
        </p:nvSpPr>
        <p:spPr>
          <a:xfrm>
            <a:off x="6050279" y="4688506"/>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02" name="Straight Connector 601"/>
          <p:cNvCxnSpPr/>
          <p:nvPr/>
        </p:nvCxnSpPr>
        <p:spPr>
          <a:xfrm>
            <a:off x="5869352" y="4656970"/>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03" name="Straight Arrow Connector 602"/>
          <p:cNvCxnSpPr/>
          <p:nvPr/>
        </p:nvCxnSpPr>
        <p:spPr>
          <a:xfrm flipV="1">
            <a:off x="5276310" y="4832725"/>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04" name="Straight Arrow Connector 603"/>
          <p:cNvCxnSpPr/>
          <p:nvPr/>
        </p:nvCxnSpPr>
        <p:spPr>
          <a:xfrm>
            <a:off x="5873162" y="4896489"/>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05" name="Rectangle 604"/>
          <p:cNvSpPr/>
          <p:nvPr/>
        </p:nvSpPr>
        <p:spPr>
          <a:xfrm>
            <a:off x="6050279" y="4860720"/>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06" name="Straight Connector 605"/>
          <p:cNvCxnSpPr/>
          <p:nvPr/>
        </p:nvCxnSpPr>
        <p:spPr>
          <a:xfrm>
            <a:off x="5869352" y="4829184"/>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07" name="Straight Arrow Connector 606"/>
          <p:cNvCxnSpPr/>
          <p:nvPr/>
        </p:nvCxnSpPr>
        <p:spPr>
          <a:xfrm flipV="1">
            <a:off x="5276310" y="5004939"/>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08" name="Straight Arrow Connector 607"/>
          <p:cNvCxnSpPr/>
          <p:nvPr/>
        </p:nvCxnSpPr>
        <p:spPr>
          <a:xfrm>
            <a:off x="5873162" y="5068703"/>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09" name="Rectangle 608"/>
          <p:cNvSpPr/>
          <p:nvPr/>
        </p:nvSpPr>
        <p:spPr>
          <a:xfrm>
            <a:off x="6050279" y="5032934"/>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10" name="Straight Connector 609"/>
          <p:cNvCxnSpPr/>
          <p:nvPr/>
        </p:nvCxnSpPr>
        <p:spPr>
          <a:xfrm>
            <a:off x="5869352" y="5001398"/>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flipV="1">
            <a:off x="5276310" y="5181215"/>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a:off x="5873162" y="5244979"/>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13" name="Rectangle 612"/>
          <p:cNvSpPr/>
          <p:nvPr/>
        </p:nvSpPr>
        <p:spPr>
          <a:xfrm>
            <a:off x="6050279" y="5209210"/>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14" name="Straight Connector 613"/>
          <p:cNvCxnSpPr/>
          <p:nvPr/>
        </p:nvCxnSpPr>
        <p:spPr>
          <a:xfrm>
            <a:off x="5869352" y="5177674"/>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5" name="Straight Arrow Connector 614"/>
          <p:cNvCxnSpPr/>
          <p:nvPr/>
        </p:nvCxnSpPr>
        <p:spPr>
          <a:xfrm flipV="1">
            <a:off x="5276310" y="5353429"/>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16" name="Straight Arrow Connector 615"/>
          <p:cNvCxnSpPr/>
          <p:nvPr/>
        </p:nvCxnSpPr>
        <p:spPr>
          <a:xfrm>
            <a:off x="5873162" y="5417193"/>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17" name="Rectangle 616"/>
          <p:cNvSpPr/>
          <p:nvPr/>
        </p:nvSpPr>
        <p:spPr>
          <a:xfrm>
            <a:off x="6050279" y="5381424"/>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18" name="Straight Connector 617"/>
          <p:cNvCxnSpPr/>
          <p:nvPr/>
        </p:nvCxnSpPr>
        <p:spPr>
          <a:xfrm>
            <a:off x="5869352" y="5349888"/>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9" name="Straight Arrow Connector 618"/>
          <p:cNvCxnSpPr/>
          <p:nvPr/>
        </p:nvCxnSpPr>
        <p:spPr>
          <a:xfrm flipV="1">
            <a:off x="5276310" y="5525643"/>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20" name="Straight Arrow Connector 619"/>
          <p:cNvCxnSpPr/>
          <p:nvPr/>
        </p:nvCxnSpPr>
        <p:spPr>
          <a:xfrm>
            <a:off x="5873162" y="5589407"/>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21" name="Rectangle 620"/>
          <p:cNvSpPr/>
          <p:nvPr/>
        </p:nvSpPr>
        <p:spPr>
          <a:xfrm>
            <a:off x="6050279" y="5553638"/>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22" name="Straight Connector 621"/>
          <p:cNvCxnSpPr/>
          <p:nvPr/>
        </p:nvCxnSpPr>
        <p:spPr>
          <a:xfrm>
            <a:off x="5869352" y="5522102"/>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23" name="Straight Arrow Connector 622"/>
          <p:cNvCxnSpPr/>
          <p:nvPr/>
        </p:nvCxnSpPr>
        <p:spPr>
          <a:xfrm flipV="1">
            <a:off x="5276310" y="5709390"/>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24" name="Straight Arrow Connector 623"/>
          <p:cNvCxnSpPr/>
          <p:nvPr/>
        </p:nvCxnSpPr>
        <p:spPr>
          <a:xfrm>
            <a:off x="5873162" y="5773154"/>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25" name="Rectangle 624"/>
          <p:cNvSpPr/>
          <p:nvPr/>
        </p:nvSpPr>
        <p:spPr>
          <a:xfrm>
            <a:off x="6050279" y="5737385"/>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26" name="Straight Connector 625"/>
          <p:cNvCxnSpPr/>
          <p:nvPr/>
        </p:nvCxnSpPr>
        <p:spPr>
          <a:xfrm>
            <a:off x="5869352" y="5705849"/>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flipV="1">
            <a:off x="5276310" y="5881604"/>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a:off x="5873162" y="5945368"/>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29" name="Rectangle 628"/>
          <p:cNvSpPr/>
          <p:nvPr/>
        </p:nvSpPr>
        <p:spPr>
          <a:xfrm>
            <a:off x="6050279" y="5909599"/>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30" name="Straight Connector 629"/>
          <p:cNvCxnSpPr/>
          <p:nvPr/>
        </p:nvCxnSpPr>
        <p:spPr>
          <a:xfrm>
            <a:off x="5869352" y="5878063"/>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1" name="Straight Arrow Connector 630"/>
          <p:cNvCxnSpPr/>
          <p:nvPr/>
        </p:nvCxnSpPr>
        <p:spPr>
          <a:xfrm flipV="1">
            <a:off x="5276310" y="6053818"/>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32" name="Straight Arrow Connector 631"/>
          <p:cNvCxnSpPr/>
          <p:nvPr/>
        </p:nvCxnSpPr>
        <p:spPr>
          <a:xfrm>
            <a:off x="5873162" y="6117582"/>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33" name="Rectangle 632"/>
          <p:cNvSpPr/>
          <p:nvPr/>
        </p:nvSpPr>
        <p:spPr>
          <a:xfrm>
            <a:off x="6050279" y="6081813"/>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34" name="Straight Connector 633"/>
          <p:cNvCxnSpPr/>
          <p:nvPr/>
        </p:nvCxnSpPr>
        <p:spPr>
          <a:xfrm>
            <a:off x="5869352" y="6050277"/>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5" name="Straight Arrow Connector 634"/>
          <p:cNvCxnSpPr/>
          <p:nvPr/>
        </p:nvCxnSpPr>
        <p:spPr>
          <a:xfrm flipV="1">
            <a:off x="5276310" y="6237565"/>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36" name="Straight Arrow Connector 635"/>
          <p:cNvCxnSpPr/>
          <p:nvPr/>
        </p:nvCxnSpPr>
        <p:spPr>
          <a:xfrm>
            <a:off x="5873162" y="6301329"/>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37" name="Rectangle 636"/>
          <p:cNvSpPr/>
          <p:nvPr/>
        </p:nvSpPr>
        <p:spPr>
          <a:xfrm>
            <a:off x="6050279" y="6265560"/>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38" name="Straight Connector 637"/>
          <p:cNvCxnSpPr/>
          <p:nvPr/>
        </p:nvCxnSpPr>
        <p:spPr>
          <a:xfrm>
            <a:off x="5869352" y="6234024"/>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9" name="Straight Arrow Connector 638"/>
          <p:cNvCxnSpPr/>
          <p:nvPr/>
        </p:nvCxnSpPr>
        <p:spPr>
          <a:xfrm flipV="1">
            <a:off x="5276310" y="6409779"/>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40" name="Straight Arrow Connector 639"/>
          <p:cNvCxnSpPr/>
          <p:nvPr/>
        </p:nvCxnSpPr>
        <p:spPr>
          <a:xfrm>
            <a:off x="5873162" y="6473543"/>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41" name="Rectangle 640"/>
          <p:cNvSpPr/>
          <p:nvPr/>
        </p:nvSpPr>
        <p:spPr>
          <a:xfrm>
            <a:off x="6050279" y="6437774"/>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42" name="Straight Connector 641"/>
          <p:cNvCxnSpPr/>
          <p:nvPr/>
        </p:nvCxnSpPr>
        <p:spPr>
          <a:xfrm>
            <a:off x="5869352" y="6406238"/>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flipV="1">
            <a:off x="5276310" y="6581993"/>
            <a:ext cx="1099394" cy="2485"/>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a:off x="5873162" y="6645757"/>
            <a:ext cx="502542" cy="5074"/>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45" name="Rectangle 644"/>
          <p:cNvSpPr/>
          <p:nvPr/>
        </p:nvSpPr>
        <p:spPr>
          <a:xfrm>
            <a:off x="6050279" y="6609988"/>
            <a:ext cx="127001" cy="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FF0000"/>
                </a:solidFill>
              </a:rPr>
              <a:t>L</a:t>
            </a:r>
            <a:endParaRPr lang="en-US" sz="600" dirty="0" smtClean="0">
              <a:solidFill>
                <a:srgbClr val="FF0000"/>
              </a:solidFill>
            </a:endParaRPr>
          </a:p>
        </p:txBody>
      </p:sp>
      <p:cxnSp>
        <p:nvCxnSpPr>
          <p:cNvPr id="646" name="Straight Connector 645"/>
          <p:cNvCxnSpPr/>
          <p:nvPr/>
        </p:nvCxnSpPr>
        <p:spPr>
          <a:xfrm>
            <a:off x="5869352" y="6578452"/>
            <a:ext cx="0" cy="732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a:stCxn id="550" idx="3"/>
          </p:cNvCxnSpPr>
          <p:nvPr/>
        </p:nvCxnSpPr>
        <p:spPr>
          <a:xfrm flipV="1">
            <a:off x="3421646" y="4524654"/>
            <a:ext cx="703316" cy="130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4128771" y="5377857"/>
            <a:ext cx="4089" cy="125144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49" name="TextBox 648"/>
          <p:cNvSpPr txBox="1"/>
          <p:nvPr/>
        </p:nvSpPr>
        <p:spPr>
          <a:xfrm>
            <a:off x="3566657" y="5575336"/>
            <a:ext cx="417102" cy="369332"/>
          </a:xfrm>
          <a:prstGeom prst="rect">
            <a:avLst/>
          </a:prstGeom>
          <a:noFill/>
        </p:spPr>
        <p:txBody>
          <a:bodyPr wrap="none" rtlCol="0">
            <a:spAutoFit/>
          </a:bodyPr>
          <a:lstStyle/>
          <a:p>
            <a:r>
              <a:rPr lang="en-US" dirty="0" smtClean="0">
                <a:solidFill>
                  <a:schemeClr val="accent6">
                    <a:lumMod val="75000"/>
                  </a:schemeClr>
                </a:solidFill>
              </a:rPr>
              <a:t>_2</a:t>
            </a:r>
            <a:endParaRPr lang="en-US" dirty="0">
              <a:solidFill>
                <a:schemeClr val="accent6">
                  <a:lumMod val="75000"/>
                </a:schemeClr>
              </a:solidFill>
            </a:endParaRPr>
          </a:p>
        </p:txBody>
      </p:sp>
      <p:sp>
        <p:nvSpPr>
          <p:cNvPr id="650" name="Rectangle 649"/>
          <p:cNvSpPr/>
          <p:nvPr/>
        </p:nvSpPr>
        <p:spPr>
          <a:xfrm>
            <a:off x="1678231" y="5561592"/>
            <a:ext cx="1743415" cy="739737"/>
          </a:xfrm>
          <a:prstGeom prst="rect">
            <a:avLst/>
          </a:prstGeom>
          <a:solidFill>
            <a:srgbClr val="99FF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LTM4619 DC-DC</a:t>
            </a:r>
            <a:endParaRPr lang="en-US" dirty="0">
              <a:solidFill>
                <a:schemeClr val="tx1"/>
              </a:solidFill>
            </a:endParaRPr>
          </a:p>
        </p:txBody>
      </p:sp>
      <p:cxnSp>
        <p:nvCxnSpPr>
          <p:cNvPr id="651" name="Straight Arrow Connector 650"/>
          <p:cNvCxnSpPr>
            <a:endCxn id="650" idx="1"/>
          </p:cNvCxnSpPr>
          <p:nvPr/>
        </p:nvCxnSpPr>
        <p:spPr>
          <a:xfrm>
            <a:off x="1014681" y="5928847"/>
            <a:ext cx="663550" cy="26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52" name="TextBox 651"/>
          <p:cNvSpPr txBox="1"/>
          <p:nvPr/>
        </p:nvSpPr>
        <p:spPr>
          <a:xfrm>
            <a:off x="934116" y="5586111"/>
            <a:ext cx="550151" cy="369332"/>
          </a:xfrm>
          <a:prstGeom prst="rect">
            <a:avLst/>
          </a:prstGeom>
          <a:noFill/>
        </p:spPr>
        <p:txBody>
          <a:bodyPr wrap="none" rtlCol="0">
            <a:spAutoFit/>
          </a:bodyPr>
          <a:lstStyle/>
          <a:p>
            <a:r>
              <a:rPr lang="en-US" dirty="0" smtClean="0">
                <a:solidFill>
                  <a:srgbClr val="0070C0"/>
                </a:solidFill>
              </a:rPr>
              <a:t>24V</a:t>
            </a:r>
            <a:endParaRPr lang="en-US" dirty="0">
              <a:solidFill>
                <a:srgbClr val="0070C0"/>
              </a:solidFill>
            </a:endParaRPr>
          </a:p>
        </p:txBody>
      </p:sp>
      <p:cxnSp>
        <p:nvCxnSpPr>
          <p:cNvPr id="653" name="Straight Arrow Connector 652"/>
          <p:cNvCxnSpPr>
            <a:stCxn id="650" idx="3"/>
          </p:cNvCxnSpPr>
          <p:nvPr/>
        </p:nvCxnSpPr>
        <p:spPr>
          <a:xfrm flipV="1">
            <a:off x="3421646" y="5930154"/>
            <a:ext cx="703316" cy="130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a:off x="7995041" y="6014814"/>
            <a:ext cx="864339" cy="523220"/>
          </a:xfrm>
          <a:prstGeom prst="rect">
            <a:avLst/>
          </a:prstGeom>
          <a:noFill/>
        </p:spPr>
        <p:txBody>
          <a:bodyPr wrap="none" rtlCol="0">
            <a:spAutoFit/>
          </a:bodyPr>
          <a:lstStyle/>
          <a:p>
            <a:r>
              <a:rPr lang="en-US" sz="1400" dirty="0" smtClean="0">
                <a:solidFill>
                  <a:srgbClr val="0066FF"/>
                </a:solidFill>
              </a:rPr>
              <a:t>32 LDO’s</a:t>
            </a:r>
          </a:p>
          <a:p>
            <a:r>
              <a:rPr lang="en-US" sz="1400" dirty="0" smtClean="0">
                <a:solidFill>
                  <a:srgbClr val="0066FF"/>
                </a:solidFill>
              </a:rPr>
              <a:t>  4 DC-DC</a:t>
            </a:r>
            <a:endParaRPr lang="en-US" sz="1400" dirty="0">
              <a:solidFill>
                <a:srgbClr val="0066FF"/>
              </a:solidFill>
            </a:endParaRPr>
          </a:p>
        </p:txBody>
      </p:sp>
      <p:sp>
        <p:nvSpPr>
          <p:cNvPr id="252" name="TextBox 251"/>
          <p:cNvSpPr txBox="1"/>
          <p:nvPr/>
        </p:nvSpPr>
        <p:spPr>
          <a:xfrm>
            <a:off x="7545678" y="255500"/>
            <a:ext cx="1461875" cy="738664"/>
          </a:xfrm>
          <a:prstGeom prst="rect">
            <a:avLst/>
          </a:prstGeom>
          <a:noFill/>
        </p:spPr>
        <p:txBody>
          <a:bodyPr wrap="none" rtlCol="0">
            <a:spAutoFit/>
          </a:bodyPr>
          <a:lstStyle/>
          <a:p>
            <a:r>
              <a:rPr lang="en-US" sz="1400" dirty="0" smtClean="0">
                <a:solidFill>
                  <a:srgbClr val="0066FF"/>
                </a:solidFill>
              </a:rPr>
              <a:t>ADC power</a:t>
            </a:r>
          </a:p>
          <a:p>
            <a:r>
              <a:rPr lang="en-US" sz="1400" dirty="0" smtClean="0">
                <a:solidFill>
                  <a:srgbClr val="0066FF"/>
                </a:solidFill>
              </a:rPr>
              <a:t>@1.2VA &lt; 610mA</a:t>
            </a:r>
          </a:p>
          <a:p>
            <a:r>
              <a:rPr lang="en-US" sz="1400" dirty="0" smtClean="0">
                <a:solidFill>
                  <a:srgbClr val="0066FF"/>
                </a:solidFill>
              </a:rPr>
              <a:t>@1.2VD &lt; 70mA</a:t>
            </a:r>
          </a:p>
        </p:txBody>
      </p:sp>
      <p:sp>
        <p:nvSpPr>
          <p:cNvPr id="253" name="TextBox 252"/>
          <p:cNvSpPr txBox="1"/>
          <p:nvPr/>
        </p:nvSpPr>
        <p:spPr>
          <a:xfrm>
            <a:off x="1708371" y="53022"/>
            <a:ext cx="1633781" cy="307777"/>
          </a:xfrm>
          <a:prstGeom prst="rect">
            <a:avLst/>
          </a:prstGeom>
          <a:noFill/>
        </p:spPr>
        <p:txBody>
          <a:bodyPr wrap="none" rtlCol="0">
            <a:spAutoFit/>
          </a:bodyPr>
          <a:lstStyle/>
          <a:p>
            <a:r>
              <a:rPr lang="en-US" sz="1400" dirty="0" smtClean="0">
                <a:solidFill>
                  <a:srgbClr val="0066FF"/>
                </a:solidFill>
              </a:rPr>
              <a:t>4A dual or 8A single</a:t>
            </a:r>
          </a:p>
        </p:txBody>
      </p:sp>
      <p:cxnSp>
        <p:nvCxnSpPr>
          <p:cNvPr id="254" name="Straight Arrow Connector 253"/>
          <p:cNvCxnSpPr/>
          <p:nvPr/>
        </p:nvCxnSpPr>
        <p:spPr>
          <a:xfrm flipH="1" flipV="1">
            <a:off x="1982211" y="1133580"/>
            <a:ext cx="3976" cy="247454"/>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1512475" y="1361414"/>
            <a:ext cx="946093" cy="307777"/>
          </a:xfrm>
          <a:prstGeom prst="rect">
            <a:avLst/>
          </a:prstGeom>
          <a:noFill/>
        </p:spPr>
        <p:txBody>
          <a:bodyPr wrap="none" rtlCol="0">
            <a:spAutoFit/>
          </a:bodyPr>
          <a:lstStyle/>
          <a:p>
            <a:r>
              <a:rPr lang="en-US" sz="1400" dirty="0" err="1" smtClean="0">
                <a:solidFill>
                  <a:schemeClr val="accent6">
                    <a:lumMod val="50000"/>
                  </a:schemeClr>
                </a:solidFill>
              </a:rPr>
              <a:t>en_ADC_a</a:t>
            </a:r>
            <a:endParaRPr lang="en-US" sz="1400" dirty="0">
              <a:solidFill>
                <a:schemeClr val="accent6">
                  <a:lumMod val="50000"/>
                </a:schemeClr>
              </a:solidFill>
            </a:endParaRPr>
          </a:p>
        </p:txBody>
      </p:sp>
      <p:cxnSp>
        <p:nvCxnSpPr>
          <p:cNvPr id="256" name="Straight Arrow Connector 255"/>
          <p:cNvCxnSpPr/>
          <p:nvPr/>
        </p:nvCxnSpPr>
        <p:spPr>
          <a:xfrm flipH="1" flipV="1">
            <a:off x="1982211" y="2522758"/>
            <a:ext cx="3976" cy="247454"/>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a:off x="1512475" y="2750592"/>
            <a:ext cx="946093" cy="307777"/>
          </a:xfrm>
          <a:prstGeom prst="rect">
            <a:avLst/>
          </a:prstGeom>
          <a:noFill/>
        </p:spPr>
        <p:txBody>
          <a:bodyPr wrap="none" rtlCol="0">
            <a:spAutoFit/>
          </a:bodyPr>
          <a:lstStyle/>
          <a:p>
            <a:r>
              <a:rPr lang="en-US" sz="1400" dirty="0" err="1" smtClean="0">
                <a:solidFill>
                  <a:schemeClr val="accent6">
                    <a:lumMod val="50000"/>
                  </a:schemeClr>
                </a:solidFill>
              </a:rPr>
              <a:t>en_ADC_a</a:t>
            </a:r>
            <a:endParaRPr lang="en-US" sz="1400" dirty="0">
              <a:solidFill>
                <a:schemeClr val="accent6">
                  <a:lumMod val="50000"/>
                </a:schemeClr>
              </a:solidFill>
            </a:endParaRPr>
          </a:p>
        </p:txBody>
      </p:sp>
      <p:cxnSp>
        <p:nvCxnSpPr>
          <p:cNvPr id="258" name="Straight Arrow Connector 257"/>
          <p:cNvCxnSpPr/>
          <p:nvPr/>
        </p:nvCxnSpPr>
        <p:spPr>
          <a:xfrm flipH="1" flipV="1">
            <a:off x="1982211" y="4886656"/>
            <a:ext cx="3976" cy="247454"/>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9" name="TextBox 258"/>
          <p:cNvSpPr txBox="1"/>
          <p:nvPr/>
        </p:nvSpPr>
        <p:spPr>
          <a:xfrm>
            <a:off x="1512475" y="5114490"/>
            <a:ext cx="954107" cy="307777"/>
          </a:xfrm>
          <a:prstGeom prst="rect">
            <a:avLst/>
          </a:prstGeom>
          <a:noFill/>
        </p:spPr>
        <p:txBody>
          <a:bodyPr wrap="none" rtlCol="0">
            <a:spAutoFit/>
          </a:bodyPr>
          <a:lstStyle/>
          <a:p>
            <a:r>
              <a:rPr lang="en-US" sz="1400" dirty="0" err="1" smtClean="0">
                <a:solidFill>
                  <a:schemeClr val="accent6">
                    <a:lumMod val="50000"/>
                  </a:schemeClr>
                </a:solidFill>
              </a:rPr>
              <a:t>en_ADC_b</a:t>
            </a:r>
            <a:endParaRPr lang="en-US" sz="1400" dirty="0">
              <a:solidFill>
                <a:schemeClr val="accent6">
                  <a:lumMod val="50000"/>
                </a:schemeClr>
              </a:solidFill>
            </a:endParaRPr>
          </a:p>
        </p:txBody>
      </p:sp>
      <p:cxnSp>
        <p:nvCxnSpPr>
          <p:cNvPr id="260" name="Straight Arrow Connector 259"/>
          <p:cNvCxnSpPr/>
          <p:nvPr/>
        </p:nvCxnSpPr>
        <p:spPr>
          <a:xfrm flipH="1" flipV="1">
            <a:off x="1982211" y="6306403"/>
            <a:ext cx="3976" cy="247454"/>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1512475" y="6534237"/>
            <a:ext cx="954107" cy="307777"/>
          </a:xfrm>
          <a:prstGeom prst="rect">
            <a:avLst/>
          </a:prstGeom>
          <a:noFill/>
        </p:spPr>
        <p:txBody>
          <a:bodyPr wrap="none" rtlCol="0">
            <a:spAutoFit/>
          </a:bodyPr>
          <a:lstStyle/>
          <a:p>
            <a:r>
              <a:rPr lang="en-US" sz="1400" dirty="0" err="1" smtClean="0">
                <a:solidFill>
                  <a:schemeClr val="accent6">
                    <a:lumMod val="50000"/>
                  </a:schemeClr>
                </a:solidFill>
              </a:rPr>
              <a:t>en_ADC_b</a:t>
            </a:r>
            <a:endParaRPr lang="en-US" sz="1400" dirty="0">
              <a:solidFill>
                <a:schemeClr val="accent6">
                  <a:lumMod val="50000"/>
                </a:schemeClr>
              </a:solidFill>
            </a:endParaRPr>
          </a:p>
        </p:txBody>
      </p:sp>
      <p:sp>
        <p:nvSpPr>
          <p:cNvPr id="2" name="TextBox 1"/>
          <p:cNvSpPr txBox="1"/>
          <p:nvPr/>
        </p:nvSpPr>
        <p:spPr>
          <a:xfrm>
            <a:off x="2462964" y="1277292"/>
            <a:ext cx="1520737" cy="338554"/>
          </a:xfrm>
          <a:prstGeom prst="rect">
            <a:avLst/>
          </a:prstGeom>
          <a:noFill/>
        </p:spPr>
        <p:txBody>
          <a:bodyPr wrap="none" rtlCol="0">
            <a:spAutoFit/>
          </a:bodyPr>
          <a:lstStyle/>
          <a:p>
            <a:r>
              <a:rPr lang="en-US" sz="1600" dirty="0">
                <a:solidFill>
                  <a:schemeClr val="accent6">
                    <a:lumMod val="75000"/>
                  </a:schemeClr>
                </a:solidFill>
              </a:rPr>
              <a:t>2.2V </a:t>
            </a:r>
            <a:r>
              <a:rPr lang="en-US" sz="1600" dirty="0" smtClean="0">
                <a:solidFill>
                  <a:schemeClr val="accent6">
                    <a:lumMod val="75000"/>
                  </a:schemeClr>
                </a:solidFill>
              </a:rPr>
              <a:t>ADC </a:t>
            </a:r>
            <a:r>
              <a:rPr lang="en-US" sz="1600" dirty="0" err="1">
                <a:solidFill>
                  <a:schemeClr val="accent6">
                    <a:lumMod val="75000"/>
                  </a:schemeClr>
                </a:solidFill>
              </a:rPr>
              <a:t>raw_a</a:t>
            </a:r>
            <a:endParaRPr lang="en-US" sz="1600" dirty="0">
              <a:solidFill>
                <a:schemeClr val="accent6">
                  <a:lumMod val="75000"/>
                </a:schemeClr>
              </a:solidFill>
            </a:endParaRPr>
          </a:p>
        </p:txBody>
      </p:sp>
      <p:sp>
        <p:nvSpPr>
          <p:cNvPr id="4" name="TextBox 3"/>
          <p:cNvSpPr txBox="1"/>
          <p:nvPr/>
        </p:nvSpPr>
        <p:spPr>
          <a:xfrm>
            <a:off x="2441090" y="5022549"/>
            <a:ext cx="1699568" cy="646331"/>
          </a:xfrm>
          <a:prstGeom prst="rect">
            <a:avLst/>
          </a:prstGeom>
          <a:noFill/>
        </p:spPr>
        <p:txBody>
          <a:bodyPr wrap="none" rtlCol="0">
            <a:spAutoFit/>
          </a:bodyPr>
          <a:lstStyle/>
          <a:p>
            <a:r>
              <a:rPr lang="en-US" dirty="0">
                <a:solidFill>
                  <a:schemeClr val="accent6">
                    <a:lumMod val="75000"/>
                  </a:schemeClr>
                </a:solidFill>
              </a:rPr>
              <a:t>2.2V ADC </a:t>
            </a:r>
            <a:r>
              <a:rPr lang="en-US" dirty="0" err="1" smtClean="0">
                <a:solidFill>
                  <a:schemeClr val="accent6">
                    <a:lumMod val="75000"/>
                  </a:schemeClr>
                </a:solidFill>
              </a:rPr>
              <a:t>raw_b</a:t>
            </a:r>
            <a:endParaRPr lang="en-US" dirty="0">
              <a:solidFill>
                <a:schemeClr val="accent6">
                  <a:lumMod val="75000"/>
                </a:schemeClr>
              </a:solidFill>
            </a:endParaRPr>
          </a:p>
          <a:p>
            <a:endParaRPr lang="en-US" dirty="0"/>
          </a:p>
        </p:txBody>
      </p:sp>
    </p:spTree>
    <p:extLst>
      <p:ext uri="{BB962C8B-B14F-4D97-AF65-F5344CB8AC3E}">
        <p14:creationId xmlns:p14="http://schemas.microsoft.com/office/powerpoint/2010/main" val="592447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Box 369"/>
          <p:cNvSpPr txBox="1"/>
          <p:nvPr/>
        </p:nvSpPr>
        <p:spPr>
          <a:xfrm>
            <a:off x="186875" y="464406"/>
            <a:ext cx="3932230" cy="400110"/>
          </a:xfrm>
          <a:prstGeom prst="rect">
            <a:avLst/>
          </a:prstGeom>
          <a:solidFill>
            <a:srgbClr val="00CCFF"/>
          </a:solidFill>
        </p:spPr>
        <p:txBody>
          <a:bodyPr wrap="none" rtlCol="0">
            <a:spAutoFit/>
          </a:bodyPr>
          <a:lstStyle/>
          <a:p>
            <a:r>
              <a:rPr lang="en-US" sz="2000" dirty="0" smtClean="0">
                <a:solidFill>
                  <a:srgbClr val="002060"/>
                </a:solidFill>
              </a:rPr>
              <a:t>Slow control &amp; monitoring overview</a:t>
            </a:r>
            <a:endParaRPr lang="en-US" sz="2000" dirty="0">
              <a:solidFill>
                <a:srgbClr val="0020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40660320"/>
              </p:ext>
            </p:extLst>
          </p:nvPr>
        </p:nvGraphicFramePr>
        <p:xfrm>
          <a:off x="186875" y="1309513"/>
          <a:ext cx="8787792" cy="4724397"/>
        </p:xfrm>
        <a:graphic>
          <a:graphicData uri="http://schemas.openxmlformats.org/drawingml/2006/table">
            <a:tbl>
              <a:tblPr/>
              <a:tblGrid>
                <a:gridCol w="890858">
                  <a:extLst>
                    <a:ext uri="{9D8B030D-6E8A-4147-A177-3AD203B41FA5}">
                      <a16:colId xmlns:a16="http://schemas.microsoft.com/office/drawing/2014/main" val="20000"/>
                    </a:ext>
                  </a:extLst>
                </a:gridCol>
                <a:gridCol w="332185">
                  <a:extLst>
                    <a:ext uri="{9D8B030D-6E8A-4147-A177-3AD203B41FA5}">
                      <a16:colId xmlns:a16="http://schemas.microsoft.com/office/drawing/2014/main" val="20001"/>
                    </a:ext>
                  </a:extLst>
                </a:gridCol>
                <a:gridCol w="1132447">
                  <a:extLst>
                    <a:ext uri="{9D8B030D-6E8A-4147-A177-3AD203B41FA5}">
                      <a16:colId xmlns:a16="http://schemas.microsoft.com/office/drawing/2014/main" val="20002"/>
                    </a:ext>
                  </a:extLst>
                </a:gridCol>
                <a:gridCol w="1192845">
                  <a:extLst>
                    <a:ext uri="{9D8B030D-6E8A-4147-A177-3AD203B41FA5}">
                      <a16:colId xmlns:a16="http://schemas.microsoft.com/office/drawing/2014/main" val="20003"/>
                    </a:ext>
                  </a:extLst>
                </a:gridCol>
                <a:gridCol w="1026752">
                  <a:extLst>
                    <a:ext uri="{9D8B030D-6E8A-4147-A177-3AD203B41FA5}">
                      <a16:colId xmlns:a16="http://schemas.microsoft.com/office/drawing/2014/main" val="20004"/>
                    </a:ext>
                  </a:extLst>
                </a:gridCol>
                <a:gridCol w="981455">
                  <a:extLst>
                    <a:ext uri="{9D8B030D-6E8A-4147-A177-3AD203B41FA5}">
                      <a16:colId xmlns:a16="http://schemas.microsoft.com/office/drawing/2014/main" val="20005"/>
                    </a:ext>
                  </a:extLst>
                </a:gridCol>
                <a:gridCol w="800263">
                  <a:extLst>
                    <a:ext uri="{9D8B030D-6E8A-4147-A177-3AD203B41FA5}">
                      <a16:colId xmlns:a16="http://schemas.microsoft.com/office/drawing/2014/main" val="20006"/>
                    </a:ext>
                  </a:extLst>
                </a:gridCol>
                <a:gridCol w="815362">
                  <a:extLst>
                    <a:ext uri="{9D8B030D-6E8A-4147-A177-3AD203B41FA5}">
                      <a16:colId xmlns:a16="http://schemas.microsoft.com/office/drawing/2014/main" val="20007"/>
                    </a:ext>
                  </a:extLst>
                </a:gridCol>
                <a:gridCol w="890858">
                  <a:extLst>
                    <a:ext uri="{9D8B030D-6E8A-4147-A177-3AD203B41FA5}">
                      <a16:colId xmlns:a16="http://schemas.microsoft.com/office/drawing/2014/main" val="20008"/>
                    </a:ext>
                  </a:extLst>
                </a:gridCol>
                <a:gridCol w="724767">
                  <a:extLst>
                    <a:ext uri="{9D8B030D-6E8A-4147-A177-3AD203B41FA5}">
                      <a16:colId xmlns:a16="http://schemas.microsoft.com/office/drawing/2014/main" val="20009"/>
                    </a:ext>
                  </a:extLst>
                </a:gridCol>
              </a:tblGrid>
              <a:tr h="319216">
                <a:tc>
                  <a:txBody>
                    <a:bodyPr/>
                    <a:lstStyle/>
                    <a:p>
                      <a:pPr algn="l" fontAlgn="b"/>
                      <a:r>
                        <a:rPr lang="en-US" sz="1400" b="0" i="0" u="none" strike="noStrike">
                          <a:solidFill>
                            <a:srgbClr val="203764"/>
                          </a:solidFill>
                          <a:effectLst/>
                          <a:latin typeface="Calibri" panose="020F0502020204030204" pitchFamily="34" charset="0"/>
                        </a:rPr>
                        <a:t>LpGBT9</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PA9-16_+2.5V</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PA9-16_+1.2V</a:t>
                      </a:r>
                    </a:p>
                  </a:txBody>
                  <a:tcPr marL="7620" marR="7620" marT="7620" marB="0" anchor="b">
                    <a:lnL>
                      <a:noFill/>
                    </a:lnL>
                    <a:lnR>
                      <a:noFill/>
                    </a:lnR>
                    <a:lnT>
                      <a:noFill/>
                    </a:lnT>
                    <a:lnB>
                      <a:noFill/>
                    </a:lnB>
                    <a:solidFill>
                      <a:srgbClr val="D0CEC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255373">
                <a:tc>
                  <a:txBody>
                    <a:bodyPr/>
                    <a:lstStyle/>
                    <a:p>
                      <a:pPr algn="l" fontAlgn="b"/>
                      <a:r>
                        <a:rPr lang="en-US" sz="1100" b="0" i="0" u="none" strike="noStrike">
                          <a:solidFill>
                            <a:srgbClr val="203764"/>
                          </a:solidFill>
                          <a:effectLst/>
                          <a:latin typeface="Calibri" panose="020F0502020204030204" pitchFamily="34" charset="0"/>
                        </a:rPr>
                        <a:t> </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01"/>
                  </a:ext>
                </a:extLst>
              </a:tr>
              <a:tr h="319216">
                <a:tc>
                  <a:txBody>
                    <a:bodyPr/>
                    <a:lstStyle/>
                    <a:p>
                      <a:pPr algn="l" fontAlgn="b"/>
                      <a:r>
                        <a:rPr lang="en-US" sz="1400" b="0" i="0" u="none" strike="noStrike">
                          <a:solidFill>
                            <a:srgbClr val="203764"/>
                          </a:solidFill>
                          <a:effectLst/>
                          <a:latin typeface="Calibri" panose="020F0502020204030204" pitchFamily="34" charset="0"/>
                        </a:rPr>
                        <a:t>LpGBT10</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ADC13_VDD</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ADC14_VDD</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ADC15_VDD</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VTRX3_1P2</a:t>
                      </a:r>
                    </a:p>
                  </a:txBody>
                  <a:tcPr marL="7620" marR="7620" marT="7620" marB="0" anchor="b">
                    <a:lnL>
                      <a:noFill/>
                    </a:lnL>
                    <a:lnR>
                      <a:noFill/>
                    </a:lnR>
                    <a:lnT>
                      <a:noFill/>
                    </a:lnT>
                    <a:lnB>
                      <a:noFill/>
                    </a:lnB>
                    <a:solidFill>
                      <a:srgbClr val="DDEBF7"/>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02"/>
                  </a:ext>
                </a:extLst>
              </a:tr>
              <a:tr h="319216">
                <a:tc>
                  <a:txBody>
                    <a:bodyPr/>
                    <a:lstStyle/>
                    <a:p>
                      <a:pPr algn="l" fontAlgn="b"/>
                      <a:r>
                        <a:rPr lang="en-US" sz="1400" b="0" i="0" u="none" strike="noStrike">
                          <a:solidFill>
                            <a:srgbClr val="203764"/>
                          </a:solidFill>
                          <a:effectLst/>
                          <a:latin typeface="Calibri" panose="020F0502020204030204" pitchFamily="34" charset="0"/>
                        </a:rPr>
                        <a:t> </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03"/>
                  </a:ext>
                </a:extLst>
              </a:tr>
              <a:tr h="319216">
                <a:tc>
                  <a:txBody>
                    <a:bodyPr/>
                    <a:lstStyle/>
                    <a:p>
                      <a:pPr algn="l" fontAlgn="b"/>
                      <a:r>
                        <a:rPr lang="en-US" sz="1400" b="0" i="0" u="none" strike="noStrike">
                          <a:solidFill>
                            <a:srgbClr val="203764"/>
                          </a:solidFill>
                          <a:effectLst/>
                          <a:latin typeface="Calibri" panose="020F0502020204030204" pitchFamily="34" charset="0"/>
                        </a:rPr>
                        <a:t>LpGBT11</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ADC16_VDD</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REF_VDD</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VTRX3_TEMP</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VTRX3_RSSI</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VTRX4_1P2</a:t>
                      </a:r>
                    </a:p>
                  </a:txBody>
                  <a:tcPr marL="7620" marR="7620" marT="7620" marB="0" anchor="b">
                    <a:lnL>
                      <a:noFill/>
                    </a:lnL>
                    <a:lnR>
                      <a:noFill/>
                    </a:lnR>
                    <a:lnT>
                      <a:noFill/>
                    </a:lnT>
                    <a:lnB>
                      <a:noFill/>
                    </a:lnB>
                    <a:solidFill>
                      <a:srgbClr val="DDEBF7"/>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04"/>
                  </a:ext>
                </a:extLst>
              </a:tr>
              <a:tr h="319216">
                <a:tc>
                  <a:txBody>
                    <a:bodyPr/>
                    <a:lstStyle/>
                    <a:p>
                      <a:pPr algn="l" fontAlgn="b"/>
                      <a:r>
                        <a:rPr lang="en-US" sz="1400" b="0" i="0" u="none" strike="noStrike">
                          <a:solidFill>
                            <a:srgbClr val="203764"/>
                          </a:solidFill>
                          <a:effectLst/>
                          <a:latin typeface="Calibri" panose="020F0502020204030204" pitchFamily="34" charset="0"/>
                        </a:rPr>
                        <a:t> </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05"/>
                  </a:ext>
                </a:extLst>
              </a:tr>
              <a:tr h="319216">
                <a:tc>
                  <a:txBody>
                    <a:bodyPr/>
                    <a:lstStyle/>
                    <a:p>
                      <a:pPr algn="l" fontAlgn="b"/>
                      <a:r>
                        <a:rPr lang="en-US" sz="1400" b="0" i="0" u="none" strike="noStrike">
                          <a:solidFill>
                            <a:srgbClr val="203764"/>
                          </a:solidFill>
                          <a:effectLst/>
                          <a:latin typeface="Calibri" panose="020F0502020204030204" pitchFamily="34" charset="0"/>
                        </a:rPr>
                        <a:t>LpGBT12</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VTRX4_TEMP</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V2P5_MON_A</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VTRX4_RSSI</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TEMP_T1</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TEMP_T2</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TEMP_T3</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TEMP_B1</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TEMP_B2</a:t>
                      </a:r>
                    </a:p>
                  </a:txBody>
                  <a:tcPr marL="7620" marR="7620" marT="7620" marB="0" anchor="b">
                    <a:lnL>
                      <a:noFill/>
                    </a:lnL>
                    <a:lnR>
                      <a:noFill/>
                    </a:lnR>
                    <a:lnT>
                      <a:noFill/>
                    </a:lnT>
                    <a:lnB>
                      <a:noFill/>
                    </a:lnB>
                    <a:solidFill>
                      <a:srgbClr val="D0CECE"/>
                    </a:solidFill>
                  </a:tcPr>
                </a:tc>
                <a:extLst>
                  <a:ext uri="{0D108BD9-81ED-4DB2-BD59-A6C34878D82A}">
                    <a16:rowId xmlns:a16="http://schemas.microsoft.com/office/drawing/2014/main" val="10006"/>
                  </a:ext>
                </a:extLst>
              </a:tr>
              <a:tr h="319216">
                <a:tc>
                  <a:txBody>
                    <a:bodyPr/>
                    <a:lstStyle/>
                    <a:p>
                      <a:pPr algn="l" fontAlgn="b"/>
                      <a:r>
                        <a:rPr lang="en-US" sz="1400" b="0" i="0" u="none" strike="noStrike">
                          <a:solidFill>
                            <a:srgbClr val="203764"/>
                          </a:solidFill>
                          <a:effectLst/>
                          <a:latin typeface="Calibri" panose="020F0502020204030204" pitchFamily="34" charset="0"/>
                        </a:rPr>
                        <a:t> </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07"/>
                  </a:ext>
                </a:extLst>
              </a:tr>
              <a:tr h="319216">
                <a:tc>
                  <a:txBody>
                    <a:bodyPr/>
                    <a:lstStyle/>
                    <a:p>
                      <a:pPr algn="l" fontAlgn="b"/>
                      <a:r>
                        <a:rPr lang="en-US" sz="1400" b="0" i="0" u="none" strike="noStrike">
                          <a:solidFill>
                            <a:srgbClr val="203764"/>
                          </a:solidFill>
                          <a:effectLst/>
                          <a:latin typeface="Calibri" panose="020F0502020204030204" pitchFamily="34" charset="0"/>
                        </a:rPr>
                        <a:t>LpGBT13</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VTRX5_TEMP</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V2P5_MON_B</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VTRX5_RSSI</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TEMP_T4</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TEMP_T5</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TEMP_T6</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TEMP_B3</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TEMP_B4</a:t>
                      </a:r>
                    </a:p>
                  </a:txBody>
                  <a:tcPr marL="7620" marR="7620" marT="7620" marB="0" anchor="b">
                    <a:lnL>
                      <a:noFill/>
                    </a:lnL>
                    <a:lnR>
                      <a:noFill/>
                    </a:lnR>
                    <a:lnT>
                      <a:noFill/>
                    </a:lnT>
                    <a:lnB>
                      <a:noFill/>
                    </a:lnB>
                    <a:solidFill>
                      <a:srgbClr val="D0CECE"/>
                    </a:solidFill>
                  </a:tcPr>
                </a:tc>
                <a:extLst>
                  <a:ext uri="{0D108BD9-81ED-4DB2-BD59-A6C34878D82A}">
                    <a16:rowId xmlns:a16="http://schemas.microsoft.com/office/drawing/2014/main" val="10008"/>
                  </a:ext>
                </a:extLst>
              </a:tr>
              <a:tr h="319216">
                <a:tc>
                  <a:txBody>
                    <a:bodyPr/>
                    <a:lstStyle/>
                    <a:p>
                      <a:pPr algn="l" fontAlgn="b"/>
                      <a:r>
                        <a:rPr lang="en-US" sz="1400" b="0" i="0" u="none" strike="noStrike">
                          <a:solidFill>
                            <a:srgbClr val="203764"/>
                          </a:solidFill>
                          <a:effectLst/>
                          <a:latin typeface="Calibri" panose="020F0502020204030204" pitchFamily="34" charset="0"/>
                        </a:rPr>
                        <a:t> </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09"/>
                  </a:ext>
                </a:extLst>
              </a:tr>
              <a:tr h="319216">
                <a:tc>
                  <a:txBody>
                    <a:bodyPr/>
                    <a:lstStyle/>
                    <a:p>
                      <a:pPr algn="l" fontAlgn="b"/>
                      <a:r>
                        <a:rPr lang="en-US" sz="1400" b="0" i="0" u="none" strike="noStrike">
                          <a:solidFill>
                            <a:srgbClr val="203764"/>
                          </a:solidFill>
                          <a:effectLst/>
                          <a:latin typeface="Calibri" panose="020F0502020204030204" pitchFamily="34" charset="0"/>
                        </a:rPr>
                        <a:t>LpGBT14</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ADC17_VDD</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VTRX5_1P2</a:t>
                      </a:r>
                    </a:p>
                  </a:txBody>
                  <a:tcPr marL="7620" marR="7620" marT="7620" marB="0" anchor="b">
                    <a:lnL>
                      <a:noFill/>
                    </a:lnL>
                    <a:lnR>
                      <a:noFill/>
                    </a:lnR>
                    <a:lnT>
                      <a:noFill/>
                    </a:lnT>
                    <a:lnB>
                      <a:noFill/>
                    </a:lnB>
                    <a:solidFill>
                      <a:srgbClr val="DDEBF7"/>
                    </a:solidFill>
                  </a:tcPr>
                </a:tc>
                <a:tc>
                  <a:txBody>
                    <a:bodyPr/>
                    <a:lstStyle/>
                    <a:p>
                      <a:pPr algn="l" fontAlgn="b"/>
                      <a:r>
                        <a:rPr lang="en-US" sz="1100" b="0" i="0" u="none" strike="noStrike">
                          <a:solidFill>
                            <a:srgbClr val="000000"/>
                          </a:solidFill>
                          <a:effectLst/>
                          <a:latin typeface="Calibri" panose="020F0502020204030204" pitchFamily="34" charset="0"/>
                        </a:rPr>
                        <a:t>VTRX6_1P2</a:t>
                      </a:r>
                    </a:p>
                  </a:txBody>
                  <a:tcPr marL="7620" marR="7620" marT="7620" marB="0" anchor="b">
                    <a:lnL>
                      <a:noFill/>
                    </a:lnL>
                    <a:lnR>
                      <a:noFill/>
                    </a:lnR>
                    <a:lnT>
                      <a:noFill/>
                    </a:lnT>
                    <a:lnB>
                      <a:noFill/>
                    </a:lnB>
                    <a:solidFill>
                      <a:srgbClr val="DDEBF7"/>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10"/>
                  </a:ext>
                </a:extLst>
              </a:tr>
              <a:tr h="319216">
                <a:tc>
                  <a:txBody>
                    <a:bodyPr/>
                    <a:lstStyle/>
                    <a:p>
                      <a:pPr algn="l" fontAlgn="b"/>
                      <a:r>
                        <a:rPr lang="en-US" sz="1400" b="0" i="0" u="none" strike="noStrike">
                          <a:solidFill>
                            <a:srgbClr val="203764"/>
                          </a:solidFill>
                          <a:effectLst/>
                          <a:latin typeface="Calibri" panose="020F0502020204030204" pitchFamily="34" charset="0"/>
                        </a:rPr>
                        <a:t> </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11"/>
                  </a:ext>
                </a:extLst>
              </a:tr>
              <a:tr h="319216">
                <a:tc>
                  <a:txBody>
                    <a:bodyPr/>
                    <a:lstStyle/>
                    <a:p>
                      <a:pPr algn="l" fontAlgn="b"/>
                      <a:r>
                        <a:rPr lang="en-US" sz="1400" b="0" i="0" u="none" strike="noStrike">
                          <a:solidFill>
                            <a:srgbClr val="203764"/>
                          </a:solidFill>
                          <a:effectLst/>
                          <a:latin typeface="Calibri" panose="020F0502020204030204" pitchFamily="34" charset="0"/>
                        </a:rPr>
                        <a:t>LpGBT15</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PA17-24_+2.5V</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PA17-24_+1.2V</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VTRX6_TEMP</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VTRX6_RSSI</a:t>
                      </a:r>
                    </a:p>
                  </a:txBody>
                  <a:tcPr marL="7620" marR="7620" marT="7620" marB="0" anchor="b">
                    <a:lnL>
                      <a:noFill/>
                    </a:lnL>
                    <a:lnR>
                      <a:noFill/>
                    </a:lnR>
                    <a:lnT>
                      <a:noFill/>
                    </a:lnT>
                    <a:lnB>
                      <a:noFill/>
                    </a:lnB>
                    <a:solidFill>
                      <a:srgbClr val="D0CEC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12"/>
                  </a:ext>
                </a:extLst>
              </a:tr>
              <a:tr h="319216">
                <a:tc>
                  <a:txBody>
                    <a:bodyPr/>
                    <a:lstStyle/>
                    <a:p>
                      <a:pPr algn="l" fontAlgn="b"/>
                      <a:r>
                        <a:rPr lang="en-US" sz="1400" b="0" i="0" u="none" strike="noStrike">
                          <a:solidFill>
                            <a:srgbClr val="203764"/>
                          </a:solidFill>
                          <a:effectLst/>
                          <a:latin typeface="Calibri" panose="020F0502020204030204" pitchFamily="34" charset="0"/>
                        </a:rPr>
                        <a:t> </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13"/>
                  </a:ext>
                </a:extLst>
              </a:tr>
              <a:tr h="319216">
                <a:tc>
                  <a:txBody>
                    <a:bodyPr/>
                    <a:lstStyle/>
                    <a:p>
                      <a:pPr algn="l" fontAlgn="b"/>
                      <a:r>
                        <a:rPr lang="en-US" sz="1400" b="0" i="0" u="none" strike="noStrike">
                          <a:solidFill>
                            <a:srgbClr val="203764"/>
                          </a:solidFill>
                          <a:effectLst/>
                          <a:latin typeface="Calibri" panose="020F0502020204030204" pitchFamily="34" charset="0"/>
                        </a:rPr>
                        <a:t>LpGBT16</a:t>
                      </a:r>
                    </a:p>
                  </a:txBody>
                  <a:tcPr marL="7620" marR="7620" marT="7620" marB="0" anchor="b">
                    <a:lnL>
                      <a:noFill/>
                    </a:lnL>
                    <a:lnR>
                      <a:noFill/>
                    </a:lnR>
                    <a:lnT>
                      <a:noFill/>
                    </a:lnT>
                    <a:lnB>
                      <a:noFill/>
                    </a:lnB>
                    <a:solidFill>
                      <a:srgbClr val="A9D08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ADC18_VDD</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ADC19_VDD</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ADC20_VDD</a:t>
                      </a:r>
                    </a:p>
                  </a:txBody>
                  <a:tcPr marL="7620" marR="7620" marT="7620" marB="0" anchor="b">
                    <a:lnL>
                      <a:noFill/>
                    </a:lnL>
                    <a:lnR>
                      <a:noFill/>
                    </a:lnR>
                    <a:lnT>
                      <a:noFill/>
                    </a:lnT>
                    <a:lnB>
                      <a:noFill/>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MAIN_PS</a:t>
                      </a:r>
                    </a:p>
                  </a:txBody>
                  <a:tcPr marL="7620" marR="7620" marT="7620" marB="0" anchor="b">
                    <a:lnL>
                      <a:noFill/>
                    </a:lnL>
                    <a:lnR>
                      <a:noFill/>
                    </a:lnR>
                    <a:lnT>
                      <a:noFill/>
                    </a:lnT>
                    <a:lnB>
                      <a:noFill/>
                    </a:lnB>
                    <a:solidFill>
                      <a:srgbClr val="D0CEC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799221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800" dirty="0" smtClean="0">
            <a:solidFill>
              <a:srgbClr val="CC66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6894</TotalTime>
  <Words>2901</Words>
  <Application>Microsoft Office PowerPoint</Application>
  <PresentationFormat>On-screen Show (4:3)</PresentationFormat>
  <Paragraphs>1379</Paragraphs>
  <Slides>39</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Calibri</vt:lpstr>
      <vt:lpstr>Calibri Light</vt:lpstr>
      <vt:lpstr>Courier New</vt:lpstr>
      <vt:lpstr>Office Theme</vt:lpstr>
      <vt:lpstr>Worksheet</vt:lpstr>
      <vt:lpstr>COLUTA to LpGBT mapping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Jaro</dc:creator>
  <cp:lastModifiedBy>Jaro</cp:lastModifiedBy>
  <cp:revision>411</cp:revision>
  <dcterms:created xsi:type="dcterms:W3CDTF">2019-12-04T19:55:04Z</dcterms:created>
  <dcterms:modified xsi:type="dcterms:W3CDTF">2022-07-15T10:05:00Z</dcterms:modified>
</cp:coreProperties>
</file>