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9" r:id="rId2"/>
    <p:sldId id="256" r:id="rId3"/>
    <p:sldId id="257" r:id="rId4"/>
    <p:sldId id="300" r:id="rId5"/>
    <p:sldId id="260" r:id="rId6"/>
    <p:sldId id="301" r:id="rId7"/>
    <p:sldId id="302" r:id="rId8"/>
    <p:sldId id="303" r:id="rId9"/>
    <p:sldId id="304" r:id="rId10"/>
    <p:sldId id="308" r:id="rId11"/>
    <p:sldId id="305" r:id="rId12"/>
    <p:sldId id="306" r:id="rId13"/>
    <p:sldId id="307" r:id="rId14"/>
    <p:sldId id="31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3ED51"/>
    <a:srgbClr val="00CCFF"/>
    <a:srgbClr val="FF66CC"/>
    <a:srgbClr val="FF6699"/>
    <a:srgbClr val="99FF99"/>
    <a:srgbClr val="CC66FF"/>
    <a:srgbClr val="0066FF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024" autoAdjust="0"/>
    <p:restoredTop sz="85522" autoAdjust="0"/>
  </p:normalViewPr>
  <p:slideViewPr>
    <p:cSldViewPr snapToGrid="0">
      <p:cViewPr varScale="1">
        <p:scale>
          <a:sx n="86" d="100"/>
          <a:sy n="86" d="100"/>
        </p:scale>
        <p:origin x="156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6" d="100"/>
          <a:sy n="76" d="100"/>
        </p:scale>
        <p:origin x="2918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70F205-B788-4BC4-B5B5-EE0FC8B62E2E}" type="datetimeFigureOut">
              <a:rPr lang="en-US" smtClean="0"/>
              <a:t>7/29/2021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6FB83F-6ADD-4104-B344-18567BCC54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0958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3310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6FB83F-6ADD-4104-B344-18567BCC540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7376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A7EA1-C8A5-4FED-8203-195C7D279066}" type="datetimeFigureOut">
              <a:rPr lang="en-US" smtClean="0"/>
              <a:t>7/29/2021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CBF78-A80B-4CD2-A5A2-0694AB3A1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349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A7EA1-C8A5-4FED-8203-195C7D279066}" type="datetimeFigureOut">
              <a:rPr lang="en-US" smtClean="0"/>
              <a:t>7/29/2021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CBF78-A80B-4CD2-A5A2-0694AB3A1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759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A7EA1-C8A5-4FED-8203-195C7D279066}" type="datetimeFigureOut">
              <a:rPr lang="en-US" smtClean="0"/>
              <a:t>7/29/2021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CBF78-A80B-4CD2-A5A2-0694AB3A1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3144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1_Office The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0803011_12-A4-at-144-dpi.jp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08610" y="0"/>
            <a:ext cx="777876" cy="1291591"/>
          </a:xfrm>
          <a:prstGeom prst="rect">
            <a:avLst/>
          </a:prstGeom>
          <a:ln w="12700">
            <a:miter lim="400000"/>
          </a:ln>
        </p:spPr>
      </p:pic>
      <p:sp>
        <p:nvSpPr>
          <p:cNvPr id="35" name="Shape 3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b="0">
                <a:solidFill>
                  <a:srgbClr val="000000"/>
                </a:solidFill>
                <a:uFillTx/>
              </a:defRPr>
            </a:pPr>
            <a:r>
              <a:rPr sz="3516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rPr>
              <a:t>Title Text</a:t>
            </a:r>
          </a:p>
        </p:txBody>
      </p:sp>
      <p:sp>
        <p:nvSpPr>
          <p:cNvPr id="36" name="Shape 36"/>
          <p:cNvSpPr>
            <a:spLocks noGrp="1"/>
          </p:cNvSpPr>
          <p:nvPr>
            <p:ph type="body" idx="1"/>
          </p:nvPr>
        </p:nvSpPr>
        <p:spPr>
          <a:xfrm>
            <a:off x="457200" y="1279143"/>
            <a:ext cx="8229600" cy="5251153"/>
          </a:xfrm>
          <a:prstGeom prst="rect">
            <a:avLst/>
          </a:prstGeom>
        </p:spPr>
        <p:txBody>
          <a:bodyPr/>
          <a:lstStyle>
            <a:lvl2pPr marL="605735" indent="-255704">
              <a:spcBef>
                <a:spcPts val="352"/>
              </a:spcBef>
              <a:buClr>
                <a:srgbClr val="000000"/>
              </a:buClr>
              <a:buChar char=""/>
              <a:defRPr sz="1969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defRPr>
            </a:lvl2pPr>
            <a:lvl3pPr marL="978334" indent="-306845">
              <a:spcBef>
                <a:spcPts val="352"/>
              </a:spcBef>
              <a:buClr>
                <a:srgbClr val="F17A22"/>
              </a:buClr>
              <a:buFont typeface="Courier New"/>
              <a:buChar char="o"/>
              <a:defRPr sz="1969">
                <a:solidFill>
                  <a:srgbClr val="F17A22"/>
                </a:solidFill>
                <a:uFill>
                  <a:solidFill>
                    <a:srgbClr val="F17A22"/>
                  </a:solidFill>
                </a:uFill>
              </a:defRPr>
            </a:lvl3pPr>
            <a:lvl4pPr marL="1197509" indent="-204563">
              <a:spcBef>
                <a:spcPts val="352"/>
              </a:spcBef>
              <a:buClr>
                <a:srgbClr val="914F5C"/>
              </a:buClr>
              <a:buFont typeface="Arial"/>
              <a:buChar char="–"/>
              <a:defRPr sz="1969">
                <a:solidFill>
                  <a:srgbClr val="914F5C"/>
                </a:solidFill>
                <a:uFill>
                  <a:solidFill>
                    <a:srgbClr val="914F5C"/>
                  </a:solidFill>
                </a:uFill>
              </a:defRPr>
            </a:lvl4pPr>
            <a:lvl5pPr marL="1518967" indent="-204563">
              <a:spcBef>
                <a:spcPts val="352"/>
              </a:spcBef>
              <a:buClr>
                <a:srgbClr val="000000"/>
              </a:buClr>
              <a:buFont typeface="Arial"/>
              <a:buChar char="»"/>
              <a:defRPr sz="1969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defRPr>
            </a:lvl5pPr>
          </a:lstStyle>
          <a:p>
            <a:pPr lvl="0">
              <a:defRPr sz="1800">
                <a:solidFill>
                  <a:srgbClr val="000000"/>
                </a:solidFill>
                <a:uFillTx/>
              </a:defRPr>
            </a:pPr>
            <a:r>
              <a:rPr sz="2250" dirty="0">
                <a:solidFill>
                  <a:srgbClr val="021CA1"/>
                </a:solidFill>
                <a:uFill>
                  <a:solidFill>
                    <a:srgbClr val="021CA1"/>
                  </a:solidFill>
                </a:uFill>
              </a:rPr>
              <a:t>Body Level One</a:t>
            </a:r>
          </a:p>
          <a:p>
            <a:pPr lvl="1">
              <a:defRPr sz="1800">
                <a:uFillTx/>
              </a:defRPr>
            </a:pPr>
            <a:r>
              <a:rPr sz="1969" dirty="0">
                <a:uFill>
                  <a:solidFill/>
                </a:u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  <a:uFillTx/>
              </a:defRPr>
            </a:pPr>
            <a:r>
              <a:rPr sz="1969" dirty="0">
                <a:solidFill>
                  <a:srgbClr val="F17A22"/>
                </a:solidFill>
                <a:uFill>
                  <a:solidFill>
                    <a:srgbClr val="F17A22"/>
                  </a:solidFill>
                </a:u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  <a:uFillTx/>
              </a:defRPr>
            </a:pPr>
            <a:r>
              <a:rPr sz="1969" dirty="0">
                <a:solidFill>
                  <a:srgbClr val="914F5C"/>
                </a:solidFill>
                <a:uFill>
                  <a:solidFill>
                    <a:srgbClr val="914F5C"/>
                  </a:solidFill>
                </a:uFill>
              </a:rPr>
              <a:t>Body Level Four</a:t>
            </a:r>
          </a:p>
          <a:p>
            <a:pPr lvl="4">
              <a:defRPr sz="1800">
                <a:uFillTx/>
              </a:defRPr>
            </a:pPr>
            <a:r>
              <a:rPr sz="1969" dirty="0">
                <a:uFill>
                  <a:solidFill/>
                </a:uFill>
              </a:rPr>
              <a:t>Body Level Five</a:t>
            </a:r>
          </a:p>
        </p:txBody>
      </p:sp>
      <p:sp>
        <p:nvSpPr>
          <p:cNvPr id="37" name="Shape 37"/>
          <p:cNvSpPr>
            <a:spLocks noGrp="1"/>
          </p:cNvSpPr>
          <p:nvPr>
            <p:ph type="sldNum" sz="quarter" idx="2"/>
          </p:nvPr>
        </p:nvSpPr>
        <p:spPr>
          <a:xfrm>
            <a:off x="8738441" y="6603682"/>
            <a:ext cx="418212" cy="265068"/>
          </a:xfrm>
          <a:prstGeom prst="rect">
            <a:avLst/>
          </a:prstGeom>
        </p:spPr>
        <p:txBody>
          <a:bodyPr wrap="square" anchor="t"/>
          <a:lstStyle>
            <a:lvl1pPr>
              <a:defRPr sz="1195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  <p:sp>
        <p:nvSpPr>
          <p:cNvPr id="38" name="Shape 38"/>
          <p:cNvSpPr/>
          <p:nvPr/>
        </p:nvSpPr>
        <p:spPr>
          <a:xfrm>
            <a:off x="-6035" y="6605841"/>
            <a:ext cx="9156070" cy="1"/>
          </a:xfrm>
          <a:prstGeom prst="line">
            <a:avLst/>
          </a:prstGeom>
          <a:ln w="25400">
            <a:solidFill/>
            <a:miter lim="400000"/>
          </a:ln>
        </p:spPr>
        <p:txBody>
          <a:bodyPr lIns="35719" tIns="35719" rIns="35719" bIns="35719" anchor="ctr"/>
          <a:lstStyle/>
          <a:p>
            <a:pPr lvl="0">
              <a:defRPr sz="2400"/>
            </a:pPr>
            <a:endParaRPr sz="1687"/>
          </a:p>
        </p:txBody>
      </p:sp>
      <p:sp>
        <p:nvSpPr>
          <p:cNvPr id="39" name="Shape 39"/>
          <p:cNvSpPr/>
          <p:nvPr/>
        </p:nvSpPr>
        <p:spPr>
          <a:xfrm>
            <a:off x="4993108" y="6606539"/>
            <a:ext cx="72200" cy="2452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wrap="none" lIns="35719" tIns="35719" rIns="35719" bIns="35719" anchor="ctr">
            <a:spAutoFit/>
          </a:bodyPr>
          <a:lstStyle>
            <a:lvl1pPr>
              <a:defRPr sz="1600"/>
            </a:lvl1pPr>
          </a:lstStyle>
          <a:p>
            <a:pPr lvl="0">
              <a:defRPr sz="1800"/>
            </a:pPr>
            <a:endParaRPr sz="1125" dirty="0"/>
          </a:p>
        </p:txBody>
      </p:sp>
      <p:sp>
        <p:nvSpPr>
          <p:cNvPr id="40" name="Shape 40"/>
          <p:cNvSpPr/>
          <p:nvPr/>
        </p:nvSpPr>
        <p:spPr>
          <a:xfrm>
            <a:off x="288629" y="6617613"/>
            <a:ext cx="791884" cy="2452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wrap="none" lIns="35719" tIns="35719" rIns="35719" bIns="35719" anchor="ctr">
            <a:spAutoFit/>
          </a:bodyPr>
          <a:lstStyle>
            <a:lvl1pPr>
              <a:defRPr sz="1600"/>
            </a:lvl1pPr>
          </a:lstStyle>
          <a:p>
            <a:pPr lvl="0">
              <a:defRPr sz="1800"/>
            </a:pPr>
            <a:r>
              <a:rPr lang="sk-SK" sz="1125" dirty="0" smtClean="0"/>
              <a:t>Jaroslav</a:t>
            </a:r>
            <a:r>
              <a:rPr lang="sk-SK" sz="1125" baseline="0" dirty="0" smtClean="0"/>
              <a:t> Bán</a:t>
            </a:r>
            <a:endParaRPr sz="1125" dirty="0"/>
          </a:p>
        </p:txBody>
      </p:sp>
      <p:sp>
        <p:nvSpPr>
          <p:cNvPr id="10" name="Shape 40"/>
          <p:cNvSpPr/>
          <p:nvPr userDrawn="1"/>
        </p:nvSpPr>
        <p:spPr>
          <a:xfrm>
            <a:off x="3960979" y="6603682"/>
            <a:ext cx="1197444" cy="2452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wrap="none" lIns="35719" tIns="35719" rIns="35719" bIns="35719" anchor="ctr">
            <a:spAutoFit/>
          </a:bodyPr>
          <a:lstStyle>
            <a:lvl1pPr>
              <a:defRPr sz="1600"/>
            </a:lvl1pPr>
          </a:lstStyle>
          <a:p>
            <a:pPr lvl="0">
              <a:defRPr sz="1800"/>
            </a:pPr>
            <a:r>
              <a:rPr lang="en-US" sz="1125" dirty="0" smtClean="0"/>
              <a:t>Working</a:t>
            </a:r>
            <a:r>
              <a:rPr lang="en-US" sz="1125" baseline="0" dirty="0" smtClean="0"/>
              <a:t> document</a:t>
            </a:r>
            <a:endParaRPr sz="1125" dirty="0"/>
          </a:p>
        </p:txBody>
      </p:sp>
    </p:spTree>
    <p:extLst>
      <p:ext uri="{BB962C8B-B14F-4D97-AF65-F5344CB8AC3E}">
        <p14:creationId xmlns:p14="http://schemas.microsoft.com/office/powerpoint/2010/main" val="181974609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A7EA1-C8A5-4FED-8203-195C7D279066}" type="datetimeFigureOut">
              <a:rPr lang="en-US" smtClean="0"/>
              <a:t>7/29/2021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CBF78-A80B-4CD2-A5A2-0694AB3A1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123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A7EA1-C8A5-4FED-8203-195C7D279066}" type="datetimeFigureOut">
              <a:rPr lang="en-US" smtClean="0"/>
              <a:t>7/29/2021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CBF78-A80B-4CD2-A5A2-0694AB3A1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037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A7EA1-C8A5-4FED-8203-195C7D279066}" type="datetimeFigureOut">
              <a:rPr lang="en-US" smtClean="0"/>
              <a:t>7/29/2021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CBF78-A80B-4CD2-A5A2-0694AB3A1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654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A7EA1-C8A5-4FED-8203-195C7D279066}" type="datetimeFigureOut">
              <a:rPr lang="en-US" smtClean="0"/>
              <a:t>7/29/2021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CBF78-A80B-4CD2-A5A2-0694AB3A1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1445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A7EA1-C8A5-4FED-8203-195C7D279066}" type="datetimeFigureOut">
              <a:rPr lang="en-US" smtClean="0"/>
              <a:t>7/29/2021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CBF78-A80B-4CD2-A5A2-0694AB3A1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188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A7EA1-C8A5-4FED-8203-195C7D279066}" type="datetimeFigureOut">
              <a:rPr lang="en-US" smtClean="0"/>
              <a:t>7/29/2021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CBF78-A80B-4CD2-A5A2-0694AB3A1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202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A7EA1-C8A5-4FED-8203-195C7D279066}" type="datetimeFigureOut">
              <a:rPr lang="en-US" smtClean="0"/>
              <a:t>7/29/2021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CBF78-A80B-4CD2-A5A2-0694AB3A1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1242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A7EA1-C8A5-4FED-8203-195C7D279066}" type="datetimeFigureOut">
              <a:rPr lang="en-US" smtClean="0"/>
              <a:t>7/29/2021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CBF78-A80B-4CD2-A5A2-0694AB3A1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169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EA7EA1-C8A5-4FED-8203-195C7D279066}" type="datetimeFigureOut">
              <a:rPr lang="en-US" smtClean="0"/>
              <a:t>7/29/2021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DCBF78-A80B-4CD2-A5A2-0694AB3A1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193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0803011_12-A4-at-144-dpi.jp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308610" y="0"/>
            <a:ext cx="777876" cy="1291591"/>
          </a:xfrm>
          <a:prstGeom prst="rect">
            <a:avLst/>
          </a:prstGeom>
          <a:ln w="12700">
            <a:miter lim="400000"/>
          </a:ln>
        </p:spPr>
      </p:pic>
      <p:sp>
        <p:nvSpPr>
          <p:cNvPr id="49" name="Shape 49"/>
          <p:cNvSpPr>
            <a:spLocks noGrp="1"/>
          </p:cNvSpPr>
          <p:nvPr>
            <p:ph type="title"/>
          </p:nvPr>
        </p:nvSpPr>
        <p:spPr>
          <a:xfrm>
            <a:off x="1154430" y="1451610"/>
            <a:ext cx="7143750" cy="1371601"/>
          </a:xfrm>
          <a:prstGeom prst="rect">
            <a:avLst/>
          </a:prstGeom>
        </p:spPr>
        <p:txBody>
          <a:bodyPr/>
          <a:lstStyle>
            <a:lvl1pPr>
              <a:defRPr sz="5600"/>
            </a:lvl1pPr>
          </a:lstStyle>
          <a:p>
            <a:pPr lvl="0">
              <a:defRPr sz="1800" b="0">
                <a:solidFill>
                  <a:srgbClr val="000000"/>
                </a:solidFill>
                <a:uFillTx/>
              </a:defRPr>
            </a:pPr>
            <a:r>
              <a:rPr lang="en-US" sz="3937" b="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rPr>
              <a:t>COLUTA to LpGBT mapping</a:t>
            </a:r>
            <a:endParaRPr sz="3937" b="1" dirty="0">
              <a:solidFill>
                <a:srgbClr val="FFFFFF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50" name="Shape 50"/>
          <p:cNvSpPr/>
          <p:nvPr/>
        </p:nvSpPr>
        <p:spPr>
          <a:xfrm>
            <a:off x="-6035" y="6605841"/>
            <a:ext cx="9156070" cy="1"/>
          </a:xfrm>
          <a:prstGeom prst="line">
            <a:avLst/>
          </a:prstGeom>
          <a:ln w="25400">
            <a:solidFill/>
            <a:miter lim="400000"/>
          </a:ln>
        </p:spPr>
        <p:txBody>
          <a:bodyPr lIns="35719" tIns="35719" rIns="35719" bIns="35719" anchor="ctr"/>
          <a:lstStyle/>
          <a:p>
            <a:pPr lvl="0">
              <a:defRPr sz="2400"/>
            </a:pPr>
            <a:endParaRPr sz="1687"/>
          </a:p>
        </p:txBody>
      </p:sp>
      <p:sp>
        <p:nvSpPr>
          <p:cNvPr id="53" name="Shape 53"/>
          <p:cNvSpPr/>
          <p:nvPr/>
        </p:nvSpPr>
        <p:spPr>
          <a:xfrm>
            <a:off x="2201330" y="4365329"/>
            <a:ext cx="4741339" cy="69839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wrap="square" lIns="45719" tIns="45719" rIns="45719" bIns="45719">
            <a:spAutoFit/>
          </a:bodyPr>
          <a:lstStyle/>
          <a:p>
            <a:pPr marL="31748" marR="31748" defTabSz="714350">
              <a:buClr>
                <a:srgbClr val="000000"/>
              </a:buClr>
              <a:buFont typeface="Calibri"/>
              <a:defRPr sz="1800"/>
            </a:pPr>
            <a:r>
              <a:rPr lang="en-US" sz="1969" dirty="0" smtClean="0">
                <a:solidFill>
                  <a:srgbClr val="002060"/>
                </a:solidFill>
                <a:uFill>
                  <a:solidFill/>
                </a:uFill>
                <a:latin typeface="Calibri"/>
                <a:ea typeface="Calibri"/>
                <a:cs typeface="Calibri"/>
                <a:sym typeface="Calibri"/>
              </a:rPr>
              <a:t>J. </a:t>
            </a:r>
            <a:r>
              <a:rPr lang="sk-SK" sz="1969" dirty="0" smtClean="0">
                <a:solidFill>
                  <a:srgbClr val="002060"/>
                </a:solidFill>
                <a:uFill>
                  <a:solidFill/>
                </a:uFill>
                <a:latin typeface="Calibri"/>
                <a:ea typeface="Calibri"/>
                <a:cs typeface="Calibri"/>
                <a:sym typeface="Calibri"/>
              </a:rPr>
              <a:t>Bán</a:t>
            </a:r>
            <a:r>
              <a:rPr lang="en-US" sz="1969" dirty="0" smtClean="0">
                <a:solidFill>
                  <a:srgbClr val="002060"/>
                </a:solidFill>
                <a:uFill>
                  <a:solidFill/>
                </a:uFill>
                <a:latin typeface="Calibri"/>
                <a:ea typeface="Calibri"/>
                <a:cs typeface="Calibri"/>
                <a:sym typeface="Calibri"/>
              </a:rPr>
              <a:t>,</a:t>
            </a:r>
            <a:endParaRPr sz="1969" dirty="0">
              <a:solidFill>
                <a:srgbClr val="002060"/>
              </a:solidFill>
              <a:uFill>
                <a:solidFill/>
              </a:uFill>
              <a:latin typeface="Calibri"/>
              <a:ea typeface="Calibri"/>
              <a:cs typeface="Calibri"/>
              <a:sym typeface="Calibri"/>
            </a:endParaRPr>
          </a:p>
          <a:p>
            <a:pPr marL="31748" marR="31748" defTabSz="714350">
              <a:buClr>
                <a:srgbClr val="000000"/>
              </a:buClr>
              <a:buFont typeface="Calibri"/>
              <a:defRPr sz="1800"/>
            </a:pPr>
            <a:r>
              <a:rPr lang="en-US" sz="1969" dirty="0" smtClean="0">
                <a:solidFill>
                  <a:srgbClr val="002060"/>
                </a:solidFill>
                <a:uFill>
                  <a:solidFill/>
                </a:uFill>
                <a:latin typeface="Calibri"/>
                <a:ea typeface="Calibri"/>
                <a:cs typeface="Calibri"/>
                <a:sym typeface="Calibri"/>
              </a:rPr>
              <a:t>Nevis Laboratories</a:t>
            </a:r>
            <a:endParaRPr sz="1969" dirty="0">
              <a:solidFill>
                <a:srgbClr val="002060"/>
              </a:solidFill>
              <a:uFill>
                <a:solidFill/>
              </a:u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4" name="cu_logo.gif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3067346" y="575757"/>
            <a:ext cx="3009305" cy="491134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Slide Number Placeholder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US" smtClean="0"/>
              <a:pPr lvl="0"/>
              <a:t>1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506772" y="2221049"/>
            <a:ext cx="6094675" cy="13274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/>
              <a:t>FEB2 BCR distribution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85509050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Simulation setup(2)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3090" y="1302385"/>
            <a:ext cx="3780790" cy="388304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Simulation parameters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29296"/>
            <a:ext cx="6019669" cy="440351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8351" y="1729296"/>
            <a:ext cx="2629521" cy="4430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19880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Simulation results(1)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9450" y="1361440"/>
            <a:ext cx="3628390" cy="329250"/>
          </a:xfrm>
        </p:spPr>
        <p:txBody>
          <a:bodyPr>
            <a:normAutofit fontScale="40000" lnSpcReduction="20000"/>
          </a:bodyPr>
          <a:lstStyle/>
          <a:p>
            <a:r>
              <a:rPr lang="en-US" dirty="0" smtClean="0"/>
              <a:t>Bus PCB signals (at chip#1 input and chip#2 input)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963" y="1579517"/>
            <a:ext cx="8584707" cy="5278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47593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Simulation results(2)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4210" y="1330959"/>
            <a:ext cx="3628390" cy="528321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Internal rec1 &amp; rec2 inputs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712" y="1561641"/>
            <a:ext cx="7826418" cy="52963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65678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Simulation results(3)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4210" y="1330959"/>
            <a:ext cx="3628390" cy="528321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Recovered BCR after mux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791" y="628407"/>
            <a:ext cx="8268417" cy="5601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98664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25625"/>
            <a:ext cx="7829550" cy="3246824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BCR signal distribution for FEB2 working in redundant mode is proposed</a:t>
            </a:r>
            <a:r>
              <a:rPr lang="en-US" dirty="0" smtClean="0"/>
              <a:t>.</a:t>
            </a:r>
          </a:p>
          <a:p>
            <a:r>
              <a:rPr lang="en-US" dirty="0"/>
              <a:t>The t-line and bond wires parameters were varied and the proposed solution allows to recover a high quality BCR signal in both ADC chips </a:t>
            </a:r>
            <a:endParaRPr lang="en-US" dirty="0" smtClean="0"/>
          </a:p>
          <a:p>
            <a:r>
              <a:rPr lang="en-US" dirty="0" smtClean="0"/>
              <a:t>Such a distributed BCR signal is recovered inside the ADC and valid for whole 25 ns period in which strobing clock is programmed with fine steps by LpGBT</a:t>
            </a:r>
          </a:p>
          <a:p>
            <a:r>
              <a:rPr lang="en-US" dirty="0" smtClean="0"/>
              <a:t>ADC has a monitoring system allowing to set and measure cp40/BCR relationship over </a:t>
            </a:r>
            <a:r>
              <a:rPr lang="en-US" dirty="0" smtClean="0"/>
              <a:t>time inside the ADC chip 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8708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264920" y="83820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PA/SH1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1264920" y="259080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PA/SH2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1264920" y="434340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PA/SH3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1264920" y="609600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PA/SH4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1264920" y="784860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PA/SH5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1264920" y="960120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PA/SH6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1264920" y="1135380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PA/SH7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1264920" y="1310640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PA/SH8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1264920" y="1485900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PA/SH9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1264920" y="1661160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PA/SH10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1264920" y="1836420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PA/SH11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1264920" y="2011680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PA/SH12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1264920" y="2186940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PA/SH13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1264920" y="2362200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PA/SH14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1264920" y="2537460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PA/SH15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1264920" y="3992880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PA/SH17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1264920" y="4168140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PA/SH18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1264920" y="4343400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PA/SH19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1264920" y="4518660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PA/SH20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1264920" y="4693920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PA/SH21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1264920" y="4869180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PA/SH22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1264920" y="5044440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PA/SH23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1264920" y="5219700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PA/SH24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1264920" y="5394960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PA/SH25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1264920" y="5570220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PA/SH26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1264920" y="5745480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PA/SH27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1264920" y="5920740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PA/SH28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1264920" y="6096000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PA/SH29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1264920" y="6271260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PA/SH30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1264920" y="6446520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PA/SH31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1264920" y="6621780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PA/SH32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3048000" y="83820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ADC1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3048000" y="259080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ADC2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3048000" y="434340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ADC3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3048000" y="609600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ADC4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3048000" y="784860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ADC5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3048000" y="960120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ADC6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3048000" y="1135380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ADC7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3048000" y="1310640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ADC8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3048000" y="1485900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ADC9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3048000" y="1661160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ADC10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3048000" y="1836420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ADC11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3048000" y="2011680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ADC12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3048000" y="2186940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ADC13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3048000" y="2362200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ADC14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3048000" y="2537460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ADC15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3048000" y="3992880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ADC17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3048000" y="4168140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ADC18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3048000" y="4343400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ADC19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3048000" y="4518660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ADC20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3048000" y="4693920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ADC21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92" name="Rectangle 91"/>
          <p:cNvSpPr/>
          <p:nvPr/>
        </p:nvSpPr>
        <p:spPr>
          <a:xfrm>
            <a:off x="3048000" y="4869180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ADC22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93" name="Rectangle 92"/>
          <p:cNvSpPr/>
          <p:nvPr/>
        </p:nvSpPr>
        <p:spPr>
          <a:xfrm>
            <a:off x="3048000" y="5044440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ADC23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94" name="Rectangle 93"/>
          <p:cNvSpPr/>
          <p:nvPr/>
        </p:nvSpPr>
        <p:spPr>
          <a:xfrm>
            <a:off x="3048000" y="5219700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ADC24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95" name="Rectangle 94"/>
          <p:cNvSpPr/>
          <p:nvPr/>
        </p:nvSpPr>
        <p:spPr>
          <a:xfrm>
            <a:off x="3048000" y="5394960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ADC25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96" name="Rectangle 95"/>
          <p:cNvSpPr/>
          <p:nvPr/>
        </p:nvSpPr>
        <p:spPr>
          <a:xfrm>
            <a:off x="3048000" y="5570220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ADC26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97" name="Rectangle 96"/>
          <p:cNvSpPr/>
          <p:nvPr/>
        </p:nvSpPr>
        <p:spPr>
          <a:xfrm>
            <a:off x="3048000" y="5745480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ADC27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98" name="Rectangle 97"/>
          <p:cNvSpPr/>
          <p:nvPr/>
        </p:nvSpPr>
        <p:spPr>
          <a:xfrm>
            <a:off x="3048000" y="5920740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ADC28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99" name="Rectangle 98"/>
          <p:cNvSpPr/>
          <p:nvPr/>
        </p:nvSpPr>
        <p:spPr>
          <a:xfrm>
            <a:off x="3048000" y="6096000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ADC29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3048000" y="6271260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ADC30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3048000" y="6446520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ADC31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3048000" y="6621780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ADC32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25" name="Rectangle 124"/>
          <p:cNvSpPr/>
          <p:nvPr/>
        </p:nvSpPr>
        <p:spPr>
          <a:xfrm>
            <a:off x="4625340" y="178118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lpGBT1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26" name="Rectangle 125"/>
          <p:cNvSpPr/>
          <p:nvPr/>
        </p:nvSpPr>
        <p:spPr>
          <a:xfrm>
            <a:off x="4625340" y="353378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lpGBT2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27" name="Rectangle 126"/>
          <p:cNvSpPr/>
          <p:nvPr/>
        </p:nvSpPr>
        <p:spPr>
          <a:xfrm>
            <a:off x="4621530" y="716280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lpGBT3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28" name="Rectangle 127"/>
          <p:cNvSpPr/>
          <p:nvPr/>
        </p:nvSpPr>
        <p:spPr>
          <a:xfrm>
            <a:off x="4621530" y="891540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lpGBT4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40" name="Rectangle 139"/>
          <p:cNvSpPr/>
          <p:nvPr/>
        </p:nvSpPr>
        <p:spPr>
          <a:xfrm>
            <a:off x="4621530" y="1226701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lpGBT5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41" name="Rectangle 140"/>
          <p:cNvSpPr/>
          <p:nvPr/>
        </p:nvSpPr>
        <p:spPr>
          <a:xfrm>
            <a:off x="4621530" y="1401961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lpGBT6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42" name="Rectangle 141"/>
          <p:cNvSpPr/>
          <p:nvPr/>
        </p:nvSpPr>
        <p:spPr>
          <a:xfrm>
            <a:off x="4621530" y="1756529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lpGBT7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43" name="Rectangle 142"/>
          <p:cNvSpPr/>
          <p:nvPr/>
        </p:nvSpPr>
        <p:spPr>
          <a:xfrm>
            <a:off x="4621530" y="1931789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lpGBT8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145" name="Straight Arrow Connector 144"/>
          <p:cNvCxnSpPr>
            <a:endCxn id="72" idx="1"/>
          </p:cNvCxnSpPr>
          <p:nvPr/>
        </p:nvCxnSpPr>
        <p:spPr>
          <a:xfrm flipV="1">
            <a:off x="2232660" y="152400"/>
            <a:ext cx="815340" cy="3810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Arrow Connector 149"/>
          <p:cNvCxnSpPr>
            <a:stCxn id="72" idx="3"/>
          </p:cNvCxnSpPr>
          <p:nvPr/>
        </p:nvCxnSpPr>
        <p:spPr>
          <a:xfrm>
            <a:off x="4015740" y="152400"/>
            <a:ext cx="609600" cy="61913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Arrow Connector 151"/>
          <p:cNvCxnSpPr>
            <a:stCxn id="73" idx="3"/>
          </p:cNvCxnSpPr>
          <p:nvPr/>
        </p:nvCxnSpPr>
        <p:spPr>
          <a:xfrm>
            <a:off x="4015740" y="327660"/>
            <a:ext cx="609600" cy="56674"/>
          </a:xfrm>
          <a:prstGeom prst="straightConnector1">
            <a:avLst/>
          </a:prstGeom>
          <a:ln w="1905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Arrow Connector 153"/>
          <p:cNvCxnSpPr>
            <a:stCxn id="74" idx="3"/>
          </p:cNvCxnSpPr>
          <p:nvPr/>
        </p:nvCxnSpPr>
        <p:spPr>
          <a:xfrm flipV="1">
            <a:off x="4015740" y="460058"/>
            <a:ext cx="609600" cy="42862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Arrow Connector 157"/>
          <p:cNvCxnSpPr/>
          <p:nvPr/>
        </p:nvCxnSpPr>
        <p:spPr>
          <a:xfrm flipV="1">
            <a:off x="4017645" y="290275"/>
            <a:ext cx="609600" cy="33337"/>
          </a:xfrm>
          <a:prstGeom prst="straightConnector1">
            <a:avLst/>
          </a:prstGeom>
          <a:ln w="1905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Arrow Connector 176"/>
          <p:cNvCxnSpPr/>
          <p:nvPr/>
        </p:nvCxnSpPr>
        <p:spPr>
          <a:xfrm>
            <a:off x="4013835" y="677228"/>
            <a:ext cx="609600" cy="61913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Straight Arrow Connector 177"/>
          <p:cNvCxnSpPr/>
          <p:nvPr/>
        </p:nvCxnSpPr>
        <p:spPr>
          <a:xfrm>
            <a:off x="4013835" y="852488"/>
            <a:ext cx="609600" cy="56674"/>
          </a:xfrm>
          <a:prstGeom prst="straightConnector1">
            <a:avLst/>
          </a:prstGeom>
          <a:ln w="1905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Straight Arrow Connector 178"/>
          <p:cNvCxnSpPr/>
          <p:nvPr/>
        </p:nvCxnSpPr>
        <p:spPr>
          <a:xfrm flipV="1">
            <a:off x="4013835" y="984886"/>
            <a:ext cx="609600" cy="42862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Arrow Connector 179"/>
          <p:cNvCxnSpPr/>
          <p:nvPr/>
        </p:nvCxnSpPr>
        <p:spPr>
          <a:xfrm flipV="1">
            <a:off x="4015740" y="815103"/>
            <a:ext cx="609600" cy="33337"/>
          </a:xfrm>
          <a:prstGeom prst="straightConnector1">
            <a:avLst/>
          </a:prstGeom>
          <a:ln w="1905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Straight Arrow Connector 180"/>
          <p:cNvCxnSpPr/>
          <p:nvPr/>
        </p:nvCxnSpPr>
        <p:spPr>
          <a:xfrm>
            <a:off x="4013835" y="1202293"/>
            <a:ext cx="609600" cy="61913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Straight Arrow Connector 181"/>
          <p:cNvCxnSpPr/>
          <p:nvPr/>
        </p:nvCxnSpPr>
        <p:spPr>
          <a:xfrm>
            <a:off x="4013835" y="1377553"/>
            <a:ext cx="609600" cy="56674"/>
          </a:xfrm>
          <a:prstGeom prst="straightConnector1">
            <a:avLst/>
          </a:prstGeom>
          <a:ln w="1905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Straight Arrow Connector 182"/>
          <p:cNvCxnSpPr/>
          <p:nvPr/>
        </p:nvCxnSpPr>
        <p:spPr>
          <a:xfrm flipV="1">
            <a:off x="4013835" y="1509951"/>
            <a:ext cx="609600" cy="42862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Arrow Connector 183"/>
          <p:cNvCxnSpPr/>
          <p:nvPr/>
        </p:nvCxnSpPr>
        <p:spPr>
          <a:xfrm flipV="1">
            <a:off x="4015740" y="1340168"/>
            <a:ext cx="609600" cy="33337"/>
          </a:xfrm>
          <a:prstGeom prst="straightConnector1">
            <a:avLst/>
          </a:prstGeom>
          <a:ln w="1905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Straight Arrow Connector 184"/>
          <p:cNvCxnSpPr/>
          <p:nvPr/>
        </p:nvCxnSpPr>
        <p:spPr>
          <a:xfrm>
            <a:off x="4013835" y="153234"/>
            <a:ext cx="609600" cy="61913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Arrow Connector 185"/>
          <p:cNvCxnSpPr/>
          <p:nvPr/>
        </p:nvCxnSpPr>
        <p:spPr>
          <a:xfrm>
            <a:off x="4013835" y="328494"/>
            <a:ext cx="609600" cy="56674"/>
          </a:xfrm>
          <a:prstGeom prst="straightConnector1">
            <a:avLst/>
          </a:prstGeom>
          <a:ln w="1905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Arrow Connector 186"/>
          <p:cNvCxnSpPr/>
          <p:nvPr/>
        </p:nvCxnSpPr>
        <p:spPr>
          <a:xfrm flipV="1">
            <a:off x="4013835" y="460892"/>
            <a:ext cx="609600" cy="42862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Arrow Connector 187"/>
          <p:cNvCxnSpPr/>
          <p:nvPr/>
        </p:nvCxnSpPr>
        <p:spPr>
          <a:xfrm flipV="1">
            <a:off x="4015740" y="291109"/>
            <a:ext cx="609600" cy="33337"/>
          </a:xfrm>
          <a:prstGeom prst="straightConnector1">
            <a:avLst/>
          </a:prstGeom>
          <a:ln w="1905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Arrow Connector 188"/>
          <p:cNvCxnSpPr/>
          <p:nvPr/>
        </p:nvCxnSpPr>
        <p:spPr>
          <a:xfrm>
            <a:off x="4013835" y="1723787"/>
            <a:ext cx="609600" cy="61913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Straight Arrow Connector 189"/>
          <p:cNvCxnSpPr/>
          <p:nvPr/>
        </p:nvCxnSpPr>
        <p:spPr>
          <a:xfrm>
            <a:off x="4013835" y="1899047"/>
            <a:ext cx="609600" cy="56674"/>
          </a:xfrm>
          <a:prstGeom prst="straightConnector1">
            <a:avLst/>
          </a:prstGeom>
          <a:ln w="1905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Arrow Connector 190"/>
          <p:cNvCxnSpPr/>
          <p:nvPr/>
        </p:nvCxnSpPr>
        <p:spPr>
          <a:xfrm flipV="1">
            <a:off x="4013835" y="2031445"/>
            <a:ext cx="609600" cy="42862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Arrow Connector 191"/>
          <p:cNvCxnSpPr/>
          <p:nvPr/>
        </p:nvCxnSpPr>
        <p:spPr>
          <a:xfrm flipV="1">
            <a:off x="4015740" y="1861662"/>
            <a:ext cx="609600" cy="33337"/>
          </a:xfrm>
          <a:prstGeom prst="straightConnector1">
            <a:avLst/>
          </a:prstGeom>
          <a:ln w="1905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3" name="Rectangle 192"/>
          <p:cNvSpPr/>
          <p:nvPr/>
        </p:nvSpPr>
        <p:spPr>
          <a:xfrm>
            <a:off x="1264920" y="2707005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PA/SH16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94" name="Rectangle 193"/>
          <p:cNvSpPr/>
          <p:nvPr/>
        </p:nvSpPr>
        <p:spPr>
          <a:xfrm>
            <a:off x="3046095" y="2712719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ADC16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195" name="Straight Arrow Connector 194"/>
          <p:cNvCxnSpPr/>
          <p:nvPr/>
        </p:nvCxnSpPr>
        <p:spPr>
          <a:xfrm flipV="1">
            <a:off x="2232660" y="327659"/>
            <a:ext cx="815340" cy="3810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Straight Arrow Connector 195"/>
          <p:cNvCxnSpPr/>
          <p:nvPr/>
        </p:nvCxnSpPr>
        <p:spPr>
          <a:xfrm flipV="1">
            <a:off x="2230755" y="501016"/>
            <a:ext cx="815340" cy="3810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Straight Arrow Connector 196"/>
          <p:cNvCxnSpPr/>
          <p:nvPr/>
        </p:nvCxnSpPr>
        <p:spPr>
          <a:xfrm flipV="1">
            <a:off x="2230755" y="674373"/>
            <a:ext cx="815340" cy="3810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Straight Arrow Connector 197"/>
          <p:cNvCxnSpPr/>
          <p:nvPr/>
        </p:nvCxnSpPr>
        <p:spPr>
          <a:xfrm flipV="1">
            <a:off x="2230755" y="847730"/>
            <a:ext cx="815340" cy="3810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Straight Arrow Connector 198"/>
          <p:cNvCxnSpPr/>
          <p:nvPr/>
        </p:nvCxnSpPr>
        <p:spPr>
          <a:xfrm flipV="1">
            <a:off x="2230755" y="1021087"/>
            <a:ext cx="815340" cy="3810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Straight Arrow Connector 199"/>
          <p:cNvCxnSpPr/>
          <p:nvPr/>
        </p:nvCxnSpPr>
        <p:spPr>
          <a:xfrm flipV="1">
            <a:off x="2230755" y="1198246"/>
            <a:ext cx="815340" cy="3810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Straight Arrow Connector 201"/>
          <p:cNvCxnSpPr/>
          <p:nvPr/>
        </p:nvCxnSpPr>
        <p:spPr>
          <a:xfrm flipV="1">
            <a:off x="2230755" y="1375410"/>
            <a:ext cx="815340" cy="3810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Straight Arrow Connector 202"/>
          <p:cNvCxnSpPr/>
          <p:nvPr/>
        </p:nvCxnSpPr>
        <p:spPr>
          <a:xfrm flipV="1">
            <a:off x="2230755" y="1546861"/>
            <a:ext cx="815340" cy="3810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Straight Arrow Connector 203"/>
          <p:cNvCxnSpPr/>
          <p:nvPr/>
        </p:nvCxnSpPr>
        <p:spPr>
          <a:xfrm flipV="1">
            <a:off x="2230755" y="1724024"/>
            <a:ext cx="815340" cy="3810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Straight Arrow Connector 204"/>
          <p:cNvCxnSpPr/>
          <p:nvPr/>
        </p:nvCxnSpPr>
        <p:spPr>
          <a:xfrm flipV="1">
            <a:off x="2230755" y="1901187"/>
            <a:ext cx="815340" cy="3810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Straight Arrow Connector 205"/>
          <p:cNvCxnSpPr/>
          <p:nvPr/>
        </p:nvCxnSpPr>
        <p:spPr>
          <a:xfrm flipV="1">
            <a:off x="2230755" y="2076441"/>
            <a:ext cx="815340" cy="3810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Straight Arrow Connector 206"/>
          <p:cNvCxnSpPr/>
          <p:nvPr/>
        </p:nvCxnSpPr>
        <p:spPr>
          <a:xfrm flipV="1">
            <a:off x="2230755" y="2245988"/>
            <a:ext cx="815340" cy="3810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Straight Arrow Connector 207"/>
          <p:cNvCxnSpPr/>
          <p:nvPr/>
        </p:nvCxnSpPr>
        <p:spPr>
          <a:xfrm flipV="1">
            <a:off x="2230755" y="2423155"/>
            <a:ext cx="815340" cy="3810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Straight Arrow Connector 208"/>
          <p:cNvCxnSpPr>
            <a:stCxn id="53" idx="3"/>
          </p:cNvCxnSpPr>
          <p:nvPr/>
        </p:nvCxnSpPr>
        <p:spPr>
          <a:xfrm>
            <a:off x="2232660" y="2606040"/>
            <a:ext cx="813435" cy="3799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Straight Arrow Connector 209"/>
          <p:cNvCxnSpPr>
            <a:stCxn id="193" idx="3"/>
          </p:cNvCxnSpPr>
          <p:nvPr/>
        </p:nvCxnSpPr>
        <p:spPr>
          <a:xfrm>
            <a:off x="2232660" y="2775585"/>
            <a:ext cx="813435" cy="3793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Straight Arrow Connector 213"/>
          <p:cNvCxnSpPr/>
          <p:nvPr/>
        </p:nvCxnSpPr>
        <p:spPr>
          <a:xfrm>
            <a:off x="4011930" y="2251710"/>
            <a:ext cx="609600" cy="61913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Straight Arrow Connector 214"/>
          <p:cNvCxnSpPr/>
          <p:nvPr/>
        </p:nvCxnSpPr>
        <p:spPr>
          <a:xfrm>
            <a:off x="4011930" y="2426970"/>
            <a:ext cx="609600" cy="56674"/>
          </a:xfrm>
          <a:prstGeom prst="straightConnector1">
            <a:avLst/>
          </a:prstGeom>
          <a:ln w="1905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Straight Arrow Connector 215"/>
          <p:cNvCxnSpPr/>
          <p:nvPr/>
        </p:nvCxnSpPr>
        <p:spPr>
          <a:xfrm flipV="1">
            <a:off x="4011930" y="2559368"/>
            <a:ext cx="609600" cy="42862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" name="Straight Arrow Connector 216"/>
          <p:cNvCxnSpPr/>
          <p:nvPr/>
        </p:nvCxnSpPr>
        <p:spPr>
          <a:xfrm flipV="1">
            <a:off x="4013835" y="2389585"/>
            <a:ext cx="609600" cy="33337"/>
          </a:xfrm>
          <a:prstGeom prst="straightConnector1">
            <a:avLst/>
          </a:prstGeom>
          <a:ln w="1905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8" name="Rectangle 217"/>
          <p:cNvSpPr/>
          <p:nvPr/>
        </p:nvSpPr>
        <p:spPr>
          <a:xfrm>
            <a:off x="4625340" y="2280282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lpGBT9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19" name="Rectangle 218"/>
          <p:cNvSpPr/>
          <p:nvPr/>
        </p:nvSpPr>
        <p:spPr>
          <a:xfrm>
            <a:off x="4625340" y="2455542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lpGBT10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20" name="Rectangle 219"/>
          <p:cNvSpPr/>
          <p:nvPr/>
        </p:nvSpPr>
        <p:spPr>
          <a:xfrm>
            <a:off x="4621530" y="2712719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lpGBT11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221" name="Straight Arrow Connector 220"/>
          <p:cNvCxnSpPr>
            <a:stCxn id="194" idx="3"/>
            <a:endCxn id="220" idx="1"/>
          </p:cNvCxnSpPr>
          <p:nvPr/>
        </p:nvCxnSpPr>
        <p:spPr>
          <a:xfrm>
            <a:off x="4013835" y="2781299"/>
            <a:ext cx="607695" cy="0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Straight Arrow Connector 225"/>
          <p:cNvCxnSpPr/>
          <p:nvPr/>
        </p:nvCxnSpPr>
        <p:spPr>
          <a:xfrm>
            <a:off x="2232660" y="4057631"/>
            <a:ext cx="813435" cy="3793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Straight Arrow Connector 226"/>
          <p:cNvCxnSpPr/>
          <p:nvPr/>
        </p:nvCxnSpPr>
        <p:spPr>
          <a:xfrm>
            <a:off x="2230755" y="4235792"/>
            <a:ext cx="813435" cy="3793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Straight Arrow Connector 227"/>
          <p:cNvCxnSpPr/>
          <p:nvPr/>
        </p:nvCxnSpPr>
        <p:spPr>
          <a:xfrm>
            <a:off x="2228850" y="4413953"/>
            <a:ext cx="813435" cy="3793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Straight Arrow Connector 228"/>
          <p:cNvCxnSpPr/>
          <p:nvPr/>
        </p:nvCxnSpPr>
        <p:spPr>
          <a:xfrm>
            <a:off x="2228849" y="4583447"/>
            <a:ext cx="813435" cy="3793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Straight Arrow Connector 229"/>
          <p:cNvCxnSpPr/>
          <p:nvPr/>
        </p:nvCxnSpPr>
        <p:spPr>
          <a:xfrm>
            <a:off x="2228848" y="4752941"/>
            <a:ext cx="813435" cy="3793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Straight Arrow Connector 230"/>
          <p:cNvCxnSpPr/>
          <p:nvPr/>
        </p:nvCxnSpPr>
        <p:spPr>
          <a:xfrm>
            <a:off x="2228847" y="4931102"/>
            <a:ext cx="813435" cy="3793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Straight Arrow Connector 231"/>
          <p:cNvCxnSpPr/>
          <p:nvPr/>
        </p:nvCxnSpPr>
        <p:spPr>
          <a:xfrm>
            <a:off x="2228846" y="5109263"/>
            <a:ext cx="813435" cy="3793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3" name="Straight Arrow Connector 232"/>
          <p:cNvCxnSpPr/>
          <p:nvPr/>
        </p:nvCxnSpPr>
        <p:spPr>
          <a:xfrm>
            <a:off x="2228845" y="5287424"/>
            <a:ext cx="813435" cy="3793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Straight Arrow Connector 233"/>
          <p:cNvCxnSpPr/>
          <p:nvPr/>
        </p:nvCxnSpPr>
        <p:spPr>
          <a:xfrm>
            <a:off x="2228844" y="5465585"/>
            <a:ext cx="813435" cy="3793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5" name="Straight Arrow Connector 234"/>
          <p:cNvCxnSpPr/>
          <p:nvPr/>
        </p:nvCxnSpPr>
        <p:spPr>
          <a:xfrm>
            <a:off x="2228843" y="5635007"/>
            <a:ext cx="813435" cy="3793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Straight Arrow Connector 235"/>
          <p:cNvCxnSpPr/>
          <p:nvPr/>
        </p:nvCxnSpPr>
        <p:spPr>
          <a:xfrm>
            <a:off x="2228842" y="5804429"/>
            <a:ext cx="813435" cy="3793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Straight Arrow Connector 236"/>
          <p:cNvCxnSpPr/>
          <p:nvPr/>
        </p:nvCxnSpPr>
        <p:spPr>
          <a:xfrm>
            <a:off x="2228841" y="5973851"/>
            <a:ext cx="813435" cy="3793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8" name="Straight Arrow Connector 237"/>
          <p:cNvCxnSpPr/>
          <p:nvPr/>
        </p:nvCxnSpPr>
        <p:spPr>
          <a:xfrm>
            <a:off x="2228838" y="6167593"/>
            <a:ext cx="813435" cy="3793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9" name="Straight Arrow Connector 238"/>
          <p:cNvCxnSpPr/>
          <p:nvPr/>
        </p:nvCxnSpPr>
        <p:spPr>
          <a:xfrm>
            <a:off x="2228838" y="6335118"/>
            <a:ext cx="813435" cy="3793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0" name="Straight Arrow Connector 239"/>
          <p:cNvCxnSpPr/>
          <p:nvPr/>
        </p:nvCxnSpPr>
        <p:spPr>
          <a:xfrm>
            <a:off x="2228838" y="6508681"/>
            <a:ext cx="813435" cy="3793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1" name="Straight Arrow Connector 240"/>
          <p:cNvCxnSpPr/>
          <p:nvPr/>
        </p:nvCxnSpPr>
        <p:spPr>
          <a:xfrm>
            <a:off x="2228838" y="6690360"/>
            <a:ext cx="813435" cy="3793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2" name="Straight Arrow Connector 241"/>
          <p:cNvCxnSpPr/>
          <p:nvPr/>
        </p:nvCxnSpPr>
        <p:spPr>
          <a:xfrm>
            <a:off x="4013835" y="4057631"/>
            <a:ext cx="607695" cy="0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3" name="Rectangle 242"/>
          <p:cNvSpPr/>
          <p:nvPr/>
        </p:nvSpPr>
        <p:spPr>
          <a:xfrm>
            <a:off x="4621530" y="3992375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lpGBT14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244" name="Straight Arrow Connector 243"/>
          <p:cNvCxnSpPr/>
          <p:nvPr/>
        </p:nvCxnSpPr>
        <p:spPr>
          <a:xfrm>
            <a:off x="4017645" y="4236215"/>
            <a:ext cx="609600" cy="61913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5" name="Straight Arrow Connector 244"/>
          <p:cNvCxnSpPr/>
          <p:nvPr/>
        </p:nvCxnSpPr>
        <p:spPr>
          <a:xfrm>
            <a:off x="4017645" y="4411475"/>
            <a:ext cx="609600" cy="56674"/>
          </a:xfrm>
          <a:prstGeom prst="straightConnector1">
            <a:avLst/>
          </a:prstGeom>
          <a:ln w="1905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Straight Arrow Connector 245"/>
          <p:cNvCxnSpPr/>
          <p:nvPr/>
        </p:nvCxnSpPr>
        <p:spPr>
          <a:xfrm flipV="1">
            <a:off x="4017645" y="4543873"/>
            <a:ext cx="609600" cy="42862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7" name="Straight Arrow Connector 246"/>
          <p:cNvCxnSpPr/>
          <p:nvPr/>
        </p:nvCxnSpPr>
        <p:spPr>
          <a:xfrm flipV="1">
            <a:off x="4019550" y="4374090"/>
            <a:ext cx="609600" cy="33337"/>
          </a:xfrm>
          <a:prstGeom prst="straightConnector1">
            <a:avLst/>
          </a:prstGeom>
          <a:ln w="1905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8" name="Rectangle 247"/>
          <p:cNvSpPr/>
          <p:nvPr/>
        </p:nvSpPr>
        <p:spPr>
          <a:xfrm>
            <a:off x="4629150" y="4261176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lpGBT15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49" name="Rectangle 248"/>
          <p:cNvSpPr/>
          <p:nvPr/>
        </p:nvSpPr>
        <p:spPr>
          <a:xfrm>
            <a:off x="4629150" y="4436436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lpGBT16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250" name="Straight Arrow Connector 249"/>
          <p:cNvCxnSpPr/>
          <p:nvPr/>
        </p:nvCxnSpPr>
        <p:spPr>
          <a:xfrm>
            <a:off x="4017645" y="4761995"/>
            <a:ext cx="609600" cy="61913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1" name="Straight Arrow Connector 250"/>
          <p:cNvCxnSpPr/>
          <p:nvPr/>
        </p:nvCxnSpPr>
        <p:spPr>
          <a:xfrm>
            <a:off x="4017645" y="4937255"/>
            <a:ext cx="609600" cy="56674"/>
          </a:xfrm>
          <a:prstGeom prst="straightConnector1">
            <a:avLst/>
          </a:prstGeom>
          <a:ln w="1905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2" name="Straight Arrow Connector 251"/>
          <p:cNvCxnSpPr/>
          <p:nvPr/>
        </p:nvCxnSpPr>
        <p:spPr>
          <a:xfrm flipV="1">
            <a:off x="4017645" y="5069653"/>
            <a:ext cx="609600" cy="42862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3" name="Straight Arrow Connector 252"/>
          <p:cNvCxnSpPr/>
          <p:nvPr/>
        </p:nvCxnSpPr>
        <p:spPr>
          <a:xfrm flipV="1">
            <a:off x="4019550" y="4899870"/>
            <a:ext cx="609600" cy="33337"/>
          </a:xfrm>
          <a:prstGeom prst="straightConnector1">
            <a:avLst/>
          </a:prstGeom>
          <a:ln w="1905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4" name="Rectangle 253"/>
          <p:cNvSpPr/>
          <p:nvPr/>
        </p:nvSpPr>
        <p:spPr>
          <a:xfrm>
            <a:off x="4629150" y="4786956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lpGBT17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55" name="Rectangle 254"/>
          <p:cNvSpPr/>
          <p:nvPr/>
        </p:nvSpPr>
        <p:spPr>
          <a:xfrm>
            <a:off x="4629150" y="4962216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lpGBT18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256" name="Straight Arrow Connector 255"/>
          <p:cNvCxnSpPr/>
          <p:nvPr/>
        </p:nvCxnSpPr>
        <p:spPr>
          <a:xfrm>
            <a:off x="4021460" y="5283240"/>
            <a:ext cx="609600" cy="61913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7" name="Straight Arrow Connector 256"/>
          <p:cNvCxnSpPr/>
          <p:nvPr/>
        </p:nvCxnSpPr>
        <p:spPr>
          <a:xfrm>
            <a:off x="4021460" y="5458500"/>
            <a:ext cx="609600" cy="56674"/>
          </a:xfrm>
          <a:prstGeom prst="straightConnector1">
            <a:avLst/>
          </a:prstGeom>
          <a:ln w="1905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8" name="Straight Arrow Connector 257"/>
          <p:cNvCxnSpPr/>
          <p:nvPr/>
        </p:nvCxnSpPr>
        <p:spPr>
          <a:xfrm flipV="1">
            <a:off x="4021460" y="5590898"/>
            <a:ext cx="609600" cy="42862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9" name="Straight Arrow Connector 258"/>
          <p:cNvCxnSpPr/>
          <p:nvPr/>
        </p:nvCxnSpPr>
        <p:spPr>
          <a:xfrm flipV="1">
            <a:off x="4023365" y="5421115"/>
            <a:ext cx="609600" cy="33337"/>
          </a:xfrm>
          <a:prstGeom prst="straightConnector1">
            <a:avLst/>
          </a:prstGeom>
          <a:ln w="1905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0" name="Rectangle 259"/>
          <p:cNvSpPr/>
          <p:nvPr/>
        </p:nvSpPr>
        <p:spPr>
          <a:xfrm>
            <a:off x="4632965" y="5308201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lpGBT19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61" name="Rectangle 260"/>
          <p:cNvSpPr/>
          <p:nvPr/>
        </p:nvSpPr>
        <p:spPr>
          <a:xfrm>
            <a:off x="4632965" y="5483461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lpGBT20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262" name="Straight Arrow Connector 261"/>
          <p:cNvCxnSpPr/>
          <p:nvPr/>
        </p:nvCxnSpPr>
        <p:spPr>
          <a:xfrm>
            <a:off x="4021460" y="5813071"/>
            <a:ext cx="609600" cy="61913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3" name="Straight Arrow Connector 262"/>
          <p:cNvCxnSpPr/>
          <p:nvPr/>
        </p:nvCxnSpPr>
        <p:spPr>
          <a:xfrm>
            <a:off x="4021460" y="5988331"/>
            <a:ext cx="609600" cy="56674"/>
          </a:xfrm>
          <a:prstGeom prst="straightConnector1">
            <a:avLst/>
          </a:prstGeom>
          <a:ln w="1905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4" name="Straight Arrow Connector 263"/>
          <p:cNvCxnSpPr/>
          <p:nvPr/>
        </p:nvCxnSpPr>
        <p:spPr>
          <a:xfrm flipV="1">
            <a:off x="4021460" y="6120729"/>
            <a:ext cx="609600" cy="42862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5" name="Straight Arrow Connector 264"/>
          <p:cNvCxnSpPr/>
          <p:nvPr/>
        </p:nvCxnSpPr>
        <p:spPr>
          <a:xfrm flipV="1">
            <a:off x="4023365" y="5950946"/>
            <a:ext cx="609600" cy="33337"/>
          </a:xfrm>
          <a:prstGeom prst="straightConnector1">
            <a:avLst/>
          </a:prstGeom>
          <a:ln w="1905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" name="Rectangle 265"/>
          <p:cNvSpPr/>
          <p:nvPr/>
        </p:nvSpPr>
        <p:spPr>
          <a:xfrm>
            <a:off x="4632965" y="5838032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lpGBT21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67" name="Rectangle 266"/>
          <p:cNvSpPr/>
          <p:nvPr/>
        </p:nvSpPr>
        <p:spPr>
          <a:xfrm>
            <a:off x="4632965" y="6013292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lpGBT22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268" name="Straight Arrow Connector 267"/>
          <p:cNvCxnSpPr/>
          <p:nvPr/>
        </p:nvCxnSpPr>
        <p:spPr>
          <a:xfrm>
            <a:off x="4021460" y="6336912"/>
            <a:ext cx="609600" cy="61913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9" name="Straight Arrow Connector 268"/>
          <p:cNvCxnSpPr/>
          <p:nvPr/>
        </p:nvCxnSpPr>
        <p:spPr>
          <a:xfrm>
            <a:off x="4021460" y="6512172"/>
            <a:ext cx="609600" cy="56674"/>
          </a:xfrm>
          <a:prstGeom prst="straightConnector1">
            <a:avLst/>
          </a:prstGeom>
          <a:ln w="1905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0" name="Straight Arrow Connector 269"/>
          <p:cNvCxnSpPr/>
          <p:nvPr/>
        </p:nvCxnSpPr>
        <p:spPr>
          <a:xfrm flipV="1">
            <a:off x="4021460" y="6644570"/>
            <a:ext cx="609600" cy="42862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1" name="Straight Arrow Connector 270"/>
          <p:cNvCxnSpPr/>
          <p:nvPr/>
        </p:nvCxnSpPr>
        <p:spPr>
          <a:xfrm flipV="1">
            <a:off x="4023365" y="6474787"/>
            <a:ext cx="609600" cy="33337"/>
          </a:xfrm>
          <a:prstGeom prst="straightConnector1">
            <a:avLst/>
          </a:prstGeom>
          <a:ln w="1905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2" name="Rectangle 271"/>
          <p:cNvSpPr/>
          <p:nvPr/>
        </p:nvSpPr>
        <p:spPr>
          <a:xfrm>
            <a:off x="4632965" y="6361873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lpGBT23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73" name="Rectangle 272"/>
          <p:cNvSpPr/>
          <p:nvPr/>
        </p:nvSpPr>
        <p:spPr>
          <a:xfrm>
            <a:off x="4632965" y="6537133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lpGBT24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274" name="Straight Arrow Connector 273"/>
          <p:cNvCxnSpPr/>
          <p:nvPr/>
        </p:nvCxnSpPr>
        <p:spPr>
          <a:xfrm>
            <a:off x="8086595" y="6682776"/>
            <a:ext cx="813435" cy="3793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5" name="Straight Arrow Connector 274"/>
          <p:cNvCxnSpPr/>
          <p:nvPr/>
        </p:nvCxnSpPr>
        <p:spPr>
          <a:xfrm>
            <a:off x="8096110" y="6464712"/>
            <a:ext cx="607695" cy="0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6" name="Rectangle 275"/>
          <p:cNvSpPr/>
          <p:nvPr/>
        </p:nvSpPr>
        <p:spPr>
          <a:xfrm>
            <a:off x="6031230" y="178118"/>
            <a:ext cx="868680" cy="84963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VTRx+1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277" name="Straight Arrow Connector 276"/>
          <p:cNvCxnSpPr>
            <a:stCxn id="125" idx="3"/>
          </p:cNvCxnSpPr>
          <p:nvPr/>
        </p:nvCxnSpPr>
        <p:spPr>
          <a:xfrm>
            <a:off x="5593080" y="246698"/>
            <a:ext cx="438150" cy="2579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2" name="Straight Arrow Connector 281"/>
          <p:cNvCxnSpPr/>
          <p:nvPr/>
        </p:nvCxnSpPr>
        <p:spPr>
          <a:xfrm>
            <a:off x="5593080" y="417120"/>
            <a:ext cx="438150" cy="2579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3" name="Straight Arrow Connector 282"/>
          <p:cNvCxnSpPr/>
          <p:nvPr/>
        </p:nvCxnSpPr>
        <p:spPr>
          <a:xfrm>
            <a:off x="5589270" y="784860"/>
            <a:ext cx="438150" cy="2579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4" name="Straight Arrow Connector 283"/>
          <p:cNvCxnSpPr/>
          <p:nvPr/>
        </p:nvCxnSpPr>
        <p:spPr>
          <a:xfrm>
            <a:off x="5589270" y="955282"/>
            <a:ext cx="438150" cy="2579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Straight Arrow Connector 284"/>
          <p:cNvCxnSpPr/>
          <p:nvPr/>
        </p:nvCxnSpPr>
        <p:spPr>
          <a:xfrm>
            <a:off x="6899910" y="253365"/>
            <a:ext cx="438150" cy="2579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6" name="Straight Arrow Connector 285"/>
          <p:cNvCxnSpPr/>
          <p:nvPr/>
        </p:nvCxnSpPr>
        <p:spPr>
          <a:xfrm>
            <a:off x="6899910" y="423787"/>
            <a:ext cx="438150" cy="2579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7" name="Straight Arrow Connector 286"/>
          <p:cNvCxnSpPr/>
          <p:nvPr/>
        </p:nvCxnSpPr>
        <p:spPr>
          <a:xfrm>
            <a:off x="6896100" y="791527"/>
            <a:ext cx="438150" cy="2579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Straight Arrow Connector 287"/>
          <p:cNvCxnSpPr/>
          <p:nvPr/>
        </p:nvCxnSpPr>
        <p:spPr>
          <a:xfrm>
            <a:off x="6896100" y="961949"/>
            <a:ext cx="438150" cy="2579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Straight Arrow Connector 288"/>
          <p:cNvCxnSpPr/>
          <p:nvPr/>
        </p:nvCxnSpPr>
        <p:spPr>
          <a:xfrm>
            <a:off x="8096110" y="6219002"/>
            <a:ext cx="438150" cy="2579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0" name="TextBox 289"/>
          <p:cNvSpPr txBox="1"/>
          <p:nvPr/>
        </p:nvSpPr>
        <p:spPr>
          <a:xfrm>
            <a:off x="8004887" y="6464712"/>
            <a:ext cx="58576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>
                <a:solidFill>
                  <a:srgbClr val="00B050"/>
                </a:solidFill>
              </a:rPr>
              <a:t>Analog</a:t>
            </a:r>
            <a:endParaRPr lang="en-US" sz="900" dirty="0">
              <a:solidFill>
                <a:srgbClr val="00B050"/>
              </a:solidFill>
            </a:endParaRPr>
          </a:p>
        </p:txBody>
      </p:sp>
      <p:sp>
        <p:nvSpPr>
          <p:cNvPr id="291" name="TextBox 290"/>
          <p:cNvSpPr txBox="1"/>
          <p:nvPr/>
        </p:nvSpPr>
        <p:spPr>
          <a:xfrm>
            <a:off x="8004887" y="6221582"/>
            <a:ext cx="57419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chemeClr val="accent2">
                    <a:lumMod val="75000"/>
                  </a:schemeClr>
                </a:solidFill>
              </a:rPr>
              <a:t>640MHz</a:t>
            </a:r>
          </a:p>
        </p:txBody>
      </p:sp>
      <p:sp>
        <p:nvSpPr>
          <p:cNvPr id="292" name="TextBox 291"/>
          <p:cNvSpPr txBox="1"/>
          <p:nvPr/>
        </p:nvSpPr>
        <p:spPr>
          <a:xfrm>
            <a:off x="7998431" y="6003519"/>
            <a:ext cx="63350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rgbClr val="00B0F0"/>
                </a:solidFill>
              </a:rPr>
              <a:t>10.24GHz</a:t>
            </a:r>
          </a:p>
        </p:txBody>
      </p:sp>
      <p:sp>
        <p:nvSpPr>
          <p:cNvPr id="293" name="Rectangle 292"/>
          <p:cNvSpPr/>
          <p:nvPr/>
        </p:nvSpPr>
        <p:spPr>
          <a:xfrm>
            <a:off x="6027420" y="1227969"/>
            <a:ext cx="868680" cy="84963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VTRx+2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294" name="Straight Arrow Connector 293"/>
          <p:cNvCxnSpPr/>
          <p:nvPr/>
        </p:nvCxnSpPr>
        <p:spPr>
          <a:xfrm>
            <a:off x="5589270" y="1296549"/>
            <a:ext cx="438150" cy="2579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Straight Arrow Connector 294"/>
          <p:cNvCxnSpPr/>
          <p:nvPr/>
        </p:nvCxnSpPr>
        <p:spPr>
          <a:xfrm>
            <a:off x="5589270" y="1466971"/>
            <a:ext cx="438150" cy="2579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6" name="Straight Arrow Connector 295"/>
          <p:cNvCxnSpPr/>
          <p:nvPr/>
        </p:nvCxnSpPr>
        <p:spPr>
          <a:xfrm>
            <a:off x="5585460" y="1834711"/>
            <a:ext cx="438150" cy="2579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Straight Arrow Connector 296"/>
          <p:cNvCxnSpPr/>
          <p:nvPr/>
        </p:nvCxnSpPr>
        <p:spPr>
          <a:xfrm>
            <a:off x="5585460" y="2005133"/>
            <a:ext cx="438150" cy="2579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8" name="Straight Arrow Connector 297"/>
          <p:cNvCxnSpPr/>
          <p:nvPr/>
        </p:nvCxnSpPr>
        <p:spPr>
          <a:xfrm>
            <a:off x="6896100" y="1303216"/>
            <a:ext cx="438150" cy="2579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Straight Arrow Connector 298"/>
          <p:cNvCxnSpPr/>
          <p:nvPr/>
        </p:nvCxnSpPr>
        <p:spPr>
          <a:xfrm>
            <a:off x="6896100" y="1473638"/>
            <a:ext cx="438150" cy="2579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0" name="Straight Arrow Connector 299"/>
          <p:cNvCxnSpPr/>
          <p:nvPr/>
        </p:nvCxnSpPr>
        <p:spPr>
          <a:xfrm>
            <a:off x="6892290" y="1841378"/>
            <a:ext cx="438150" cy="2579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Straight Arrow Connector 300"/>
          <p:cNvCxnSpPr/>
          <p:nvPr/>
        </p:nvCxnSpPr>
        <p:spPr>
          <a:xfrm>
            <a:off x="6892290" y="2011800"/>
            <a:ext cx="438150" cy="2579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2" name="Straight Arrow Connector 301"/>
          <p:cNvCxnSpPr/>
          <p:nvPr/>
        </p:nvCxnSpPr>
        <p:spPr>
          <a:xfrm>
            <a:off x="5593080" y="2353067"/>
            <a:ext cx="438150" cy="2579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Straight Arrow Connector 302"/>
          <p:cNvCxnSpPr/>
          <p:nvPr/>
        </p:nvCxnSpPr>
        <p:spPr>
          <a:xfrm>
            <a:off x="5593080" y="2523489"/>
            <a:ext cx="438150" cy="2579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Straight Arrow Connector 303"/>
          <p:cNvCxnSpPr/>
          <p:nvPr/>
        </p:nvCxnSpPr>
        <p:spPr>
          <a:xfrm>
            <a:off x="6899910" y="2359734"/>
            <a:ext cx="438150" cy="2579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5" name="Straight Arrow Connector 304"/>
          <p:cNvCxnSpPr/>
          <p:nvPr/>
        </p:nvCxnSpPr>
        <p:spPr>
          <a:xfrm>
            <a:off x="6899910" y="2530156"/>
            <a:ext cx="438150" cy="2579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6" name="Rectangle 305"/>
          <p:cNvSpPr/>
          <p:nvPr/>
        </p:nvSpPr>
        <p:spPr>
          <a:xfrm>
            <a:off x="6023610" y="2282190"/>
            <a:ext cx="868680" cy="561975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VTRx+3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307" name="Straight Arrow Connector 306"/>
          <p:cNvCxnSpPr/>
          <p:nvPr/>
        </p:nvCxnSpPr>
        <p:spPr>
          <a:xfrm>
            <a:off x="5589337" y="2783712"/>
            <a:ext cx="438150" cy="2579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Straight Arrow Connector 307"/>
          <p:cNvCxnSpPr/>
          <p:nvPr/>
        </p:nvCxnSpPr>
        <p:spPr>
          <a:xfrm>
            <a:off x="6896167" y="2790379"/>
            <a:ext cx="438150" cy="2579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2" name="Rectangle 311"/>
          <p:cNvSpPr/>
          <p:nvPr/>
        </p:nvSpPr>
        <p:spPr>
          <a:xfrm>
            <a:off x="6031230" y="4782357"/>
            <a:ext cx="868680" cy="84963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VTRx+7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313" name="Straight Arrow Connector 312"/>
          <p:cNvCxnSpPr/>
          <p:nvPr/>
        </p:nvCxnSpPr>
        <p:spPr>
          <a:xfrm>
            <a:off x="5596890" y="4846385"/>
            <a:ext cx="438150" cy="2579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" name="Straight Arrow Connector 313"/>
          <p:cNvCxnSpPr/>
          <p:nvPr/>
        </p:nvCxnSpPr>
        <p:spPr>
          <a:xfrm>
            <a:off x="5596890" y="5016807"/>
            <a:ext cx="438150" cy="2579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5" name="Straight Arrow Connector 314"/>
          <p:cNvCxnSpPr/>
          <p:nvPr/>
        </p:nvCxnSpPr>
        <p:spPr>
          <a:xfrm>
            <a:off x="5604983" y="5378289"/>
            <a:ext cx="438150" cy="2579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6" name="Straight Arrow Connector 315"/>
          <p:cNvCxnSpPr/>
          <p:nvPr/>
        </p:nvCxnSpPr>
        <p:spPr>
          <a:xfrm>
            <a:off x="5604983" y="5548711"/>
            <a:ext cx="438150" cy="2579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7" name="Straight Arrow Connector 316"/>
          <p:cNvCxnSpPr/>
          <p:nvPr/>
        </p:nvCxnSpPr>
        <p:spPr>
          <a:xfrm>
            <a:off x="6907903" y="4848939"/>
            <a:ext cx="438150" cy="2579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8" name="Straight Arrow Connector 317"/>
          <p:cNvCxnSpPr/>
          <p:nvPr/>
        </p:nvCxnSpPr>
        <p:spPr>
          <a:xfrm>
            <a:off x="6905865" y="5016233"/>
            <a:ext cx="438150" cy="2579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9" name="Straight Arrow Connector 318"/>
          <p:cNvCxnSpPr/>
          <p:nvPr/>
        </p:nvCxnSpPr>
        <p:spPr>
          <a:xfrm>
            <a:off x="6900696" y="5381394"/>
            <a:ext cx="438150" cy="2579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0" name="Straight Arrow Connector 319"/>
          <p:cNvCxnSpPr/>
          <p:nvPr/>
        </p:nvCxnSpPr>
        <p:spPr>
          <a:xfrm>
            <a:off x="6907903" y="5548711"/>
            <a:ext cx="438150" cy="2579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1" name="Rectangle 320"/>
          <p:cNvSpPr/>
          <p:nvPr/>
        </p:nvSpPr>
        <p:spPr>
          <a:xfrm>
            <a:off x="6047416" y="5832561"/>
            <a:ext cx="868680" cy="84963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VTRx+8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322" name="Straight Arrow Connector 321"/>
          <p:cNvCxnSpPr/>
          <p:nvPr/>
        </p:nvCxnSpPr>
        <p:spPr>
          <a:xfrm>
            <a:off x="5609266" y="5901141"/>
            <a:ext cx="438150" cy="2579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3" name="Straight Arrow Connector 322"/>
          <p:cNvCxnSpPr/>
          <p:nvPr/>
        </p:nvCxnSpPr>
        <p:spPr>
          <a:xfrm>
            <a:off x="5609266" y="6071563"/>
            <a:ext cx="438150" cy="2579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4" name="Straight Arrow Connector 323"/>
          <p:cNvCxnSpPr/>
          <p:nvPr/>
        </p:nvCxnSpPr>
        <p:spPr>
          <a:xfrm>
            <a:off x="5605456" y="6439303"/>
            <a:ext cx="438150" cy="2579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5" name="Straight Arrow Connector 324"/>
          <p:cNvCxnSpPr/>
          <p:nvPr/>
        </p:nvCxnSpPr>
        <p:spPr>
          <a:xfrm>
            <a:off x="5605456" y="6609725"/>
            <a:ext cx="438150" cy="2579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6" name="Straight Arrow Connector 325"/>
          <p:cNvCxnSpPr/>
          <p:nvPr/>
        </p:nvCxnSpPr>
        <p:spPr>
          <a:xfrm>
            <a:off x="6916096" y="5907808"/>
            <a:ext cx="438150" cy="2579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7" name="Straight Arrow Connector 326"/>
          <p:cNvCxnSpPr/>
          <p:nvPr/>
        </p:nvCxnSpPr>
        <p:spPr>
          <a:xfrm>
            <a:off x="6916096" y="6078230"/>
            <a:ext cx="438150" cy="2579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8" name="Straight Arrow Connector 327"/>
          <p:cNvCxnSpPr/>
          <p:nvPr/>
        </p:nvCxnSpPr>
        <p:spPr>
          <a:xfrm>
            <a:off x="6912286" y="6445970"/>
            <a:ext cx="438150" cy="2579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9" name="Straight Arrow Connector 328"/>
          <p:cNvCxnSpPr/>
          <p:nvPr/>
        </p:nvCxnSpPr>
        <p:spPr>
          <a:xfrm>
            <a:off x="6912286" y="6616392"/>
            <a:ext cx="438150" cy="2579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0" name="Straight Arrow Connector 329"/>
          <p:cNvCxnSpPr/>
          <p:nvPr/>
        </p:nvCxnSpPr>
        <p:spPr>
          <a:xfrm>
            <a:off x="5596890" y="4061548"/>
            <a:ext cx="438150" cy="2579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1" name="Straight Arrow Connector 330"/>
          <p:cNvCxnSpPr/>
          <p:nvPr/>
        </p:nvCxnSpPr>
        <p:spPr>
          <a:xfrm>
            <a:off x="5604983" y="4325474"/>
            <a:ext cx="438150" cy="2579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2" name="Straight Arrow Connector 331"/>
          <p:cNvCxnSpPr/>
          <p:nvPr/>
        </p:nvCxnSpPr>
        <p:spPr>
          <a:xfrm>
            <a:off x="6903720" y="4060955"/>
            <a:ext cx="438150" cy="2579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3" name="Straight Arrow Connector 332"/>
          <p:cNvCxnSpPr/>
          <p:nvPr/>
        </p:nvCxnSpPr>
        <p:spPr>
          <a:xfrm>
            <a:off x="6899610" y="4324945"/>
            <a:ext cx="438150" cy="2579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4" name="Rectangle 333"/>
          <p:cNvSpPr/>
          <p:nvPr/>
        </p:nvSpPr>
        <p:spPr>
          <a:xfrm>
            <a:off x="6031230" y="4015225"/>
            <a:ext cx="868680" cy="561975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VTRx+6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335" name="Straight Arrow Connector 334"/>
          <p:cNvCxnSpPr/>
          <p:nvPr/>
        </p:nvCxnSpPr>
        <p:spPr>
          <a:xfrm>
            <a:off x="5596890" y="4502063"/>
            <a:ext cx="438150" cy="2579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6" name="Straight Arrow Connector 335"/>
          <p:cNvCxnSpPr/>
          <p:nvPr/>
        </p:nvCxnSpPr>
        <p:spPr>
          <a:xfrm>
            <a:off x="6896100" y="4502965"/>
            <a:ext cx="438150" cy="2579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8" name="Rectangle 337"/>
          <p:cNvSpPr/>
          <p:nvPr/>
        </p:nvSpPr>
        <p:spPr>
          <a:xfrm>
            <a:off x="4629150" y="3108533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lpGBT12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339" name="Rectangle 338"/>
          <p:cNvSpPr/>
          <p:nvPr/>
        </p:nvSpPr>
        <p:spPr>
          <a:xfrm>
            <a:off x="6031230" y="3103946"/>
            <a:ext cx="868680" cy="136033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VTRx+4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340" name="Straight Arrow Connector 339"/>
          <p:cNvCxnSpPr/>
          <p:nvPr/>
        </p:nvCxnSpPr>
        <p:spPr>
          <a:xfrm>
            <a:off x="5589337" y="3205183"/>
            <a:ext cx="438150" cy="2579"/>
          </a:xfrm>
          <a:prstGeom prst="straightConnector1">
            <a:avLst/>
          </a:prstGeom>
          <a:ln w="28575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1" name="Straight Arrow Connector 340"/>
          <p:cNvCxnSpPr/>
          <p:nvPr/>
        </p:nvCxnSpPr>
        <p:spPr>
          <a:xfrm>
            <a:off x="6899910" y="3205183"/>
            <a:ext cx="438150" cy="2579"/>
          </a:xfrm>
          <a:prstGeom prst="straightConnector1">
            <a:avLst/>
          </a:prstGeom>
          <a:ln w="28575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1" name="Rectangle 360"/>
          <p:cNvSpPr/>
          <p:nvPr/>
        </p:nvSpPr>
        <p:spPr>
          <a:xfrm>
            <a:off x="4621530" y="3613853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lpGBT13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362" name="Rectangle 361"/>
          <p:cNvSpPr/>
          <p:nvPr/>
        </p:nvSpPr>
        <p:spPr>
          <a:xfrm>
            <a:off x="6023610" y="3609266"/>
            <a:ext cx="868680" cy="136033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VTRx+5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363" name="Straight Arrow Connector 362"/>
          <p:cNvCxnSpPr/>
          <p:nvPr/>
        </p:nvCxnSpPr>
        <p:spPr>
          <a:xfrm>
            <a:off x="5581717" y="3710503"/>
            <a:ext cx="438150" cy="2579"/>
          </a:xfrm>
          <a:prstGeom prst="straightConnector1">
            <a:avLst/>
          </a:prstGeom>
          <a:ln w="28575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4" name="Straight Arrow Connector 363"/>
          <p:cNvCxnSpPr/>
          <p:nvPr/>
        </p:nvCxnSpPr>
        <p:spPr>
          <a:xfrm>
            <a:off x="6892290" y="3710503"/>
            <a:ext cx="438150" cy="2579"/>
          </a:xfrm>
          <a:prstGeom prst="straightConnector1">
            <a:avLst/>
          </a:prstGeom>
          <a:ln w="28575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0" name="TextBox 369"/>
          <p:cNvSpPr txBox="1"/>
          <p:nvPr/>
        </p:nvSpPr>
        <p:spPr>
          <a:xfrm>
            <a:off x="1116161" y="3234672"/>
            <a:ext cx="1874039" cy="400110"/>
          </a:xfrm>
          <a:prstGeom prst="rect">
            <a:avLst/>
          </a:prstGeom>
          <a:solidFill>
            <a:srgbClr val="00CCFF"/>
          </a:solidFill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2060"/>
                </a:solidFill>
              </a:rPr>
              <a:t>Data/signal flow</a:t>
            </a:r>
            <a:endParaRPr lang="en-US" sz="2000" dirty="0">
              <a:solidFill>
                <a:srgbClr val="002060"/>
              </a:solidFill>
            </a:endParaRPr>
          </a:p>
        </p:txBody>
      </p:sp>
      <p:cxnSp>
        <p:nvCxnSpPr>
          <p:cNvPr id="278" name="Straight Arrow Connector 277"/>
          <p:cNvCxnSpPr/>
          <p:nvPr/>
        </p:nvCxnSpPr>
        <p:spPr>
          <a:xfrm>
            <a:off x="8086595" y="5972027"/>
            <a:ext cx="438150" cy="2579"/>
          </a:xfrm>
          <a:prstGeom prst="straightConnector1">
            <a:avLst/>
          </a:prstGeom>
          <a:ln w="28575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7987023" y="5732537"/>
            <a:ext cx="90601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chemeClr val="accent4"/>
                </a:solidFill>
              </a:rPr>
              <a:t>10.24/5.12 GHz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382327" y="161185"/>
            <a:ext cx="28245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rgbClr val="CC66FF"/>
                </a:solidFill>
              </a:rPr>
              <a:t>F1</a:t>
            </a:r>
          </a:p>
        </p:txBody>
      </p:sp>
      <p:sp>
        <p:nvSpPr>
          <p:cNvPr id="279" name="TextBox 278"/>
          <p:cNvSpPr txBox="1"/>
          <p:nvPr/>
        </p:nvSpPr>
        <p:spPr>
          <a:xfrm>
            <a:off x="7380422" y="306943"/>
            <a:ext cx="28245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rgbClr val="CC66FF"/>
                </a:solidFill>
              </a:rPr>
              <a:t>F2</a:t>
            </a:r>
          </a:p>
        </p:txBody>
      </p:sp>
      <p:sp>
        <p:nvSpPr>
          <p:cNvPr id="280" name="TextBox 279"/>
          <p:cNvSpPr txBox="1"/>
          <p:nvPr/>
        </p:nvSpPr>
        <p:spPr>
          <a:xfrm>
            <a:off x="7380422" y="676096"/>
            <a:ext cx="28245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rgbClr val="CC66FF"/>
                </a:solidFill>
              </a:rPr>
              <a:t>F3</a:t>
            </a:r>
          </a:p>
        </p:txBody>
      </p:sp>
      <p:sp>
        <p:nvSpPr>
          <p:cNvPr id="281" name="TextBox 280"/>
          <p:cNvSpPr txBox="1"/>
          <p:nvPr/>
        </p:nvSpPr>
        <p:spPr>
          <a:xfrm>
            <a:off x="7380422" y="878507"/>
            <a:ext cx="28245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rgbClr val="CC66FF"/>
                </a:solidFill>
              </a:rPr>
              <a:t>F4</a:t>
            </a:r>
          </a:p>
        </p:txBody>
      </p:sp>
      <p:sp>
        <p:nvSpPr>
          <p:cNvPr id="309" name="TextBox 308"/>
          <p:cNvSpPr txBox="1"/>
          <p:nvPr/>
        </p:nvSpPr>
        <p:spPr>
          <a:xfrm>
            <a:off x="7385996" y="1176597"/>
            <a:ext cx="28245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rgbClr val="CC66FF"/>
                </a:solidFill>
              </a:rPr>
              <a:t>F5</a:t>
            </a:r>
          </a:p>
        </p:txBody>
      </p:sp>
      <p:sp>
        <p:nvSpPr>
          <p:cNvPr id="310" name="TextBox 309"/>
          <p:cNvSpPr txBox="1"/>
          <p:nvPr/>
        </p:nvSpPr>
        <p:spPr>
          <a:xfrm>
            <a:off x="7380422" y="2266705"/>
            <a:ext cx="28245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rgbClr val="CC66FF"/>
                </a:solidFill>
              </a:rPr>
              <a:t>F9</a:t>
            </a:r>
          </a:p>
        </p:txBody>
      </p:sp>
      <p:sp>
        <p:nvSpPr>
          <p:cNvPr id="311" name="TextBox 310"/>
          <p:cNvSpPr txBox="1"/>
          <p:nvPr/>
        </p:nvSpPr>
        <p:spPr>
          <a:xfrm>
            <a:off x="7380422" y="1933396"/>
            <a:ext cx="28245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rgbClr val="CC66FF"/>
                </a:solidFill>
              </a:rPr>
              <a:t>F8</a:t>
            </a:r>
          </a:p>
        </p:txBody>
      </p:sp>
      <p:sp>
        <p:nvSpPr>
          <p:cNvPr id="337" name="TextBox 336"/>
          <p:cNvSpPr txBox="1"/>
          <p:nvPr/>
        </p:nvSpPr>
        <p:spPr>
          <a:xfrm>
            <a:off x="7381790" y="1728988"/>
            <a:ext cx="28245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rgbClr val="CC66FF"/>
                </a:solidFill>
              </a:rPr>
              <a:t>F7</a:t>
            </a:r>
          </a:p>
        </p:txBody>
      </p:sp>
      <p:sp>
        <p:nvSpPr>
          <p:cNvPr id="342" name="TextBox 341"/>
          <p:cNvSpPr txBox="1"/>
          <p:nvPr/>
        </p:nvSpPr>
        <p:spPr>
          <a:xfrm>
            <a:off x="7380422" y="1392041"/>
            <a:ext cx="28245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rgbClr val="CC66FF"/>
                </a:solidFill>
              </a:rPr>
              <a:t>F6</a:t>
            </a:r>
          </a:p>
        </p:txBody>
      </p:sp>
      <p:sp>
        <p:nvSpPr>
          <p:cNvPr id="343" name="TextBox 342"/>
          <p:cNvSpPr txBox="1"/>
          <p:nvPr/>
        </p:nvSpPr>
        <p:spPr>
          <a:xfrm>
            <a:off x="7380422" y="2429738"/>
            <a:ext cx="33374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rgbClr val="CC66FF"/>
                </a:solidFill>
              </a:rPr>
              <a:t>F10</a:t>
            </a:r>
          </a:p>
        </p:txBody>
      </p:sp>
      <p:sp>
        <p:nvSpPr>
          <p:cNvPr id="344" name="TextBox 343"/>
          <p:cNvSpPr txBox="1"/>
          <p:nvPr/>
        </p:nvSpPr>
        <p:spPr>
          <a:xfrm>
            <a:off x="7380422" y="2707005"/>
            <a:ext cx="33374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rgbClr val="CC66FF"/>
                </a:solidFill>
              </a:rPr>
              <a:t>F11</a:t>
            </a:r>
          </a:p>
        </p:txBody>
      </p:sp>
      <p:sp>
        <p:nvSpPr>
          <p:cNvPr id="345" name="TextBox 344"/>
          <p:cNvSpPr txBox="1"/>
          <p:nvPr/>
        </p:nvSpPr>
        <p:spPr>
          <a:xfrm>
            <a:off x="7382327" y="3940402"/>
            <a:ext cx="33374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rgbClr val="CC66FF"/>
                </a:solidFill>
              </a:rPr>
              <a:t>F14</a:t>
            </a:r>
          </a:p>
        </p:txBody>
      </p:sp>
      <p:sp>
        <p:nvSpPr>
          <p:cNvPr id="346" name="TextBox 345"/>
          <p:cNvSpPr txBox="1"/>
          <p:nvPr/>
        </p:nvSpPr>
        <p:spPr>
          <a:xfrm>
            <a:off x="7391331" y="4214440"/>
            <a:ext cx="33374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rgbClr val="CC66FF"/>
                </a:solidFill>
              </a:rPr>
              <a:t>F15</a:t>
            </a:r>
          </a:p>
        </p:txBody>
      </p:sp>
      <p:sp>
        <p:nvSpPr>
          <p:cNvPr id="347" name="TextBox 346"/>
          <p:cNvSpPr txBox="1"/>
          <p:nvPr/>
        </p:nvSpPr>
        <p:spPr>
          <a:xfrm>
            <a:off x="7396977" y="4398336"/>
            <a:ext cx="33374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rgbClr val="CC66FF"/>
                </a:solidFill>
              </a:rPr>
              <a:t>F16</a:t>
            </a:r>
          </a:p>
        </p:txBody>
      </p:sp>
      <p:sp>
        <p:nvSpPr>
          <p:cNvPr id="348" name="TextBox 347"/>
          <p:cNvSpPr txBox="1"/>
          <p:nvPr/>
        </p:nvSpPr>
        <p:spPr>
          <a:xfrm>
            <a:off x="7380422" y="4740738"/>
            <a:ext cx="33374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rgbClr val="CC66FF"/>
                </a:solidFill>
              </a:rPr>
              <a:t>F17</a:t>
            </a:r>
          </a:p>
        </p:txBody>
      </p:sp>
      <p:sp>
        <p:nvSpPr>
          <p:cNvPr id="349" name="TextBox 348"/>
          <p:cNvSpPr txBox="1"/>
          <p:nvPr/>
        </p:nvSpPr>
        <p:spPr>
          <a:xfrm>
            <a:off x="7390131" y="4937760"/>
            <a:ext cx="33374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rgbClr val="CC66FF"/>
                </a:solidFill>
              </a:rPr>
              <a:t>F18</a:t>
            </a:r>
          </a:p>
        </p:txBody>
      </p:sp>
      <p:sp>
        <p:nvSpPr>
          <p:cNvPr id="350" name="TextBox 349"/>
          <p:cNvSpPr txBox="1"/>
          <p:nvPr/>
        </p:nvSpPr>
        <p:spPr>
          <a:xfrm>
            <a:off x="7380422" y="5963841"/>
            <a:ext cx="33374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rgbClr val="CC66FF"/>
                </a:solidFill>
              </a:rPr>
              <a:t>F22</a:t>
            </a:r>
          </a:p>
        </p:txBody>
      </p:sp>
      <p:sp>
        <p:nvSpPr>
          <p:cNvPr id="351" name="TextBox 350"/>
          <p:cNvSpPr txBox="1"/>
          <p:nvPr/>
        </p:nvSpPr>
        <p:spPr>
          <a:xfrm>
            <a:off x="7387662" y="5793164"/>
            <a:ext cx="33374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rgbClr val="CC66FF"/>
                </a:solidFill>
              </a:rPr>
              <a:t>F21</a:t>
            </a:r>
          </a:p>
        </p:txBody>
      </p:sp>
      <p:sp>
        <p:nvSpPr>
          <p:cNvPr id="352" name="TextBox 351"/>
          <p:cNvSpPr txBox="1"/>
          <p:nvPr/>
        </p:nvSpPr>
        <p:spPr>
          <a:xfrm>
            <a:off x="7396977" y="5463340"/>
            <a:ext cx="33374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rgbClr val="CC66FF"/>
                </a:solidFill>
              </a:rPr>
              <a:t>F20</a:t>
            </a:r>
          </a:p>
        </p:txBody>
      </p:sp>
      <p:sp>
        <p:nvSpPr>
          <p:cNvPr id="353" name="TextBox 352"/>
          <p:cNvSpPr txBox="1"/>
          <p:nvPr/>
        </p:nvSpPr>
        <p:spPr>
          <a:xfrm>
            <a:off x="7387662" y="5283671"/>
            <a:ext cx="33374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rgbClr val="CC66FF"/>
                </a:solidFill>
              </a:rPr>
              <a:t>F19</a:t>
            </a:r>
          </a:p>
        </p:txBody>
      </p:sp>
      <p:sp>
        <p:nvSpPr>
          <p:cNvPr id="354" name="TextBox 353"/>
          <p:cNvSpPr txBox="1"/>
          <p:nvPr/>
        </p:nvSpPr>
        <p:spPr>
          <a:xfrm>
            <a:off x="7375481" y="6332338"/>
            <a:ext cx="33374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rgbClr val="CC66FF"/>
                </a:solidFill>
              </a:rPr>
              <a:t>F23</a:t>
            </a:r>
          </a:p>
        </p:txBody>
      </p:sp>
      <p:sp>
        <p:nvSpPr>
          <p:cNvPr id="355" name="TextBox 354"/>
          <p:cNvSpPr txBox="1"/>
          <p:nvPr/>
        </p:nvSpPr>
        <p:spPr>
          <a:xfrm>
            <a:off x="7389030" y="6491455"/>
            <a:ext cx="33374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rgbClr val="CC66FF"/>
                </a:solidFill>
              </a:rPr>
              <a:t>F24</a:t>
            </a:r>
          </a:p>
        </p:txBody>
      </p:sp>
      <p:sp>
        <p:nvSpPr>
          <p:cNvPr id="356" name="TextBox 355"/>
          <p:cNvSpPr txBox="1"/>
          <p:nvPr/>
        </p:nvSpPr>
        <p:spPr>
          <a:xfrm>
            <a:off x="7375481" y="3102954"/>
            <a:ext cx="33374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rgbClr val="CC66FF"/>
                </a:solidFill>
              </a:rPr>
              <a:t>F12</a:t>
            </a:r>
          </a:p>
        </p:txBody>
      </p:sp>
      <p:sp>
        <p:nvSpPr>
          <p:cNvPr id="357" name="TextBox 356"/>
          <p:cNvSpPr txBox="1"/>
          <p:nvPr/>
        </p:nvSpPr>
        <p:spPr>
          <a:xfrm>
            <a:off x="7387662" y="3606847"/>
            <a:ext cx="33374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rgbClr val="CC66FF"/>
                </a:solidFill>
              </a:rPr>
              <a:t>F13</a:t>
            </a:r>
          </a:p>
        </p:txBody>
      </p:sp>
    </p:spTree>
    <p:extLst>
      <p:ext uri="{BB962C8B-B14F-4D97-AF65-F5344CB8AC3E}">
        <p14:creationId xmlns:p14="http://schemas.microsoft.com/office/powerpoint/2010/main" val="3894694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Rectangle 71"/>
          <p:cNvSpPr/>
          <p:nvPr/>
        </p:nvSpPr>
        <p:spPr>
          <a:xfrm>
            <a:off x="2261852" y="100095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ADC1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2261852" y="275355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ADC2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2261852" y="450615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ADC3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2261852" y="625875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ADC4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2261852" y="801135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ADC5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2261852" y="976395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ADC6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2261852" y="1151655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ADC7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2261852" y="1326915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ADC8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2261852" y="1502175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ADC9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2261852" y="1677435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ADC10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2261852" y="1852695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ADC11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2261852" y="2027955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ADC12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2261852" y="2203215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ADC13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2261852" y="2378475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ADC14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2261852" y="2553735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ADC15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2261852" y="4009155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ADC17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2261852" y="4184415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ADC18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2261852" y="4359675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ADC19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2261852" y="4534935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ADC20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2261852" y="4710195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ADC21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92" name="Rectangle 91"/>
          <p:cNvSpPr/>
          <p:nvPr/>
        </p:nvSpPr>
        <p:spPr>
          <a:xfrm>
            <a:off x="2261852" y="4885455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ADC22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93" name="Rectangle 92"/>
          <p:cNvSpPr/>
          <p:nvPr/>
        </p:nvSpPr>
        <p:spPr>
          <a:xfrm>
            <a:off x="2261852" y="5060715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ADC23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94" name="Rectangle 93"/>
          <p:cNvSpPr/>
          <p:nvPr/>
        </p:nvSpPr>
        <p:spPr>
          <a:xfrm>
            <a:off x="2261852" y="5235975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ADC24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95" name="Rectangle 94"/>
          <p:cNvSpPr/>
          <p:nvPr/>
        </p:nvSpPr>
        <p:spPr>
          <a:xfrm>
            <a:off x="2261852" y="5411235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ADC25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96" name="Rectangle 95"/>
          <p:cNvSpPr/>
          <p:nvPr/>
        </p:nvSpPr>
        <p:spPr>
          <a:xfrm>
            <a:off x="2261852" y="5586495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ADC26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97" name="Rectangle 96"/>
          <p:cNvSpPr/>
          <p:nvPr/>
        </p:nvSpPr>
        <p:spPr>
          <a:xfrm>
            <a:off x="2261852" y="5761755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ADC27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98" name="Rectangle 97"/>
          <p:cNvSpPr/>
          <p:nvPr/>
        </p:nvSpPr>
        <p:spPr>
          <a:xfrm>
            <a:off x="2261852" y="5937015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ADC28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99" name="Rectangle 98"/>
          <p:cNvSpPr/>
          <p:nvPr/>
        </p:nvSpPr>
        <p:spPr>
          <a:xfrm>
            <a:off x="2261852" y="6112275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ADC29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2261852" y="6287535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ADC30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2261852" y="6462795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ADC31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2261852" y="6638055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ADC32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25" name="Rectangle 124"/>
          <p:cNvSpPr/>
          <p:nvPr/>
        </p:nvSpPr>
        <p:spPr>
          <a:xfrm>
            <a:off x="3839192" y="194393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lpGBT1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26" name="Rectangle 125"/>
          <p:cNvSpPr/>
          <p:nvPr/>
        </p:nvSpPr>
        <p:spPr>
          <a:xfrm>
            <a:off x="3839192" y="369653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lpGBT2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27" name="Rectangle 126"/>
          <p:cNvSpPr/>
          <p:nvPr/>
        </p:nvSpPr>
        <p:spPr>
          <a:xfrm>
            <a:off x="3835382" y="732555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lpGBT3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28" name="Rectangle 127"/>
          <p:cNvSpPr/>
          <p:nvPr/>
        </p:nvSpPr>
        <p:spPr>
          <a:xfrm>
            <a:off x="3835382" y="907815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lpGBT4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40" name="Rectangle 139"/>
          <p:cNvSpPr/>
          <p:nvPr/>
        </p:nvSpPr>
        <p:spPr>
          <a:xfrm>
            <a:off x="3835382" y="1242976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lpGBT5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41" name="Rectangle 140"/>
          <p:cNvSpPr/>
          <p:nvPr/>
        </p:nvSpPr>
        <p:spPr>
          <a:xfrm>
            <a:off x="3835382" y="1418236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lpGBT6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42" name="Rectangle 141"/>
          <p:cNvSpPr/>
          <p:nvPr/>
        </p:nvSpPr>
        <p:spPr>
          <a:xfrm>
            <a:off x="3835382" y="1772804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lpGBT7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43" name="Rectangle 142"/>
          <p:cNvSpPr/>
          <p:nvPr/>
        </p:nvSpPr>
        <p:spPr>
          <a:xfrm>
            <a:off x="3835382" y="1948064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lpGBT8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94" name="Rectangle 193"/>
          <p:cNvSpPr/>
          <p:nvPr/>
        </p:nvSpPr>
        <p:spPr>
          <a:xfrm>
            <a:off x="2259947" y="2728994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ADC16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18" name="Rectangle 217"/>
          <p:cNvSpPr/>
          <p:nvPr/>
        </p:nvSpPr>
        <p:spPr>
          <a:xfrm>
            <a:off x="3839192" y="2296557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lpGBT9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19" name="Rectangle 218"/>
          <p:cNvSpPr/>
          <p:nvPr/>
        </p:nvSpPr>
        <p:spPr>
          <a:xfrm>
            <a:off x="3839192" y="2471817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lpGBT10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20" name="Rectangle 219"/>
          <p:cNvSpPr/>
          <p:nvPr/>
        </p:nvSpPr>
        <p:spPr>
          <a:xfrm>
            <a:off x="3835382" y="2728994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lpGBT11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43" name="Rectangle 242"/>
          <p:cNvSpPr/>
          <p:nvPr/>
        </p:nvSpPr>
        <p:spPr>
          <a:xfrm>
            <a:off x="3835382" y="4008650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lpGBT14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48" name="Rectangle 247"/>
          <p:cNvSpPr/>
          <p:nvPr/>
        </p:nvSpPr>
        <p:spPr>
          <a:xfrm>
            <a:off x="3843002" y="4277451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lpGBT15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49" name="Rectangle 248"/>
          <p:cNvSpPr/>
          <p:nvPr/>
        </p:nvSpPr>
        <p:spPr>
          <a:xfrm>
            <a:off x="3843002" y="4452711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lpGBT16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54" name="Rectangle 253"/>
          <p:cNvSpPr/>
          <p:nvPr/>
        </p:nvSpPr>
        <p:spPr>
          <a:xfrm>
            <a:off x="3843002" y="4803231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lpGBT17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55" name="Rectangle 254"/>
          <p:cNvSpPr/>
          <p:nvPr/>
        </p:nvSpPr>
        <p:spPr>
          <a:xfrm>
            <a:off x="3843002" y="4978491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lpGBT18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60" name="Rectangle 259"/>
          <p:cNvSpPr/>
          <p:nvPr/>
        </p:nvSpPr>
        <p:spPr>
          <a:xfrm>
            <a:off x="3846817" y="5324476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lpGBT19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61" name="Rectangle 260"/>
          <p:cNvSpPr/>
          <p:nvPr/>
        </p:nvSpPr>
        <p:spPr>
          <a:xfrm>
            <a:off x="3846817" y="5499736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lpGBT20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66" name="Rectangle 265"/>
          <p:cNvSpPr/>
          <p:nvPr/>
        </p:nvSpPr>
        <p:spPr>
          <a:xfrm>
            <a:off x="3846817" y="5854307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lpGBT21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67" name="Rectangle 266"/>
          <p:cNvSpPr/>
          <p:nvPr/>
        </p:nvSpPr>
        <p:spPr>
          <a:xfrm>
            <a:off x="3846817" y="6029567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lpGBT22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72" name="Rectangle 271"/>
          <p:cNvSpPr/>
          <p:nvPr/>
        </p:nvSpPr>
        <p:spPr>
          <a:xfrm>
            <a:off x="3846817" y="6378148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lpGBT23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73" name="Rectangle 272"/>
          <p:cNvSpPr/>
          <p:nvPr/>
        </p:nvSpPr>
        <p:spPr>
          <a:xfrm>
            <a:off x="3846817" y="6553408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lpGBT24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289" name="Straight Arrow Connector 288"/>
          <p:cNvCxnSpPr/>
          <p:nvPr/>
        </p:nvCxnSpPr>
        <p:spPr>
          <a:xfrm>
            <a:off x="7899265" y="6285659"/>
            <a:ext cx="438150" cy="2579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2" name="TextBox 291"/>
          <p:cNvSpPr txBox="1"/>
          <p:nvPr/>
        </p:nvSpPr>
        <p:spPr>
          <a:xfrm>
            <a:off x="7801586" y="6070176"/>
            <a:ext cx="886781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rgbClr val="00B0F0"/>
                </a:solidFill>
              </a:rPr>
              <a:t>5.12GHz FEC12</a:t>
            </a:r>
          </a:p>
        </p:txBody>
      </p:sp>
      <p:sp>
        <p:nvSpPr>
          <p:cNvPr id="338" name="Rectangle 337"/>
          <p:cNvSpPr/>
          <p:nvPr/>
        </p:nvSpPr>
        <p:spPr>
          <a:xfrm>
            <a:off x="5830435" y="2724410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lpGBT12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339" name="Rectangle 338"/>
          <p:cNvSpPr/>
          <p:nvPr/>
        </p:nvSpPr>
        <p:spPr>
          <a:xfrm>
            <a:off x="7232515" y="2719823"/>
            <a:ext cx="868680" cy="136033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VTRx+4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340" name="Straight Arrow Connector 339"/>
          <p:cNvCxnSpPr/>
          <p:nvPr/>
        </p:nvCxnSpPr>
        <p:spPr>
          <a:xfrm>
            <a:off x="6790622" y="2821060"/>
            <a:ext cx="438150" cy="2579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1" name="Straight Arrow Connector 340"/>
          <p:cNvCxnSpPr/>
          <p:nvPr/>
        </p:nvCxnSpPr>
        <p:spPr>
          <a:xfrm>
            <a:off x="8101195" y="2821060"/>
            <a:ext cx="438150" cy="2579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7" name="Straight Arrow Connector 356"/>
          <p:cNvCxnSpPr/>
          <p:nvPr/>
        </p:nvCxnSpPr>
        <p:spPr>
          <a:xfrm flipH="1">
            <a:off x="6790555" y="2756611"/>
            <a:ext cx="434340" cy="515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9" name="Straight Arrow Connector 358"/>
          <p:cNvCxnSpPr/>
          <p:nvPr/>
        </p:nvCxnSpPr>
        <p:spPr>
          <a:xfrm flipH="1">
            <a:off x="8093575" y="2748335"/>
            <a:ext cx="434340" cy="515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0" name="Straight Arrow Connector 359"/>
          <p:cNvCxnSpPr/>
          <p:nvPr/>
        </p:nvCxnSpPr>
        <p:spPr>
          <a:xfrm flipH="1">
            <a:off x="7889750" y="6042221"/>
            <a:ext cx="434340" cy="515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1" name="Rectangle 360"/>
          <p:cNvSpPr/>
          <p:nvPr/>
        </p:nvSpPr>
        <p:spPr>
          <a:xfrm>
            <a:off x="5830435" y="3975653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lpGBT13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362" name="Rectangle 361"/>
          <p:cNvSpPr/>
          <p:nvPr/>
        </p:nvSpPr>
        <p:spPr>
          <a:xfrm>
            <a:off x="7232515" y="3971066"/>
            <a:ext cx="868680" cy="136033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VTRx+5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363" name="Straight Arrow Connector 362"/>
          <p:cNvCxnSpPr/>
          <p:nvPr/>
        </p:nvCxnSpPr>
        <p:spPr>
          <a:xfrm>
            <a:off x="6790622" y="4072303"/>
            <a:ext cx="438150" cy="2579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4" name="Straight Arrow Connector 363"/>
          <p:cNvCxnSpPr/>
          <p:nvPr/>
        </p:nvCxnSpPr>
        <p:spPr>
          <a:xfrm>
            <a:off x="8101195" y="4072303"/>
            <a:ext cx="438150" cy="2579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5" name="Straight Arrow Connector 364"/>
          <p:cNvCxnSpPr/>
          <p:nvPr/>
        </p:nvCxnSpPr>
        <p:spPr>
          <a:xfrm flipH="1">
            <a:off x="6790555" y="4007854"/>
            <a:ext cx="434340" cy="515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6" name="Straight Arrow Connector 365"/>
          <p:cNvCxnSpPr/>
          <p:nvPr/>
        </p:nvCxnSpPr>
        <p:spPr>
          <a:xfrm flipH="1">
            <a:off x="8093575" y="3999578"/>
            <a:ext cx="434340" cy="515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9" name="TextBox 368"/>
          <p:cNvSpPr txBox="1"/>
          <p:nvPr/>
        </p:nvSpPr>
        <p:spPr>
          <a:xfrm>
            <a:off x="7816215" y="5826811"/>
            <a:ext cx="57064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>
                <a:solidFill>
                  <a:srgbClr val="FF0000"/>
                </a:solidFill>
              </a:rPr>
              <a:t>2.56GHz</a:t>
            </a:r>
            <a:endParaRPr lang="en-US" sz="900" dirty="0">
              <a:solidFill>
                <a:srgbClr val="FF0000"/>
              </a:solidFill>
            </a:endParaRPr>
          </a:p>
        </p:txBody>
      </p:sp>
      <p:sp>
        <p:nvSpPr>
          <p:cNvPr id="370" name="TextBox 369"/>
          <p:cNvSpPr txBox="1"/>
          <p:nvPr/>
        </p:nvSpPr>
        <p:spPr>
          <a:xfrm>
            <a:off x="479739" y="3281338"/>
            <a:ext cx="2010807" cy="400110"/>
          </a:xfrm>
          <a:prstGeom prst="rect">
            <a:avLst/>
          </a:prstGeom>
          <a:solidFill>
            <a:srgbClr val="00CCFF"/>
          </a:solidFill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2060"/>
                </a:solidFill>
              </a:rPr>
              <a:t>C</a:t>
            </a:r>
            <a:r>
              <a:rPr lang="en-US" sz="2000" dirty="0" smtClean="0">
                <a:solidFill>
                  <a:srgbClr val="002060"/>
                </a:solidFill>
              </a:rPr>
              <a:t>lock distribution</a:t>
            </a:r>
            <a:endParaRPr lang="en-US" sz="2000" dirty="0">
              <a:solidFill>
                <a:srgbClr val="002060"/>
              </a:solidFill>
            </a:endParaRPr>
          </a:p>
        </p:txBody>
      </p:sp>
      <p:cxnSp>
        <p:nvCxnSpPr>
          <p:cNvPr id="3" name="Straight Arrow Connector 2"/>
          <p:cNvCxnSpPr>
            <a:stCxn id="338" idx="1"/>
            <a:endCxn id="125" idx="3"/>
          </p:cNvCxnSpPr>
          <p:nvPr/>
        </p:nvCxnSpPr>
        <p:spPr>
          <a:xfrm flipH="1" flipV="1">
            <a:off x="4806932" y="262973"/>
            <a:ext cx="1023503" cy="2530017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8" name="Straight Arrow Connector 277"/>
          <p:cNvCxnSpPr>
            <a:stCxn id="338" idx="1"/>
            <a:endCxn id="126" idx="3"/>
          </p:cNvCxnSpPr>
          <p:nvPr/>
        </p:nvCxnSpPr>
        <p:spPr>
          <a:xfrm flipH="1" flipV="1">
            <a:off x="4806932" y="438233"/>
            <a:ext cx="1023503" cy="2354757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9" name="Straight Arrow Connector 278"/>
          <p:cNvCxnSpPr>
            <a:stCxn id="338" idx="1"/>
            <a:endCxn id="127" idx="3"/>
          </p:cNvCxnSpPr>
          <p:nvPr/>
        </p:nvCxnSpPr>
        <p:spPr>
          <a:xfrm flipH="1" flipV="1">
            <a:off x="4803122" y="801135"/>
            <a:ext cx="1027313" cy="1991855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Straight Arrow Connector 279"/>
          <p:cNvCxnSpPr>
            <a:stCxn id="338" idx="1"/>
            <a:endCxn id="128" idx="3"/>
          </p:cNvCxnSpPr>
          <p:nvPr/>
        </p:nvCxnSpPr>
        <p:spPr>
          <a:xfrm flipH="1" flipV="1">
            <a:off x="4803122" y="976395"/>
            <a:ext cx="1027313" cy="1816595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1" name="Straight Arrow Connector 280"/>
          <p:cNvCxnSpPr>
            <a:stCxn id="338" idx="1"/>
            <a:endCxn id="140" idx="3"/>
          </p:cNvCxnSpPr>
          <p:nvPr/>
        </p:nvCxnSpPr>
        <p:spPr>
          <a:xfrm flipH="1" flipV="1">
            <a:off x="4803122" y="1311556"/>
            <a:ext cx="1027313" cy="1481434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9" name="Straight Arrow Connector 308"/>
          <p:cNvCxnSpPr>
            <a:stCxn id="338" idx="1"/>
            <a:endCxn id="141" idx="3"/>
          </p:cNvCxnSpPr>
          <p:nvPr/>
        </p:nvCxnSpPr>
        <p:spPr>
          <a:xfrm flipH="1" flipV="1">
            <a:off x="4803122" y="1486816"/>
            <a:ext cx="1027313" cy="1306174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Straight Arrow Connector 309"/>
          <p:cNvCxnSpPr>
            <a:stCxn id="338" idx="1"/>
            <a:endCxn id="142" idx="3"/>
          </p:cNvCxnSpPr>
          <p:nvPr/>
        </p:nvCxnSpPr>
        <p:spPr>
          <a:xfrm flipH="1" flipV="1">
            <a:off x="4803122" y="1841384"/>
            <a:ext cx="1027313" cy="951606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1" name="Straight Arrow Connector 310"/>
          <p:cNvCxnSpPr>
            <a:stCxn id="338" idx="1"/>
            <a:endCxn id="143" idx="3"/>
          </p:cNvCxnSpPr>
          <p:nvPr/>
        </p:nvCxnSpPr>
        <p:spPr>
          <a:xfrm flipH="1" flipV="1">
            <a:off x="4803122" y="2016644"/>
            <a:ext cx="1027313" cy="776346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7" name="Straight Arrow Connector 336"/>
          <p:cNvCxnSpPr>
            <a:stCxn id="338" idx="1"/>
            <a:endCxn id="218" idx="3"/>
          </p:cNvCxnSpPr>
          <p:nvPr/>
        </p:nvCxnSpPr>
        <p:spPr>
          <a:xfrm flipH="1" flipV="1">
            <a:off x="4806932" y="2365137"/>
            <a:ext cx="1023503" cy="427853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2" name="Straight Arrow Connector 341"/>
          <p:cNvCxnSpPr>
            <a:stCxn id="338" idx="1"/>
            <a:endCxn id="219" idx="3"/>
          </p:cNvCxnSpPr>
          <p:nvPr/>
        </p:nvCxnSpPr>
        <p:spPr>
          <a:xfrm flipH="1" flipV="1">
            <a:off x="4806932" y="2540397"/>
            <a:ext cx="1023503" cy="252593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3" name="Straight Arrow Connector 342"/>
          <p:cNvCxnSpPr>
            <a:stCxn id="338" idx="1"/>
            <a:endCxn id="220" idx="3"/>
          </p:cNvCxnSpPr>
          <p:nvPr/>
        </p:nvCxnSpPr>
        <p:spPr>
          <a:xfrm flipH="1">
            <a:off x="4803122" y="2792990"/>
            <a:ext cx="1027313" cy="4584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4" name="Straight Arrow Connector 343"/>
          <p:cNvCxnSpPr>
            <a:stCxn id="361" idx="1"/>
            <a:endCxn id="243" idx="3"/>
          </p:cNvCxnSpPr>
          <p:nvPr/>
        </p:nvCxnSpPr>
        <p:spPr>
          <a:xfrm flipH="1">
            <a:off x="4803122" y="4044233"/>
            <a:ext cx="1027313" cy="32997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5" name="Straight Arrow Connector 344"/>
          <p:cNvCxnSpPr>
            <a:stCxn id="361" idx="1"/>
            <a:endCxn id="248" idx="3"/>
          </p:cNvCxnSpPr>
          <p:nvPr/>
        </p:nvCxnSpPr>
        <p:spPr>
          <a:xfrm flipH="1">
            <a:off x="4810742" y="4044233"/>
            <a:ext cx="1019693" cy="301798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6" name="Straight Arrow Connector 345"/>
          <p:cNvCxnSpPr>
            <a:stCxn id="361" idx="1"/>
            <a:endCxn id="249" idx="3"/>
          </p:cNvCxnSpPr>
          <p:nvPr/>
        </p:nvCxnSpPr>
        <p:spPr>
          <a:xfrm flipH="1">
            <a:off x="4810742" y="4044233"/>
            <a:ext cx="1019693" cy="477058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7" name="Straight Arrow Connector 346"/>
          <p:cNvCxnSpPr>
            <a:stCxn id="361" idx="1"/>
            <a:endCxn id="254" idx="3"/>
          </p:cNvCxnSpPr>
          <p:nvPr/>
        </p:nvCxnSpPr>
        <p:spPr>
          <a:xfrm flipH="1">
            <a:off x="4810742" y="4044233"/>
            <a:ext cx="1019693" cy="827578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8" name="Straight Arrow Connector 347"/>
          <p:cNvCxnSpPr>
            <a:stCxn id="361" idx="1"/>
            <a:endCxn id="255" idx="3"/>
          </p:cNvCxnSpPr>
          <p:nvPr/>
        </p:nvCxnSpPr>
        <p:spPr>
          <a:xfrm flipH="1">
            <a:off x="4810742" y="4044233"/>
            <a:ext cx="1019693" cy="1002838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9" name="Straight Arrow Connector 348"/>
          <p:cNvCxnSpPr>
            <a:stCxn id="361" idx="1"/>
            <a:endCxn id="260" idx="3"/>
          </p:cNvCxnSpPr>
          <p:nvPr/>
        </p:nvCxnSpPr>
        <p:spPr>
          <a:xfrm flipH="1">
            <a:off x="4814557" y="4044233"/>
            <a:ext cx="1015878" cy="1348823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0" name="Straight Arrow Connector 349"/>
          <p:cNvCxnSpPr>
            <a:stCxn id="361" idx="1"/>
            <a:endCxn id="261" idx="3"/>
          </p:cNvCxnSpPr>
          <p:nvPr/>
        </p:nvCxnSpPr>
        <p:spPr>
          <a:xfrm flipH="1">
            <a:off x="4814557" y="4044233"/>
            <a:ext cx="1015878" cy="1524083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1" name="Straight Arrow Connector 350"/>
          <p:cNvCxnSpPr>
            <a:stCxn id="361" idx="1"/>
            <a:endCxn id="266" idx="3"/>
          </p:cNvCxnSpPr>
          <p:nvPr/>
        </p:nvCxnSpPr>
        <p:spPr>
          <a:xfrm flipH="1">
            <a:off x="4814557" y="4044233"/>
            <a:ext cx="1015878" cy="1878654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2" name="Straight Arrow Connector 351"/>
          <p:cNvCxnSpPr>
            <a:stCxn id="361" idx="1"/>
            <a:endCxn id="267" idx="3"/>
          </p:cNvCxnSpPr>
          <p:nvPr/>
        </p:nvCxnSpPr>
        <p:spPr>
          <a:xfrm flipH="1">
            <a:off x="4814557" y="4044233"/>
            <a:ext cx="1015878" cy="2053914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3" name="Straight Arrow Connector 352"/>
          <p:cNvCxnSpPr>
            <a:stCxn id="361" idx="1"/>
            <a:endCxn id="272" idx="3"/>
          </p:cNvCxnSpPr>
          <p:nvPr/>
        </p:nvCxnSpPr>
        <p:spPr>
          <a:xfrm flipH="1">
            <a:off x="4814557" y="4044233"/>
            <a:ext cx="1015878" cy="2402495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4" name="Straight Arrow Connector 353"/>
          <p:cNvCxnSpPr>
            <a:stCxn id="361" idx="1"/>
            <a:endCxn id="273" idx="3"/>
          </p:cNvCxnSpPr>
          <p:nvPr/>
        </p:nvCxnSpPr>
        <p:spPr>
          <a:xfrm flipH="1">
            <a:off x="4814557" y="4044233"/>
            <a:ext cx="1015878" cy="2577755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6" name="Straight Arrow Connector 355"/>
          <p:cNvCxnSpPr/>
          <p:nvPr/>
        </p:nvCxnSpPr>
        <p:spPr>
          <a:xfrm flipH="1" flipV="1">
            <a:off x="3227687" y="139798"/>
            <a:ext cx="609600" cy="94298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8" name="Straight Arrow Connector 357"/>
          <p:cNvCxnSpPr/>
          <p:nvPr/>
        </p:nvCxnSpPr>
        <p:spPr>
          <a:xfrm flipH="1">
            <a:off x="3227687" y="233078"/>
            <a:ext cx="611507" cy="81980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7" name="Straight Arrow Connector 366"/>
          <p:cNvCxnSpPr/>
          <p:nvPr/>
        </p:nvCxnSpPr>
        <p:spPr>
          <a:xfrm flipH="1">
            <a:off x="3231420" y="424020"/>
            <a:ext cx="613410" cy="81828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Arrow Connector 102"/>
          <p:cNvCxnSpPr/>
          <p:nvPr/>
        </p:nvCxnSpPr>
        <p:spPr>
          <a:xfrm flipH="1">
            <a:off x="3223800" y="476390"/>
            <a:ext cx="613410" cy="81828"/>
          </a:xfrm>
          <a:prstGeom prst="straightConnector1">
            <a:avLst/>
          </a:prstGeom>
          <a:ln w="127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Arrow Connector 103"/>
          <p:cNvCxnSpPr/>
          <p:nvPr/>
        </p:nvCxnSpPr>
        <p:spPr>
          <a:xfrm flipH="1" flipV="1">
            <a:off x="3231497" y="200908"/>
            <a:ext cx="609600" cy="94298"/>
          </a:xfrm>
          <a:prstGeom prst="straightConnector1">
            <a:avLst/>
          </a:prstGeom>
          <a:ln w="127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Arrow Connector 104"/>
          <p:cNvCxnSpPr/>
          <p:nvPr/>
        </p:nvCxnSpPr>
        <p:spPr>
          <a:xfrm flipH="1">
            <a:off x="3231497" y="294188"/>
            <a:ext cx="611507" cy="81980"/>
          </a:xfrm>
          <a:prstGeom prst="straightConnector1">
            <a:avLst/>
          </a:prstGeom>
          <a:ln w="127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Arrow Connector 105"/>
          <p:cNvCxnSpPr/>
          <p:nvPr/>
        </p:nvCxnSpPr>
        <p:spPr>
          <a:xfrm flipH="1" flipV="1">
            <a:off x="3227687" y="668905"/>
            <a:ext cx="609600" cy="94298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Arrow Connector 106"/>
          <p:cNvCxnSpPr/>
          <p:nvPr/>
        </p:nvCxnSpPr>
        <p:spPr>
          <a:xfrm flipH="1">
            <a:off x="3227687" y="762185"/>
            <a:ext cx="611507" cy="81980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/>
          <p:cNvCxnSpPr/>
          <p:nvPr/>
        </p:nvCxnSpPr>
        <p:spPr>
          <a:xfrm flipH="1">
            <a:off x="3229592" y="956414"/>
            <a:ext cx="613410" cy="81828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/>
          <p:cNvCxnSpPr/>
          <p:nvPr/>
        </p:nvCxnSpPr>
        <p:spPr>
          <a:xfrm flipH="1">
            <a:off x="3221972" y="1008784"/>
            <a:ext cx="613410" cy="81828"/>
          </a:xfrm>
          <a:prstGeom prst="straightConnector1">
            <a:avLst/>
          </a:prstGeom>
          <a:ln w="127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Arrow Connector 109"/>
          <p:cNvCxnSpPr/>
          <p:nvPr/>
        </p:nvCxnSpPr>
        <p:spPr>
          <a:xfrm flipH="1" flipV="1">
            <a:off x="3231497" y="730015"/>
            <a:ext cx="609600" cy="94298"/>
          </a:xfrm>
          <a:prstGeom prst="straightConnector1">
            <a:avLst/>
          </a:prstGeom>
          <a:ln w="127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/>
          <p:cNvCxnSpPr/>
          <p:nvPr/>
        </p:nvCxnSpPr>
        <p:spPr>
          <a:xfrm flipH="1">
            <a:off x="3231497" y="823295"/>
            <a:ext cx="611507" cy="81980"/>
          </a:xfrm>
          <a:prstGeom prst="straightConnector1">
            <a:avLst/>
          </a:prstGeom>
          <a:ln w="127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Arrow Connector 111"/>
          <p:cNvCxnSpPr/>
          <p:nvPr/>
        </p:nvCxnSpPr>
        <p:spPr>
          <a:xfrm flipH="1" flipV="1">
            <a:off x="3227687" y="1187134"/>
            <a:ext cx="609600" cy="94298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Arrow Connector 112"/>
          <p:cNvCxnSpPr/>
          <p:nvPr/>
        </p:nvCxnSpPr>
        <p:spPr>
          <a:xfrm flipH="1">
            <a:off x="3227687" y="1280414"/>
            <a:ext cx="611507" cy="81980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Arrow Connector 113"/>
          <p:cNvCxnSpPr>
            <a:stCxn id="141" idx="1"/>
          </p:cNvCxnSpPr>
          <p:nvPr/>
        </p:nvCxnSpPr>
        <p:spPr>
          <a:xfrm flipH="1">
            <a:off x="3227687" y="1486816"/>
            <a:ext cx="607695" cy="50838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/>
          <p:cNvCxnSpPr/>
          <p:nvPr/>
        </p:nvCxnSpPr>
        <p:spPr>
          <a:xfrm flipH="1">
            <a:off x="3221972" y="1524259"/>
            <a:ext cx="613410" cy="81828"/>
          </a:xfrm>
          <a:prstGeom prst="straightConnector1">
            <a:avLst/>
          </a:prstGeom>
          <a:ln w="127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Arrow Connector 115"/>
          <p:cNvCxnSpPr/>
          <p:nvPr/>
        </p:nvCxnSpPr>
        <p:spPr>
          <a:xfrm flipH="1" flipV="1">
            <a:off x="3231497" y="1248244"/>
            <a:ext cx="609600" cy="94298"/>
          </a:xfrm>
          <a:prstGeom prst="straightConnector1">
            <a:avLst/>
          </a:prstGeom>
          <a:ln w="127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Arrow Connector 116"/>
          <p:cNvCxnSpPr/>
          <p:nvPr/>
        </p:nvCxnSpPr>
        <p:spPr>
          <a:xfrm flipH="1">
            <a:off x="3231497" y="1341524"/>
            <a:ext cx="611507" cy="81980"/>
          </a:xfrm>
          <a:prstGeom prst="straightConnector1">
            <a:avLst/>
          </a:prstGeom>
          <a:ln w="127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Arrow Connector 117"/>
          <p:cNvCxnSpPr/>
          <p:nvPr/>
        </p:nvCxnSpPr>
        <p:spPr>
          <a:xfrm flipH="1" flipV="1">
            <a:off x="3227687" y="1711062"/>
            <a:ext cx="609600" cy="94298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/>
          <p:cNvCxnSpPr/>
          <p:nvPr/>
        </p:nvCxnSpPr>
        <p:spPr>
          <a:xfrm flipH="1">
            <a:off x="3227687" y="1804342"/>
            <a:ext cx="611507" cy="81980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Arrow Connector 119"/>
          <p:cNvCxnSpPr/>
          <p:nvPr/>
        </p:nvCxnSpPr>
        <p:spPr>
          <a:xfrm flipH="1">
            <a:off x="3227687" y="2008601"/>
            <a:ext cx="607694" cy="44938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Arrow Connector 120"/>
          <p:cNvCxnSpPr/>
          <p:nvPr/>
        </p:nvCxnSpPr>
        <p:spPr>
          <a:xfrm flipH="1">
            <a:off x="3235307" y="2061898"/>
            <a:ext cx="603885" cy="64411"/>
          </a:xfrm>
          <a:prstGeom prst="straightConnector1">
            <a:avLst/>
          </a:prstGeom>
          <a:ln w="127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Arrow Connector 121"/>
          <p:cNvCxnSpPr/>
          <p:nvPr/>
        </p:nvCxnSpPr>
        <p:spPr>
          <a:xfrm flipH="1" flipV="1">
            <a:off x="3231497" y="1772172"/>
            <a:ext cx="609600" cy="94298"/>
          </a:xfrm>
          <a:prstGeom prst="straightConnector1">
            <a:avLst/>
          </a:prstGeom>
          <a:ln w="127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Arrow Connector 122"/>
          <p:cNvCxnSpPr/>
          <p:nvPr/>
        </p:nvCxnSpPr>
        <p:spPr>
          <a:xfrm flipH="1">
            <a:off x="3231497" y="1865452"/>
            <a:ext cx="611507" cy="81980"/>
          </a:xfrm>
          <a:prstGeom prst="straightConnector1">
            <a:avLst/>
          </a:prstGeom>
          <a:ln w="127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Arrow Connector 123"/>
          <p:cNvCxnSpPr/>
          <p:nvPr/>
        </p:nvCxnSpPr>
        <p:spPr>
          <a:xfrm flipH="1" flipV="1">
            <a:off x="3227687" y="2234990"/>
            <a:ext cx="609600" cy="94298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Arrow Connector 128"/>
          <p:cNvCxnSpPr/>
          <p:nvPr/>
        </p:nvCxnSpPr>
        <p:spPr>
          <a:xfrm flipH="1">
            <a:off x="3227687" y="2328270"/>
            <a:ext cx="611507" cy="81980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Arrow Connector 129"/>
          <p:cNvCxnSpPr>
            <a:stCxn id="219" idx="1"/>
          </p:cNvCxnSpPr>
          <p:nvPr/>
        </p:nvCxnSpPr>
        <p:spPr>
          <a:xfrm flipH="1">
            <a:off x="3227687" y="2540397"/>
            <a:ext cx="611505" cy="65597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Arrow Connector 130"/>
          <p:cNvCxnSpPr/>
          <p:nvPr/>
        </p:nvCxnSpPr>
        <p:spPr>
          <a:xfrm flipH="1">
            <a:off x="3229592" y="2587477"/>
            <a:ext cx="613410" cy="81828"/>
          </a:xfrm>
          <a:prstGeom prst="straightConnector1">
            <a:avLst/>
          </a:prstGeom>
          <a:ln w="127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Arrow Connector 131"/>
          <p:cNvCxnSpPr/>
          <p:nvPr/>
        </p:nvCxnSpPr>
        <p:spPr>
          <a:xfrm flipH="1" flipV="1">
            <a:off x="3231497" y="2296100"/>
            <a:ext cx="609600" cy="94298"/>
          </a:xfrm>
          <a:prstGeom prst="straightConnector1">
            <a:avLst/>
          </a:prstGeom>
          <a:ln w="127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Arrow Connector 132"/>
          <p:cNvCxnSpPr/>
          <p:nvPr/>
        </p:nvCxnSpPr>
        <p:spPr>
          <a:xfrm flipH="1">
            <a:off x="3231497" y="2389380"/>
            <a:ext cx="611507" cy="81980"/>
          </a:xfrm>
          <a:prstGeom prst="straightConnector1">
            <a:avLst/>
          </a:prstGeom>
          <a:ln w="127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Arrow Connector 133"/>
          <p:cNvCxnSpPr/>
          <p:nvPr/>
        </p:nvCxnSpPr>
        <p:spPr>
          <a:xfrm flipH="1" flipV="1">
            <a:off x="3227687" y="4225926"/>
            <a:ext cx="609600" cy="94298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Arrow Connector 134"/>
          <p:cNvCxnSpPr/>
          <p:nvPr/>
        </p:nvCxnSpPr>
        <p:spPr>
          <a:xfrm flipH="1">
            <a:off x="3227687" y="4319206"/>
            <a:ext cx="611507" cy="81980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Arrow Connector 135"/>
          <p:cNvCxnSpPr/>
          <p:nvPr/>
        </p:nvCxnSpPr>
        <p:spPr>
          <a:xfrm flipH="1">
            <a:off x="3229592" y="4503426"/>
            <a:ext cx="613410" cy="81828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Arrow Connector 136"/>
          <p:cNvCxnSpPr/>
          <p:nvPr/>
        </p:nvCxnSpPr>
        <p:spPr>
          <a:xfrm flipH="1">
            <a:off x="3225782" y="4556586"/>
            <a:ext cx="613410" cy="81828"/>
          </a:xfrm>
          <a:prstGeom prst="straightConnector1">
            <a:avLst/>
          </a:prstGeom>
          <a:ln w="127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Arrow Connector 137"/>
          <p:cNvCxnSpPr/>
          <p:nvPr/>
        </p:nvCxnSpPr>
        <p:spPr>
          <a:xfrm flipH="1" flipV="1">
            <a:off x="3231497" y="4287036"/>
            <a:ext cx="609600" cy="94298"/>
          </a:xfrm>
          <a:prstGeom prst="straightConnector1">
            <a:avLst/>
          </a:prstGeom>
          <a:ln w="127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Arrow Connector 138"/>
          <p:cNvCxnSpPr/>
          <p:nvPr/>
        </p:nvCxnSpPr>
        <p:spPr>
          <a:xfrm flipH="1">
            <a:off x="3231497" y="4380316"/>
            <a:ext cx="611507" cy="81980"/>
          </a:xfrm>
          <a:prstGeom prst="straightConnector1">
            <a:avLst/>
          </a:prstGeom>
          <a:ln w="127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Arrow Connector 143"/>
          <p:cNvCxnSpPr/>
          <p:nvPr/>
        </p:nvCxnSpPr>
        <p:spPr>
          <a:xfrm flipH="1" flipV="1">
            <a:off x="3231497" y="6323262"/>
            <a:ext cx="609600" cy="94298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Arrow Connector 144"/>
          <p:cNvCxnSpPr/>
          <p:nvPr/>
        </p:nvCxnSpPr>
        <p:spPr>
          <a:xfrm flipH="1">
            <a:off x="3231497" y="6416542"/>
            <a:ext cx="611507" cy="81980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Arrow Connector 145"/>
          <p:cNvCxnSpPr>
            <a:stCxn id="273" idx="1"/>
          </p:cNvCxnSpPr>
          <p:nvPr/>
        </p:nvCxnSpPr>
        <p:spPr>
          <a:xfrm flipH="1">
            <a:off x="3227687" y="6621988"/>
            <a:ext cx="619130" cy="48045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Arrow Connector 146"/>
          <p:cNvCxnSpPr/>
          <p:nvPr/>
        </p:nvCxnSpPr>
        <p:spPr>
          <a:xfrm flipH="1">
            <a:off x="3229592" y="6670033"/>
            <a:ext cx="613410" cy="81828"/>
          </a:xfrm>
          <a:prstGeom prst="straightConnector1">
            <a:avLst/>
          </a:prstGeom>
          <a:ln w="127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Arrow Connector 147"/>
          <p:cNvCxnSpPr/>
          <p:nvPr/>
        </p:nvCxnSpPr>
        <p:spPr>
          <a:xfrm flipH="1" flipV="1">
            <a:off x="3235307" y="6384372"/>
            <a:ext cx="609600" cy="94298"/>
          </a:xfrm>
          <a:prstGeom prst="straightConnector1">
            <a:avLst/>
          </a:prstGeom>
          <a:ln w="127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Arrow Connector 148"/>
          <p:cNvCxnSpPr/>
          <p:nvPr/>
        </p:nvCxnSpPr>
        <p:spPr>
          <a:xfrm flipH="1">
            <a:off x="3235307" y="6477652"/>
            <a:ext cx="611507" cy="81980"/>
          </a:xfrm>
          <a:prstGeom prst="straightConnector1">
            <a:avLst/>
          </a:prstGeom>
          <a:ln w="127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Arrow Connector 149"/>
          <p:cNvCxnSpPr/>
          <p:nvPr/>
        </p:nvCxnSpPr>
        <p:spPr>
          <a:xfrm flipH="1" flipV="1">
            <a:off x="3231497" y="4753560"/>
            <a:ext cx="609600" cy="94298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Arrow Connector 150"/>
          <p:cNvCxnSpPr/>
          <p:nvPr/>
        </p:nvCxnSpPr>
        <p:spPr>
          <a:xfrm flipH="1">
            <a:off x="3231497" y="4846840"/>
            <a:ext cx="611507" cy="81980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Arrow Connector 151"/>
          <p:cNvCxnSpPr/>
          <p:nvPr/>
        </p:nvCxnSpPr>
        <p:spPr>
          <a:xfrm flipH="1">
            <a:off x="3234175" y="5033547"/>
            <a:ext cx="613410" cy="81828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Arrow Connector 152"/>
          <p:cNvCxnSpPr/>
          <p:nvPr/>
        </p:nvCxnSpPr>
        <p:spPr>
          <a:xfrm flipH="1">
            <a:off x="3229592" y="5086076"/>
            <a:ext cx="613410" cy="81828"/>
          </a:xfrm>
          <a:prstGeom prst="straightConnector1">
            <a:avLst/>
          </a:prstGeom>
          <a:ln w="127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Arrow Connector 153"/>
          <p:cNvCxnSpPr/>
          <p:nvPr/>
        </p:nvCxnSpPr>
        <p:spPr>
          <a:xfrm flipH="1" flipV="1">
            <a:off x="3235307" y="4814670"/>
            <a:ext cx="609600" cy="94298"/>
          </a:xfrm>
          <a:prstGeom prst="straightConnector1">
            <a:avLst/>
          </a:prstGeom>
          <a:ln w="127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Straight Arrow Connector 154"/>
          <p:cNvCxnSpPr/>
          <p:nvPr/>
        </p:nvCxnSpPr>
        <p:spPr>
          <a:xfrm flipH="1">
            <a:off x="3235307" y="4907950"/>
            <a:ext cx="611507" cy="81980"/>
          </a:xfrm>
          <a:prstGeom prst="straightConnector1">
            <a:avLst/>
          </a:prstGeom>
          <a:ln w="127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Straight Arrow Connector 155"/>
          <p:cNvCxnSpPr/>
          <p:nvPr/>
        </p:nvCxnSpPr>
        <p:spPr>
          <a:xfrm flipH="1" flipV="1">
            <a:off x="3235307" y="5281194"/>
            <a:ext cx="609600" cy="94298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Straight Arrow Connector 156"/>
          <p:cNvCxnSpPr/>
          <p:nvPr/>
        </p:nvCxnSpPr>
        <p:spPr>
          <a:xfrm flipH="1">
            <a:off x="3235307" y="5374474"/>
            <a:ext cx="611507" cy="81980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Arrow Connector 157"/>
          <p:cNvCxnSpPr/>
          <p:nvPr/>
        </p:nvCxnSpPr>
        <p:spPr>
          <a:xfrm flipH="1">
            <a:off x="3229592" y="5562900"/>
            <a:ext cx="613410" cy="81828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Straight Arrow Connector 158"/>
          <p:cNvCxnSpPr/>
          <p:nvPr/>
        </p:nvCxnSpPr>
        <p:spPr>
          <a:xfrm flipH="1">
            <a:off x="3231420" y="5607935"/>
            <a:ext cx="613410" cy="81828"/>
          </a:xfrm>
          <a:prstGeom prst="straightConnector1">
            <a:avLst/>
          </a:prstGeom>
          <a:ln w="127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Straight Arrow Connector 159"/>
          <p:cNvCxnSpPr/>
          <p:nvPr/>
        </p:nvCxnSpPr>
        <p:spPr>
          <a:xfrm flipH="1" flipV="1">
            <a:off x="3239117" y="5342304"/>
            <a:ext cx="609600" cy="94298"/>
          </a:xfrm>
          <a:prstGeom prst="straightConnector1">
            <a:avLst/>
          </a:prstGeom>
          <a:ln w="127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Arrow Connector 160"/>
          <p:cNvCxnSpPr/>
          <p:nvPr/>
        </p:nvCxnSpPr>
        <p:spPr>
          <a:xfrm flipH="1">
            <a:off x="3239117" y="5435584"/>
            <a:ext cx="611507" cy="81980"/>
          </a:xfrm>
          <a:prstGeom prst="straightConnector1">
            <a:avLst/>
          </a:prstGeom>
          <a:ln w="127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Straight Arrow Connector 161"/>
          <p:cNvCxnSpPr/>
          <p:nvPr/>
        </p:nvCxnSpPr>
        <p:spPr>
          <a:xfrm flipH="1" flipV="1">
            <a:off x="3239117" y="5808828"/>
            <a:ext cx="609600" cy="94298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Straight Arrow Connector 162"/>
          <p:cNvCxnSpPr/>
          <p:nvPr/>
        </p:nvCxnSpPr>
        <p:spPr>
          <a:xfrm flipH="1">
            <a:off x="3239117" y="5902108"/>
            <a:ext cx="611507" cy="81980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Straight Arrow Connector 163"/>
          <p:cNvCxnSpPr/>
          <p:nvPr/>
        </p:nvCxnSpPr>
        <p:spPr>
          <a:xfrm flipH="1">
            <a:off x="3233839" y="6086104"/>
            <a:ext cx="613410" cy="81828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Straight Arrow Connector 164"/>
          <p:cNvCxnSpPr/>
          <p:nvPr/>
        </p:nvCxnSpPr>
        <p:spPr>
          <a:xfrm flipH="1">
            <a:off x="3231497" y="6129890"/>
            <a:ext cx="613410" cy="81828"/>
          </a:xfrm>
          <a:prstGeom prst="straightConnector1">
            <a:avLst/>
          </a:prstGeom>
          <a:ln w="127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Straight Arrow Connector 165"/>
          <p:cNvCxnSpPr/>
          <p:nvPr/>
        </p:nvCxnSpPr>
        <p:spPr>
          <a:xfrm flipH="1" flipV="1">
            <a:off x="3242927" y="5869938"/>
            <a:ext cx="609600" cy="94298"/>
          </a:xfrm>
          <a:prstGeom prst="straightConnector1">
            <a:avLst/>
          </a:prstGeom>
          <a:ln w="127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Arrow Connector 166"/>
          <p:cNvCxnSpPr/>
          <p:nvPr/>
        </p:nvCxnSpPr>
        <p:spPr>
          <a:xfrm flipH="1">
            <a:off x="3242927" y="5963218"/>
            <a:ext cx="611507" cy="81980"/>
          </a:xfrm>
          <a:prstGeom prst="straightConnector1">
            <a:avLst/>
          </a:prstGeom>
          <a:ln w="127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1" name="Rectangle 200"/>
          <p:cNvSpPr/>
          <p:nvPr/>
        </p:nvSpPr>
        <p:spPr>
          <a:xfrm>
            <a:off x="945373" y="104774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PA/SH1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02" name="Rectangle 201"/>
          <p:cNvSpPr/>
          <p:nvPr/>
        </p:nvSpPr>
        <p:spPr>
          <a:xfrm>
            <a:off x="945373" y="280034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PA/SH2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03" name="Rectangle 202"/>
          <p:cNvSpPr/>
          <p:nvPr/>
        </p:nvSpPr>
        <p:spPr>
          <a:xfrm>
            <a:off x="945373" y="455294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PA/SH3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04" name="Rectangle 203"/>
          <p:cNvSpPr/>
          <p:nvPr/>
        </p:nvSpPr>
        <p:spPr>
          <a:xfrm>
            <a:off x="945373" y="630554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PA/SH4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05" name="Rectangle 204"/>
          <p:cNvSpPr/>
          <p:nvPr/>
        </p:nvSpPr>
        <p:spPr>
          <a:xfrm>
            <a:off x="945373" y="805814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PA/SH5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06" name="Rectangle 205"/>
          <p:cNvSpPr/>
          <p:nvPr/>
        </p:nvSpPr>
        <p:spPr>
          <a:xfrm>
            <a:off x="945373" y="981074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PA/SH6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07" name="Rectangle 206"/>
          <p:cNvSpPr/>
          <p:nvPr/>
        </p:nvSpPr>
        <p:spPr>
          <a:xfrm>
            <a:off x="945373" y="1156334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PA/SH7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08" name="Rectangle 207"/>
          <p:cNvSpPr/>
          <p:nvPr/>
        </p:nvSpPr>
        <p:spPr>
          <a:xfrm>
            <a:off x="945373" y="1331594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PA/SH8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09" name="Rectangle 208"/>
          <p:cNvSpPr/>
          <p:nvPr/>
        </p:nvSpPr>
        <p:spPr>
          <a:xfrm>
            <a:off x="945373" y="1506854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PA/SH9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10" name="Rectangle 209"/>
          <p:cNvSpPr/>
          <p:nvPr/>
        </p:nvSpPr>
        <p:spPr>
          <a:xfrm>
            <a:off x="945373" y="1682114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PA/SH10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11" name="Rectangle 210"/>
          <p:cNvSpPr/>
          <p:nvPr/>
        </p:nvSpPr>
        <p:spPr>
          <a:xfrm>
            <a:off x="945373" y="1857374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PA/SH11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12" name="Rectangle 211"/>
          <p:cNvSpPr/>
          <p:nvPr/>
        </p:nvSpPr>
        <p:spPr>
          <a:xfrm>
            <a:off x="945373" y="2032634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PA/SH12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13" name="Rectangle 212"/>
          <p:cNvSpPr/>
          <p:nvPr/>
        </p:nvSpPr>
        <p:spPr>
          <a:xfrm>
            <a:off x="945373" y="2207894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PA/SH13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14" name="Rectangle 213"/>
          <p:cNvSpPr/>
          <p:nvPr/>
        </p:nvSpPr>
        <p:spPr>
          <a:xfrm>
            <a:off x="945373" y="2383154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PA/SH14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15" name="Rectangle 214"/>
          <p:cNvSpPr/>
          <p:nvPr/>
        </p:nvSpPr>
        <p:spPr>
          <a:xfrm>
            <a:off x="945373" y="2558414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PA/SH15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16" name="Rectangle 215"/>
          <p:cNvSpPr/>
          <p:nvPr/>
        </p:nvSpPr>
        <p:spPr>
          <a:xfrm>
            <a:off x="945373" y="4013834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PA/SH17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17" name="Rectangle 216"/>
          <p:cNvSpPr/>
          <p:nvPr/>
        </p:nvSpPr>
        <p:spPr>
          <a:xfrm>
            <a:off x="945373" y="4189094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PA/SH18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21" name="Rectangle 220"/>
          <p:cNvSpPr/>
          <p:nvPr/>
        </p:nvSpPr>
        <p:spPr>
          <a:xfrm>
            <a:off x="945373" y="4364354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PA/SH19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22" name="Rectangle 221"/>
          <p:cNvSpPr/>
          <p:nvPr/>
        </p:nvSpPr>
        <p:spPr>
          <a:xfrm>
            <a:off x="945373" y="4539614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PA/SH20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23" name="Rectangle 222"/>
          <p:cNvSpPr/>
          <p:nvPr/>
        </p:nvSpPr>
        <p:spPr>
          <a:xfrm>
            <a:off x="945373" y="4714874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PA/SH21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24" name="Rectangle 223"/>
          <p:cNvSpPr/>
          <p:nvPr/>
        </p:nvSpPr>
        <p:spPr>
          <a:xfrm>
            <a:off x="945373" y="4890134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PA/SH22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25" name="Rectangle 224"/>
          <p:cNvSpPr/>
          <p:nvPr/>
        </p:nvSpPr>
        <p:spPr>
          <a:xfrm>
            <a:off x="945373" y="5065394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PA/SH23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26" name="Rectangle 225"/>
          <p:cNvSpPr/>
          <p:nvPr/>
        </p:nvSpPr>
        <p:spPr>
          <a:xfrm>
            <a:off x="945373" y="5240654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PA/SH24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27" name="Rectangle 226"/>
          <p:cNvSpPr/>
          <p:nvPr/>
        </p:nvSpPr>
        <p:spPr>
          <a:xfrm>
            <a:off x="945373" y="5415914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PA/SH25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28" name="Rectangle 227"/>
          <p:cNvSpPr/>
          <p:nvPr/>
        </p:nvSpPr>
        <p:spPr>
          <a:xfrm>
            <a:off x="945373" y="5591174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PA/SH26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29" name="Rectangle 228"/>
          <p:cNvSpPr/>
          <p:nvPr/>
        </p:nvSpPr>
        <p:spPr>
          <a:xfrm>
            <a:off x="945373" y="5766434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PA/SH27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30" name="Rectangle 229"/>
          <p:cNvSpPr/>
          <p:nvPr/>
        </p:nvSpPr>
        <p:spPr>
          <a:xfrm>
            <a:off x="945373" y="5941694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PA/SH28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31" name="Rectangle 230"/>
          <p:cNvSpPr/>
          <p:nvPr/>
        </p:nvSpPr>
        <p:spPr>
          <a:xfrm>
            <a:off x="945373" y="6116954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PA/SH29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32" name="Rectangle 231"/>
          <p:cNvSpPr/>
          <p:nvPr/>
        </p:nvSpPr>
        <p:spPr>
          <a:xfrm>
            <a:off x="945373" y="6292214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PA/SH30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33" name="Rectangle 232"/>
          <p:cNvSpPr/>
          <p:nvPr/>
        </p:nvSpPr>
        <p:spPr>
          <a:xfrm>
            <a:off x="945373" y="6467474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PA/SH31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34" name="Rectangle 233"/>
          <p:cNvSpPr/>
          <p:nvPr/>
        </p:nvSpPr>
        <p:spPr>
          <a:xfrm>
            <a:off x="945373" y="6642734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PA/SH32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35" name="Rectangle 234"/>
          <p:cNvSpPr/>
          <p:nvPr/>
        </p:nvSpPr>
        <p:spPr>
          <a:xfrm>
            <a:off x="945373" y="2727959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PA/SH16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240" name="Straight Arrow Connector 239"/>
          <p:cNvCxnSpPr/>
          <p:nvPr/>
        </p:nvCxnSpPr>
        <p:spPr>
          <a:xfrm flipH="1" flipV="1">
            <a:off x="7889750" y="5575988"/>
            <a:ext cx="447665" cy="7670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1" name="Straight Arrow Connector 240"/>
          <p:cNvCxnSpPr/>
          <p:nvPr/>
        </p:nvCxnSpPr>
        <p:spPr>
          <a:xfrm flipH="1">
            <a:off x="7889751" y="5826811"/>
            <a:ext cx="434339" cy="0"/>
          </a:xfrm>
          <a:prstGeom prst="straightConnector1">
            <a:avLst/>
          </a:prstGeom>
          <a:ln w="127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9" name="TextBox 268"/>
          <p:cNvSpPr txBox="1"/>
          <p:nvPr/>
        </p:nvSpPr>
        <p:spPr>
          <a:xfrm>
            <a:off x="7808252" y="5595978"/>
            <a:ext cx="71204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>
                <a:solidFill>
                  <a:srgbClr val="C00000"/>
                </a:solidFill>
              </a:rPr>
              <a:t>Cp640MHz</a:t>
            </a:r>
            <a:endParaRPr lang="en-US" sz="900" dirty="0">
              <a:solidFill>
                <a:srgbClr val="C00000"/>
              </a:solidFill>
            </a:endParaRPr>
          </a:p>
        </p:txBody>
      </p:sp>
      <p:sp>
        <p:nvSpPr>
          <p:cNvPr id="271" name="TextBox 270"/>
          <p:cNvSpPr txBox="1"/>
          <p:nvPr/>
        </p:nvSpPr>
        <p:spPr>
          <a:xfrm>
            <a:off x="7816215" y="5342304"/>
            <a:ext cx="71204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>
                <a:solidFill>
                  <a:srgbClr val="00B050"/>
                </a:solidFill>
              </a:rPr>
              <a:t>Cp40MHz</a:t>
            </a:r>
            <a:endParaRPr lang="en-US" sz="900" dirty="0">
              <a:solidFill>
                <a:srgbClr val="00B050"/>
              </a:solidFill>
            </a:endParaRPr>
          </a:p>
        </p:txBody>
      </p:sp>
      <p:cxnSp>
        <p:nvCxnSpPr>
          <p:cNvPr id="274" name="Straight Arrow Connector 273"/>
          <p:cNvCxnSpPr/>
          <p:nvPr/>
        </p:nvCxnSpPr>
        <p:spPr>
          <a:xfrm flipH="1">
            <a:off x="3221019" y="2843180"/>
            <a:ext cx="607695" cy="0"/>
          </a:xfrm>
          <a:prstGeom prst="straightConnector1">
            <a:avLst/>
          </a:prstGeom>
          <a:ln w="127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5" name="Straight Arrow Connector 274"/>
          <p:cNvCxnSpPr/>
          <p:nvPr/>
        </p:nvCxnSpPr>
        <p:spPr>
          <a:xfrm flipH="1">
            <a:off x="3225782" y="2753759"/>
            <a:ext cx="607695" cy="0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2" name="Straight Arrow Connector 281"/>
          <p:cNvCxnSpPr/>
          <p:nvPr/>
        </p:nvCxnSpPr>
        <p:spPr>
          <a:xfrm flipH="1">
            <a:off x="3222924" y="4129055"/>
            <a:ext cx="607695" cy="0"/>
          </a:xfrm>
          <a:prstGeom prst="straightConnector1">
            <a:avLst/>
          </a:prstGeom>
          <a:ln w="127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3" name="Straight Arrow Connector 282"/>
          <p:cNvCxnSpPr/>
          <p:nvPr/>
        </p:nvCxnSpPr>
        <p:spPr>
          <a:xfrm flipH="1">
            <a:off x="3227687" y="4039634"/>
            <a:ext cx="607695" cy="0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4" name="Straight Arrow Connector 283"/>
          <p:cNvCxnSpPr/>
          <p:nvPr/>
        </p:nvCxnSpPr>
        <p:spPr>
          <a:xfrm flipH="1">
            <a:off x="2086291" y="424251"/>
            <a:ext cx="1754170" cy="9451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Straight Arrow Connector 287"/>
          <p:cNvCxnSpPr/>
          <p:nvPr/>
        </p:nvCxnSpPr>
        <p:spPr>
          <a:xfrm flipH="1">
            <a:off x="1910572" y="522391"/>
            <a:ext cx="175719" cy="5947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Straight Arrow Connector 289"/>
          <p:cNvCxnSpPr/>
          <p:nvPr/>
        </p:nvCxnSpPr>
        <p:spPr>
          <a:xfrm flipH="1">
            <a:off x="1915018" y="343734"/>
            <a:ext cx="175719" cy="5947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Straight Arrow Connector 290"/>
          <p:cNvCxnSpPr/>
          <p:nvPr/>
        </p:nvCxnSpPr>
        <p:spPr>
          <a:xfrm flipH="1">
            <a:off x="1907715" y="170127"/>
            <a:ext cx="175719" cy="5947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2081708" y="163921"/>
            <a:ext cx="5775" cy="364407"/>
          </a:xfrm>
          <a:prstGeom prst="line">
            <a:avLst/>
          </a:prstGeom>
          <a:ln w="127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Straight Arrow Connector 296"/>
          <p:cNvCxnSpPr/>
          <p:nvPr/>
        </p:nvCxnSpPr>
        <p:spPr>
          <a:xfrm flipH="1">
            <a:off x="2088832" y="950924"/>
            <a:ext cx="1754170" cy="9451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8" name="Straight Arrow Connector 297"/>
          <p:cNvCxnSpPr/>
          <p:nvPr/>
        </p:nvCxnSpPr>
        <p:spPr>
          <a:xfrm flipH="1">
            <a:off x="1913113" y="1049064"/>
            <a:ext cx="175719" cy="5947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Straight Arrow Connector 298"/>
          <p:cNvCxnSpPr/>
          <p:nvPr/>
        </p:nvCxnSpPr>
        <p:spPr>
          <a:xfrm flipH="1">
            <a:off x="1917559" y="870407"/>
            <a:ext cx="175719" cy="5947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0" name="Straight Arrow Connector 299"/>
          <p:cNvCxnSpPr/>
          <p:nvPr/>
        </p:nvCxnSpPr>
        <p:spPr>
          <a:xfrm flipH="1">
            <a:off x="1910256" y="696800"/>
            <a:ext cx="175719" cy="5947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Straight Connector 300"/>
          <p:cNvCxnSpPr/>
          <p:nvPr/>
        </p:nvCxnSpPr>
        <p:spPr>
          <a:xfrm>
            <a:off x="2084249" y="690594"/>
            <a:ext cx="5775" cy="364407"/>
          </a:xfrm>
          <a:prstGeom prst="line">
            <a:avLst/>
          </a:prstGeom>
          <a:ln w="127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2" name="Straight Arrow Connector 301"/>
          <p:cNvCxnSpPr/>
          <p:nvPr/>
        </p:nvCxnSpPr>
        <p:spPr>
          <a:xfrm flipH="1">
            <a:off x="2087483" y="1478084"/>
            <a:ext cx="1754170" cy="9451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Straight Arrow Connector 302"/>
          <p:cNvCxnSpPr/>
          <p:nvPr/>
        </p:nvCxnSpPr>
        <p:spPr>
          <a:xfrm flipH="1">
            <a:off x="1911764" y="1576224"/>
            <a:ext cx="175719" cy="5947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Straight Arrow Connector 303"/>
          <p:cNvCxnSpPr/>
          <p:nvPr/>
        </p:nvCxnSpPr>
        <p:spPr>
          <a:xfrm flipH="1">
            <a:off x="1916210" y="1397567"/>
            <a:ext cx="175719" cy="5947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5" name="Straight Arrow Connector 304"/>
          <p:cNvCxnSpPr/>
          <p:nvPr/>
        </p:nvCxnSpPr>
        <p:spPr>
          <a:xfrm flipH="1">
            <a:off x="1908907" y="1223960"/>
            <a:ext cx="175719" cy="5947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Straight Connector 305"/>
          <p:cNvCxnSpPr/>
          <p:nvPr/>
        </p:nvCxnSpPr>
        <p:spPr>
          <a:xfrm>
            <a:off x="2082900" y="1217754"/>
            <a:ext cx="5775" cy="364407"/>
          </a:xfrm>
          <a:prstGeom prst="line">
            <a:avLst/>
          </a:prstGeom>
          <a:ln w="127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Straight Arrow Connector 307"/>
          <p:cNvCxnSpPr/>
          <p:nvPr/>
        </p:nvCxnSpPr>
        <p:spPr>
          <a:xfrm flipH="1">
            <a:off x="2087483" y="2002489"/>
            <a:ext cx="1754170" cy="9451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2" name="Straight Arrow Connector 311"/>
          <p:cNvCxnSpPr/>
          <p:nvPr/>
        </p:nvCxnSpPr>
        <p:spPr>
          <a:xfrm flipH="1">
            <a:off x="1911764" y="2100629"/>
            <a:ext cx="175719" cy="5947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3" name="Straight Arrow Connector 312"/>
          <p:cNvCxnSpPr/>
          <p:nvPr/>
        </p:nvCxnSpPr>
        <p:spPr>
          <a:xfrm flipH="1">
            <a:off x="1916210" y="1921972"/>
            <a:ext cx="175719" cy="5947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" name="Straight Arrow Connector 313"/>
          <p:cNvCxnSpPr/>
          <p:nvPr/>
        </p:nvCxnSpPr>
        <p:spPr>
          <a:xfrm flipH="1">
            <a:off x="1908907" y="1748365"/>
            <a:ext cx="175719" cy="5947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5" name="Straight Connector 314"/>
          <p:cNvCxnSpPr/>
          <p:nvPr/>
        </p:nvCxnSpPr>
        <p:spPr>
          <a:xfrm>
            <a:off x="2082900" y="1742159"/>
            <a:ext cx="5775" cy="364407"/>
          </a:xfrm>
          <a:prstGeom prst="line">
            <a:avLst/>
          </a:prstGeom>
          <a:ln w="127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8" name="Straight Arrow Connector 317"/>
          <p:cNvCxnSpPr>
            <a:stCxn id="219" idx="1"/>
          </p:cNvCxnSpPr>
          <p:nvPr/>
        </p:nvCxnSpPr>
        <p:spPr>
          <a:xfrm flipH="1" flipV="1">
            <a:off x="2074544" y="2534805"/>
            <a:ext cx="1764648" cy="5592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9" name="Straight Arrow Connector 318"/>
          <p:cNvCxnSpPr/>
          <p:nvPr/>
        </p:nvCxnSpPr>
        <p:spPr>
          <a:xfrm flipH="1">
            <a:off x="1910572" y="2630602"/>
            <a:ext cx="175719" cy="5947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0" name="Straight Arrow Connector 319"/>
          <p:cNvCxnSpPr/>
          <p:nvPr/>
        </p:nvCxnSpPr>
        <p:spPr>
          <a:xfrm flipH="1">
            <a:off x="1915018" y="2451945"/>
            <a:ext cx="175719" cy="5947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1" name="Straight Arrow Connector 320"/>
          <p:cNvCxnSpPr/>
          <p:nvPr/>
        </p:nvCxnSpPr>
        <p:spPr>
          <a:xfrm flipH="1">
            <a:off x="1907715" y="2278338"/>
            <a:ext cx="175719" cy="5947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2" name="Straight Connector 321"/>
          <p:cNvCxnSpPr/>
          <p:nvPr/>
        </p:nvCxnSpPr>
        <p:spPr>
          <a:xfrm>
            <a:off x="2081708" y="2272132"/>
            <a:ext cx="5775" cy="364407"/>
          </a:xfrm>
          <a:prstGeom prst="line">
            <a:avLst/>
          </a:prstGeom>
          <a:ln w="127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4" name="Elbow Connector 323"/>
          <p:cNvCxnSpPr>
            <a:endCxn id="220" idx="1"/>
          </p:cNvCxnSpPr>
          <p:nvPr/>
        </p:nvCxnSpPr>
        <p:spPr>
          <a:xfrm flipV="1">
            <a:off x="2259947" y="2797574"/>
            <a:ext cx="1575435" cy="122213"/>
          </a:xfrm>
          <a:prstGeom prst="bentConnector3">
            <a:avLst>
              <a:gd name="adj1" fmla="val 82769"/>
            </a:avLst>
          </a:prstGeom>
          <a:ln w="127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2" name="Elbow Connector 371"/>
          <p:cNvCxnSpPr>
            <a:endCxn id="235" idx="3"/>
          </p:cNvCxnSpPr>
          <p:nvPr/>
        </p:nvCxnSpPr>
        <p:spPr>
          <a:xfrm rot="10800000">
            <a:off x="1913113" y="2796539"/>
            <a:ext cx="382412" cy="125106"/>
          </a:xfrm>
          <a:prstGeom prst="bentConnector3">
            <a:avLst>
              <a:gd name="adj1" fmla="val 50000"/>
            </a:avLst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6" name="Straight Arrow Connector 385"/>
          <p:cNvCxnSpPr/>
          <p:nvPr/>
        </p:nvCxnSpPr>
        <p:spPr>
          <a:xfrm flipH="1">
            <a:off x="2091188" y="4507866"/>
            <a:ext cx="1754170" cy="9451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7" name="Straight Arrow Connector 386"/>
          <p:cNvCxnSpPr/>
          <p:nvPr/>
        </p:nvCxnSpPr>
        <p:spPr>
          <a:xfrm flipH="1">
            <a:off x="1915469" y="4606006"/>
            <a:ext cx="175719" cy="5947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8" name="Straight Arrow Connector 387"/>
          <p:cNvCxnSpPr/>
          <p:nvPr/>
        </p:nvCxnSpPr>
        <p:spPr>
          <a:xfrm flipH="1">
            <a:off x="1919915" y="4427349"/>
            <a:ext cx="175719" cy="5947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9" name="Straight Arrow Connector 388"/>
          <p:cNvCxnSpPr/>
          <p:nvPr/>
        </p:nvCxnSpPr>
        <p:spPr>
          <a:xfrm flipH="1">
            <a:off x="1912612" y="4253742"/>
            <a:ext cx="175719" cy="5947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0" name="Straight Connector 389"/>
          <p:cNvCxnSpPr/>
          <p:nvPr/>
        </p:nvCxnSpPr>
        <p:spPr>
          <a:xfrm>
            <a:off x="2086605" y="4247536"/>
            <a:ext cx="5775" cy="364407"/>
          </a:xfrm>
          <a:prstGeom prst="line">
            <a:avLst/>
          </a:prstGeom>
          <a:ln w="127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1" name="Straight Arrow Connector 390"/>
          <p:cNvCxnSpPr/>
          <p:nvPr/>
        </p:nvCxnSpPr>
        <p:spPr>
          <a:xfrm flipH="1">
            <a:off x="2093729" y="5034539"/>
            <a:ext cx="1754170" cy="9451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2" name="Straight Arrow Connector 391"/>
          <p:cNvCxnSpPr/>
          <p:nvPr/>
        </p:nvCxnSpPr>
        <p:spPr>
          <a:xfrm flipH="1">
            <a:off x="1918010" y="5132679"/>
            <a:ext cx="175719" cy="5947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3" name="Straight Arrow Connector 392"/>
          <p:cNvCxnSpPr/>
          <p:nvPr/>
        </p:nvCxnSpPr>
        <p:spPr>
          <a:xfrm flipH="1">
            <a:off x="1922456" y="4954022"/>
            <a:ext cx="175719" cy="5947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4" name="Straight Arrow Connector 393"/>
          <p:cNvCxnSpPr/>
          <p:nvPr/>
        </p:nvCxnSpPr>
        <p:spPr>
          <a:xfrm flipH="1">
            <a:off x="1915153" y="4780415"/>
            <a:ext cx="175719" cy="5947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5" name="Straight Connector 394"/>
          <p:cNvCxnSpPr/>
          <p:nvPr/>
        </p:nvCxnSpPr>
        <p:spPr>
          <a:xfrm>
            <a:off x="2089146" y="4774209"/>
            <a:ext cx="5775" cy="364407"/>
          </a:xfrm>
          <a:prstGeom prst="line">
            <a:avLst/>
          </a:prstGeom>
          <a:ln w="127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6" name="Straight Arrow Connector 395"/>
          <p:cNvCxnSpPr/>
          <p:nvPr/>
        </p:nvCxnSpPr>
        <p:spPr>
          <a:xfrm flipH="1">
            <a:off x="2092380" y="5561699"/>
            <a:ext cx="1754170" cy="9451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7" name="Straight Arrow Connector 396"/>
          <p:cNvCxnSpPr/>
          <p:nvPr/>
        </p:nvCxnSpPr>
        <p:spPr>
          <a:xfrm flipH="1">
            <a:off x="1916661" y="5659839"/>
            <a:ext cx="175719" cy="5947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8" name="Straight Arrow Connector 397"/>
          <p:cNvCxnSpPr/>
          <p:nvPr/>
        </p:nvCxnSpPr>
        <p:spPr>
          <a:xfrm flipH="1">
            <a:off x="1921107" y="5481182"/>
            <a:ext cx="175719" cy="5947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9" name="Straight Arrow Connector 398"/>
          <p:cNvCxnSpPr/>
          <p:nvPr/>
        </p:nvCxnSpPr>
        <p:spPr>
          <a:xfrm flipH="1">
            <a:off x="1913804" y="5307575"/>
            <a:ext cx="175719" cy="5947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0" name="Straight Connector 399"/>
          <p:cNvCxnSpPr/>
          <p:nvPr/>
        </p:nvCxnSpPr>
        <p:spPr>
          <a:xfrm>
            <a:off x="2087797" y="5301369"/>
            <a:ext cx="5775" cy="364407"/>
          </a:xfrm>
          <a:prstGeom prst="line">
            <a:avLst/>
          </a:prstGeom>
          <a:ln w="127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1" name="Straight Arrow Connector 400"/>
          <p:cNvCxnSpPr/>
          <p:nvPr/>
        </p:nvCxnSpPr>
        <p:spPr>
          <a:xfrm flipH="1">
            <a:off x="2092380" y="6086104"/>
            <a:ext cx="1754170" cy="9451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2" name="Straight Arrow Connector 401"/>
          <p:cNvCxnSpPr/>
          <p:nvPr/>
        </p:nvCxnSpPr>
        <p:spPr>
          <a:xfrm flipH="1">
            <a:off x="1916661" y="6184244"/>
            <a:ext cx="175719" cy="5947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3" name="Straight Arrow Connector 402"/>
          <p:cNvCxnSpPr/>
          <p:nvPr/>
        </p:nvCxnSpPr>
        <p:spPr>
          <a:xfrm flipH="1">
            <a:off x="1921107" y="6005587"/>
            <a:ext cx="175719" cy="5947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4" name="Straight Arrow Connector 403"/>
          <p:cNvCxnSpPr/>
          <p:nvPr/>
        </p:nvCxnSpPr>
        <p:spPr>
          <a:xfrm flipH="1">
            <a:off x="1913804" y="5831980"/>
            <a:ext cx="175719" cy="5947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5" name="Straight Connector 404"/>
          <p:cNvCxnSpPr/>
          <p:nvPr/>
        </p:nvCxnSpPr>
        <p:spPr>
          <a:xfrm>
            <a:off x="2087797" y="5825774"/>
            <a:ext cx="5775" cy="364407"/>
          </a:xfrm>
          <a:prstGeom prst="line">
            <a:avLst/>
          </a:prstGeom>
          <a:ln w="127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6" name="Straight Arrow Connector 405"/>
          <p:cNvCxnSpPr/>
          <p:nvPr/>
        </p:nvCxnSpPr>
        <p:spPr>
          <a:xfrm flipH="1" flipV="1">
            <a:off x="2079441" y="6618420"/>
            <a:ext cx="1764648" cy="5592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7" name="Straight Arrow Connector 406"/>
          <p:cNvCxnSpPr/>
          <p:nvPr/>
        </p:nvCxnSpPr>
        <p:spPr>
          <a:xfrm flipH="1">
            <a:off x="1915469" y="6714217"/>
            <a:ext cx="175719" cy="5947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8" name="Straight Arrow Connector 407"/>
          <p:cNvCxnSpPr/>
          <p:nvPr/>
        </p:nvCxnSpPr>
        <p:spPr>
          <a:xfrm flipH="1">
            <a:off x="1919915" y="6535560"/>
            <a:ext cx="175719" cy="5947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9" name="Straight Arrow Connector 408"/>
          <p:cNvCxnSpPr/>
          <p:nvPr/>
        </p:nvCxnSpPr>
        <p:spPr>
          <a:xfrm flipH="1">
            <a:off x="1912612" y="6361953"/>
            <a:ext cx="175719" cy="5947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0" name="Straight Connector 409"/>
          <p:cNvCxnSpPr/>
          <p:nvPr/>
        </p:nvCxnSpPr>
        <p:spPr>
          <a:xfrm>
            <a:off x="2086605" y="6355747"/>
            <a:ext cx="5775" cy="364407"/>
          </a:xfrm>
          <a:prstGeom prst="line">
            <a:avLst/>
          </a:prstGeom>
          <a:ln w="127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2" name="Elbow Connector 411"/>
          <p:cNvCxnSpPr>
            <a:endCxn id="243" idx="1"/>
          </p:cNvCxnSpPr>
          <p:nvPr/>
        </p:nvCxnSpPr>
        <p:spPr>
          <a:xfrm>
            <a:off x="2323576" y="3950068"/>
            <a:ext cx="1511806" cy="127162"/>
          </a:xfrm>
          <a:prstGeom prst="bentConnector3">
            <a:avLst>
              <a:gd name="adj1" fmla="val 81880"/>
            </a:avLst>
          </a:prstGeom>
          <a:ln w="127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3" name="Elbow Connector 412"/>
          <p:cNvCxnSpPr/>
          <p:nvPr/>
        </p:nvCxnSpPr>
        <p:spPr>
          <a:xfrm rot="10800000" flipV="1">
            <a:off x="1907716" y="3951046"/>
            <a:ext cx="446864" cy="136709"/>
          </a:xfrm>
          <a:prstGeom prst="bentConnector3">
            <a:avLst>
              <a:gd name="adj1" fmla="val 50000"/>
            </a:avLst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0" name="Straight Arrow Connector 459"/>
          <p:cNvCxnSpPr/>
          <p:nvPr/>
        </p:nvCxnSpPr>
        <p:spPr>
          <a:xfrm>
            <a:off x="5925520" y="2863842"/>
            <a:ext cx="2840" cy="1111868"/>
          </a:xfrm>
          <a:prstGeom prst="straightConnector1">
            <a:avLst/>
          </a:prstGeom>
          <a:ln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4" name="Straight Arrow Connector 463"/>
          <p:cNvCxnSpPr/>
          <p:nvPr/>
        </p:nvCxnSpPr>
        <p:spPr>
          <a:xfrm>
            <a:off x="6035745" y="2863842"/>
            <a:ext cx="4780" cy="1107224"/>
          </a:xfrm>
          <a:prstGeom prst="straightConnector1">
            <a:avLst/>
          </a:prstGeom>
          <a:ln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5" name="Straight Arrow Connector 464"/>
          <p:cNvCxnSpPr/>
          <p:nvPr/>
        </p:nvCxnSpPr>
        <p:spPr>
          <a:xfrm flipH="1" flipV="1">
            <a:off x="6563603" y="2861530"/>
            <a:ext cx="4780" cy="1110532"/>
          </a:xfrm>
          <a:prstGeom prst="straightConnector1">
            <a:avLst/>
          </a:prstGeom>
          <a:ln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6" name="Straight Arrow Connector 465"/>
          <p:cNvCxnSpPr/>
          <p:nvPr/>
        </p:nvCxnSpPr>
        <p:spPr>
          <a:xfrm flipV="1">
            <a:off x="6675768" y="2855856"/>
            <a:ext cx="634" cy="1119798"/>
          </a:xfrm>
          <a:prstGeom prst="straightConnector1">
            <a:avLst/>
          </a:prstGeom>
          <a:ln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9" name="TextBox 478"/>
          <p:cNvSpPr txBox="1"/>
          <p:nvPr/>
        </p:nvSpPr>
        <p:spPr>
          <a:xfrm rot="16200000">
            <a:off x="5584174" y="2967365"/>
            <a:ext cx="56778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/>
              <a:t>ECLKOUT</a:t>
            </a:r>
            <a:endParaRPr lang="en-US" sz="800" dirty="0"/>
          </a:p>
        </p:txBody>
      </p:sp>
      <p:sp>
        <p:nvSpPr>
          <p:cNvPr id="480" name="TextBox 479"/>
          <p:cNvSpPr txBox="1"/>
          <p:nvPr/>
        </p:nvSpPr>
        <p:spPr>
          <a:xfrm rot="16200000">
            <a:off x="5833060" y="2859251"/>
            <a:ext cx="33021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PIO</a:t>
            </a:r>
            <a:endParaRPr lang="en-US" sz="800" dirty="0"/>
          </a:p>
        </p:txBody>
      </p:sp>
      <p:sp>
        <p:nvSpPr>
          <p:cNvPr id="481" name="TextBox 480"/>
          <p:cNvSpPr txBox="1"/>
          <p:nvPr/>
        </p:nvSpPr>
        <p:spPr>
          <a:xfrm rot="16200000">
            <a:off x="5649049" y="3644347"/>
            <a:ext cx="45944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err="1" smtClean="0"/>
              <a:t>RefClk</a:t>
            </a:r>
            <a:endParaRPr lang="en-US" sz="800" dirty="0" smtClean="0"/>
          </a:p>
        </p:txBody>
      </p:sp>
      <p:sp>
        <p:nvSpPr>
          <p:cNvPr id="482" name="TextBox 481"/>
          <p:cNvSpPr txBox="1"/>
          <p:nvPr/>
        </p:nvSpPr>
        <p:spPr>
          <a:xfrm rot="16200000">
            <a:off x="5670216" y="3560769"/>
            <a:ext cx="61902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err="1" smtClean="0"/>
              <a:t>LockMode</a:t>
            </a:r>
            <a:endParaRPr lang="en-US" sz="800" dirty="0"/>
          </a:p>
        </p:txBody>
      </p:sp>
      <p:sp>
        <p:nvSpPr>
          <p:cNvPr id="483" name="TextBox 482"/>
          <p:cNvSpPr txBox="1"/>
          <p:nvPr/>
        </p:nvSpPr>
        <p:spPr>
          <a:xfrm rot="16200000">
            <a:off x="6232422" y="3649490"/>
            <a:ext cx="56778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/>
              <a:t>ECLKOUT</a:t>
            </a:r>
            <a:endParaRPr lang="en-US" sz="800" dirty="0"/>
          </a:p>
        </p:txBody>
      </p:sp>
      <p:sp>
        <p:nvSpPr>
          <p:cNvPr id="484" name="TextBox 483"/>
          <p:cNvSpPr txBox="1"/>
          <p:nvPr/>
        </p:nvSpPr>
        <p:spPr>
          <a:xfrm rot="16200000">
            <a:off x="6460798" y="3762527"/>
            <a:ext cx="33021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PIO</a:t>
            </a:r>
            <a:endParaRPr lang="en-US" sz="800" dirty="0"/>
          </a:p>
        </p:txBody>
      </p:sp>
      <p:sp>
        <p:nvSpPr>
          <p:cNvPr id="485" name="TextBox 484"/>
          <p:cNvSpPr txBox="1"/>
          <p:nvPr/>
        </p:nvSpPr>
        <p:spPr>
          <a:xfrm rot="16200000">
            <a:off x="6286590" y="3138264"/>
            <a:ext cx="45944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err="1" smtClean="0"/>
              <a:t>RefClk</a:t>
            </a:r>
            <a:endParaRPr lang="en-US" sz="800" dirty="0" smtClean="0"/>
          </a:p>
        </p:txBody>
      </p:sp>
      <p:sp>
        <p:nvSpPr>
          <p:cNvPr id="486" name="TextBox 485"/>
          <p:cNvSpPr txBox="1"/>
          <p:nvPr/>
        </p:nvSpPr>
        <p:spPr>
          <a:xfrm rot="16200000">
            <a:off x="6307757" y="3054686"/>
            <a:ext cx="61902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err="1" smtClean="0"/>
              <a:t>LockMode</a:t>
            </a:r>
            <a:endParaRPr lang="en-US" sz="800" dirty="0"/>
          </a:p>
        </p:txBody>
      </p:sp>
      <p:sp>
        <p:nvSpPr>
          <p:cNvPr id="2" name="TextBox 1"/>
          <p:cNvSpPr txBox="1"/>
          <p:nvPr/>
        </p:nvSpPr>
        <p:spPr>
          <a:xfrm>
            <a:off x="5205373" y="35791"/>
            <a:ext cx="3468322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00B050"/>
                </a:solidFill>
              </a:rPr>
              <a:t>To send clocks to ADC,</a:t>
            </a:r>
          </a:p>
          <a:p>
            <a:r>
              <a:rPr lang="en-US" sz="1400" dirty="0">
                <a:solidFill>
                  <a:srgbClr val="00B050"/>
                </a:solidFill>
              </a:rPr>
              <a:t>p</a:t>
            </a:r>
            <a:r>
              <a:rPr lang="en-US" sz="1400" dirty="0" smtClean="0">
                <a:solidFill>
                  <a:srgbClr val="00B050"/>
                </a:solidFill>
              </a:rPr>
              <a:t>hase programmable clock outputs are used.</a:t>
            </a:r>
          </a:p>
          <a:p>
            <a:r>
              <a:rPr lang="en-US" sz="1400" dirty="0" smtClean="0">
                <a:solidFill>
                  <a:srgbClr val="00B050"/>
                </a:solidFill>
              </a:rPr>
              <a:t>Each </a:t>
            </a:r>
            <a:r>
              <a:rPr lang="en-US" sz="1400" dirty="0" err="1" smtClean="0">
                <a:solidFill>
                  <a:srgbClr val="00B050"/>
                </a:solidFill>
              </a:rPr>
              <a:t>lpGBT</a:t>
            </a:r>
            <a:r>
              <a:rPr lang="en-US" sz="1400" dirty="0" smtClean="0">
                <a:solidFill>
                  <a:srgbClr val="00B050"/>
                </a:solidFill>
              </a:rPr>
              <a:t> has 4 such outputs (48.8p steps).</a:t>
            </a:r>
            <a:endParaRPr lang="en-US" sz="1400" dirty="0">
              <a:solidFill>
                <a:srgbClr val="00B050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2933007" y="36315"/>
            <a:ext cx="1134703" cy="604669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Arrow Connector 5"/>
          <p:cNvCxnSpPr>
            <a:stCxn id="4" idx="0"/>
          </p:cNvCxnSpPr>
          <p:nvPr/>
        </p:nvCxnSpPr>
        <p:spPr>
          <a:xfrm>
            <a:off x="3500359" y="36315"/>
            <a:ext cx="1705014" cy="120538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8" name="Oval 267"/>
          <p:cNvSpPr/>
          <p:nvPr/>
        </p:nvSpPr>
        <p:spPr>
          <a:xfrm>
            <a:off x="5430511" y="2290589"/>
            <a:ext cx="702562" cy="604669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0" name="TextBox 269"/>
          <p:cNvSpPr txBox="1"/>
          <p:nvPr/>
        </p:nvSpPr>
        <p:spPr>
          <a:xfrm>
            <a:off x="5760344" y="1516258"/>
            <a:ext cx="2630079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00B050"/>
                </a:solidFill>
              </a:rPr>
              <a:t>To send clocks to </a:t>
            </a:r>
            <a:r>
              <a:rPr lang="en-US" sz="1400" dirty="0" err="1" smtClean="0">
                <a:solidFill>
                  <a:srgbClr val="00B050"/>
                </a:solidFill>
              </a:rPr>
              <a:t>lpGBT</a:t>
            </a:r>
            <a:r>
              <a:rPr lang="en-US" sz="1400" dirty="0" smtClean="0">
                <a:solidFill>
                  <a:srgbClr val="00B050"/>
                </a:solidFill>
              </a:rPr>
              <a:t>,</a:t>
            </a:r>
          </a:p>
          <a:p>
            <a:r>
              <a:rPr lang="en-US" sz="1400" dirty="0" smtClean="0">
                <a:solidFill>
                  <a:srgbClr val="00B050"/>
                </a:solidFill>
              </a:rPr>
              <a:t>ECLK outputs are used.</a:t>
            </a:r>
          </a:p>
          <a:p>
            <a:r>
              <a:rPr lang="en-US" sz="1400" dirty="0" smtClean="0">
                <a:solidFill>
                  <a:srgbClr val="00B050"/>
                </a:solidFill>
              </a:rPr>
              <a:t>Each </a:t>
            </a:r>
            <a:r>
              <a:rPr lang="en-US" sz="1400" dirty="0" err="1" smtClean="0">
                <a:solidFill>
                  <a:srgbClr val="00B050"/>
                </a:solidFill>
              </a:rPr>
              <a:t>lpGBT</a:t>
            </a:r>
            <a:r>
              <a:rPr lang="en-US" sz="1400" dirty="0" smtClean="0">
                <a:solidFill>
                  <a:srgbClr val="00B050"/>
                </a:solidFill>
              </a:rPr>
              <a:t> has 29 such outputs.</a:t>
            </a:r>
            <a:endParaRPr lang="en-US" sz="1400" dirty="0">
              <a:solidFill>
                <a:srgbClr val="00B050"/>
              </a:solidFill>
            </a:endParaRPr>
          </a:p>
        </p:txBody>
      </p:sp>
      <p:cxnSp>
        <p:nvCxnSpPr>
          <p:cNvPr id="285" name="Straight Arrow Connector 284"/>
          <p:cNvCxnSpPr/>
          <p:nvPr/>
        </p:nvCxnSpPr>
        <p:spPr>
          <a:xfrm>
            <a:off x="6160541" y="2871597"/>
            <a:ext cx="4780" cy="1107224"/>
          </a:xfrm>
          <a:prstGeom prst="straightConnector1">
            <a:avLst/>
          </a:prstGeom>
          <a:ln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7" name="TextBox 286"/>
          <p:cNvSpPr txBox="1"/>
          <p:nvPr/>
        </p:nvSpPr>
        <p:spPr>
          <a:xfrm rot="16200000">
            <a:off x="5957856" y="2867006"/>
            <a:ext cx="33021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PIO</a:t>
            </a:r>
            <a:endParaRPr lang="en-US" sz="800" dirty="0"/>
          </a:p>
        </p:txBody>
      </p:sp>
      <p:sp>
        <p:nvSpPr>
          <p:cNvPr id="294" name="TextBox 293"/>
          <p:cNvSpPr txBox="1"/>
          <p:nvPr/>
        </p:nvSpPr>
        <p:spPr>
          <a:xfrm rot="16200000">
            <a:off x="5795012" y="3568524"/>
            <a:ext cx="61902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Mode[1]</a:t>
            </a:r>
            <a:endParaRPr lang="en-US" sz="800" dirty="0"/>
          </a:p>
        </p:txBody>
      </p:sp>
      <p:cxnSp>
        <p:nvCxnSpPr>
          <p:cNvPr id="296" name="Straight Arrow Connector 295"/>
          <p:cNvCxnSpPr/>
          <p:nvPr/>
        </p:nvCxnSpPr>
        <p:spPr>
          <a:xfrm flipV="1">
            <a:off x="6776906" y="2854265"/>
            <a:ext cx="634" cy="1119798"/>
          </a:xfrm>
          <a:prstGeom prst="straightConnector1">
            <a:avLst/>
          </a:prstGeom>
          <a:ln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6" name="TextBox 315"/>
          <p:cNvSpPr txBox="1"/>
          <p:nvPr/>
        </p:nvSpPr>
        <p:spPr>
          <a:xfrm rot="16200000">
            <a:off x="6561936" y="3760936"/>
            <a:ext cx="33021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PIO</a:t>
            </a:r>
            <a:endParaRPr lang="en-US" sz="800" dirty="0"/>
          </a:p>
        </p:txBody>
      </p:sp>
      <p:sp>
        <p:nvSpPr>
          <p:cNvPr id="323" name="TextBox 322"/>
          <p:cNvSpPr txBox="1"/>
          <p:nvPr/>
        </p:nvSpPr>
        <p:spPr>
          <a:xfrm rot="16200000">
            <a:off x="6408895" y="3053095"/>
            <a:ext cx="61902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Mode[1]</a:t>
            </a:r>
            <a:endParaRPr lang="en-US" sz="800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4473811"/>
              </p:ext>
            </p:extLst>
          </p:nvPr>
        </p:nvGraphicFramePr>
        <p:xfrm>
          <a:off x="5626193" y="5088972"/>
          <a:ext cx="1879600" cy="1470660"/>
        </p:xfrm>
        <a:graphic>
          <a:graphicData uri="http://schemas.openxmlformats.org/drawingml/2006/table">
            <a:tbl>
              <a:tblPr/>
              <a:tblGrid>
                <a:gridCol w="820536"/>
                <a:gridCol w="209905"/>
                <a:gridCol w="849159"/>
              </a:tblGrid>
              <a:tr h="182880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          Redundant </a:t>
                      </a:r>
                      <a:r>
                        <a:rPr lang="en-US" sz="11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controls**</a:t>
                      </a:r>
                      <a:endParaRPr lang="en-US" sz="11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LpGBT12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LpGBT13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ECLK0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RefCLK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GPIO12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LockMode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GPIO8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Mode[1]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RefClk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ECLK0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LockMode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GPIO12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Mode[1]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GPIO8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5565893" y="6589672"/>
            <a:ext cx="236475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rgbClr val="CC66FF"/>
                </a:solidFill>
              </a:rPr>
              <a:t>**board external 40MHz clock resistors are removed</a:t>
            </a:r>
          </a:p>
        </p:txBody>
      </p:sp>
    </p:spTree>
    <p:extLst>
      <p:ext uri="{BB962C8B-B14F-4D97-AF65-F5344CB8AC3E}">
        <p14:creationId xmlns:p14="http://schemas.microsoft.com/office/powerpoint/2010/main" val="2481744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Bunch crossing counter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25625"/>
            <a:ext cx="7829550" cy="4847024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Data Time stamp is required to transmit with the detector data</a:t>
            </a:r>
          </a:p>
          <a:p>
            <a:r>
              <a:rPr lang="en-US" dirty="0" smtClean="0"/>
              <a:t>Time stamp is a bunch </a:t>
            </a:r>
            <a:r>
              <a:rPr lang="en-US" dirty="0"/>
              <a:t>crossing </a:t>
            </a:r>
            <a:r>
              <a:rPr lang="en-US" dirty="0" smtClean="0"/>
              <a:t>number (</a:t>
            </a:r>
            <a:r>
              <a:rPr lang="en-US" dirty="0"/>
              <a:t>BC) </a:t>
            </a:r>
            <a:r>
              <a:rPr lang="en-US" dirty="0" smtClean="0"/>
              <a:t>in which interaction happened</a:t>
            </a:r>
          </a:p>
          <a:p>
            <a:r>
              <a:rPr lang="en-US" dirty="0" smtClean="0"/>
              <a:t> BC is counted with respect to the beginning of the LHC machine revolution </a:t>
            </a:r>
          </a:p>
          <a:p>
            <a:r>
              <a:rPr lang="en-US" dirty="0" smtClean="0"/>
              <a:t>At that time BCR, the bunch crossing reset signal  is issued and distributed to the subdetectors</a:t>
            </a:r>
          </a:p>
          <a:p>
            <a:r>
              <a:rPr lang="en-US" dirty="0" smtClean="0"/>
              <a:t>Subdetectors are required to count locally BC using BCR</a:t>
            </a:r>
          </a:p>
          <a:p>
            <a:r>
              <a:rPr lang="en-US" dirty="0" smtClean="0"/>
              <a:t>Coluta computes BC internally and transmit it with the data in the frame signals in a form</a:t>
            </a:r>
          </a:p>
          <a:p>
            <a:pPr marL="0" indent="0">
              <a:buNone/>
            </a:pPr>
            <a:r>
              <a:rPr lang="en-US" dirty="0"/>
              <a:t>{1'b1, 1'b0, FIRST, BCNUMBER[4:0], 8'b00000000</a:t>
            </a:r>
            <a:r>
              <a:rPr lang="en-US" dirty="0" smtClean="0"/>
              <a:t>};</a:t>
            </a:r>
          </a:p>
          <a:p>
            <a:pPr marL="0" indent="0">
              <a:buNone/>
            </a:pPr>
            <a:r>
              <a:rPr lang="en-US" dirty="0" smtClean="0"/>
              <a:t>Note: local BC is 5 bit counter reset by BCR signal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69648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Rectangle 71"/>
          <p:cNvSpPr/>
          <p:nvPr/>
        </p:nvSpPr>
        <p:spPr>
          <a:xfrm>
            <a:off x="2261852" y="100095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ADC1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2261852" y="275355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ADC2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2261852" y="450615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ADC3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2261852" y="625875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ADC4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2261852" y="801135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ADC5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2261852" y="976395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ADC6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2261852" y="1151655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ADC7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2261852" y="1326915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ADC8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2261852" y="1502175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ADC9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2261852" y="1677435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ADC10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2261852" y="1852695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ADC11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2261852" y="2027955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ADC12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2261852" y="2203215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ADC13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2261852" y="2378475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ADC14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2261852" y="2553735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ADC15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2261852" y="4009155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ADC17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2261852" y="4184415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ADC18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2261852" y="4359675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ADC19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2261852" y="4534935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ADC20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2261852" y="4710195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ADC21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92" name="Rectangle 91"/>
          <p:cNvSpPr/>
          <p:nvPr/>
        </p:nvSpPr>
        <p:spPr>
          <a:xfrm>
            <a:off x="2261852" y="4885455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ADC22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93" name="Rectangle 92"/>
          <p:cNvSpPr/>
          <p:nvPr/>
        </p:nvSpPr>
        <p:spPr>
          <a:xfrm>
            <a:off x="2261852" y="5060715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ADC23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94" name="Rectangle 93"/>
          <p:cNvSpPr/>
          <p:nvPr/>
        </p:nvSpPr>
        <p:spPr>
          <a:xfrm>
            <a:off x="2261852" y="5235975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ADC24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95" name="Rectangle 94"/>
          <p:cNvSpPr/>
          <p:nvPr/>
        </p:nvSpPr>
        <p:spPr>
          <a:xfrm>
            <a:off x="2261852" y="5411235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ADC25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96" name="Rectangle 95"/>
          <p:cNvSpPr/>
          <p:nvPr/>
        </p:nvSpPr>
        <p:spPr>
          <a:xfrm>
            <a:off x="2261852" y="5586495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ADC26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97" name="Rectangle 96"/>
          <p:cNvSpPr/>
          <p:nvPr/>
        </p:nvSpPr>
        <p:spPr>
          <a:xfrm>
            <a:off x="2261852" y="5761755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ADC27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98" name="Rectangle 97"/>
          <p:cNvSpPr/>
          <p:nvPr/>
        </p:nvSpPr>
        <p:spPr>
          <a:xfrm>
            <a:off x="2261852" y="5937015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ADC28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99" name="Rectangle 98"/>
          <p:cNvSpPr/>
          <p:nvPr/>
        </p:nvSpPr>
        <p:spPr>
          <a:xfrm>
            <a:off x="2261852" y="6112275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ADC29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2261852" y="6287535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ADC30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2261852" y="6462795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ADC31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2261852" y="6638055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ADC32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94" name="Rectangle 193"/>
          <p:cNvSpPr/>
          <p:nvPr/>
        </p:nvSpPr>
        <p:spPr>
          <a:xfrm>
            <a:off x="2259947" y="2728994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ADC16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338" name="Rectangle 337"/>
          <p:cNvSpPr/>
          <p:nvPr/>
        </p:nvSpPr>
        <p:spPr>
          <a:xfrm>
            <a:off x="5830435" y="2724410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lpGBT12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339" name="Rectangle 338"/>
          <p:cNvSpPr/>
          <p:nvPr/>
        </p:nvSpPr>
        <p:spPr>
          <a:xfrm>
            <a:off x="7232515" y="2719823"/>
            <a:ext cx="868680" cy="136033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VTRx+4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357" name="Straight Arrow Connector 356"/>
          <p:cNvCxnSpPr/>
          <p:nvPr/>
        </p:nvCxnSpPr>
        <p:spPr>
          <a:xfrm flipH="1">
            <a:off x="6790555" y="2756611"/>
            <a:ext cx="434340" cy="515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9" name="Straight Arrow Connector 358"/>
          <p:cNvCxnSpPr/>
          <p:nvPr/>
        </p:nvCxnSpPr>
        <p:spPr>
          <a:xfrm flipH="1">
            <a:off x="8093575" y="2748335"/>
            <a:ext cx="434340" cy="515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0" name="Straight Arrow Connector 359"/>
          <p:cNvCxnSpPr/>
          <p:nvPr/>
        </p:nvCxnSpPr>
        <p:spPr>
          <a:xfrm flipH="1">
            <a:off x="7889750" y="6042221"/>
            <a:ext cx="434340" cy="515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1" name="Rectangle 360"/>
          <p:cNvSpPr/>
          <p:nvPr/>
        </p:nvSpPr>
        <p:spPr>
          <a:xfrm>
            <a:off x="5830435" y="3975653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lpGBT13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362" name="Rectangle 361"/>
          <p:cNvSpPr/>
          <p:nvPr/>
        </p:nvSpPr>
        <p:spPr>
          <a:xfrm>
            <a:off x="7232515" y="3971066"/>
            <a:ext cx="868680" cy="136033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VTRx+5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365" name="Straight Arrow Connector 364"/>
          <p:cNvCxnSpPr/>
          <p:nvPr/>
        </p:nvCxnSpPr>
        <p:spPr>
          <a:xfrm flipH="1">
            <a:off x="6790555" y="4007854"/>
            <a:ext cx="434340" cy="515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6" name="Straight Arrow Connector 365"/>
          <p:cNvCxnSpPr/>
          <p:nvPr/>
        </p:nvCxnSpPr>
        <p:spPr>
          <a:xfrm flipH="1">
            <a:off x="8093575" y="3999578"/>
            <a:ext cx="434340" cy="515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9" name="TextBox 368"/>
          <p:cNvSpPr txBox="1"/>
          <p:nvPr/>
        </p:nvSpPr>
        <p:spPr>
          <a:xfrm>
            <a:off x="7816215" y="5826811"/>
            <a:ext cx="57064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>
                <a:solidFill>
                  <a:srgbClr val="FF0000"/>
                </a:solidFill>
              </a:rPr>
              <a:t>2.56GHz</a:t>
            </a:r>
            <a:endParaRPr lang="en-US" sz="900" dirty="0">
              <a:solidFill>
                <a:srgbClr val="FF0000"/>
              </a:solidFill>
            </a:endParaRPr>
          </a:p>
        </p:txBody>
      </p:sp>
      <p:sp>
        <p:nvSpPr>
          <p:cNvPr id="370" name="TextBox 369"/>
          <p:cNvSpPr txBox="1"/>
          <p:nvPr/>
        </p:nvSpPr>
        <p:spPr>
          <a:xfrm>
            <a:off x="462896" y="3258525"/>
            <a:ext cx="1869743" cy="400110"/>
          </a:xfrm>
          <a:prstGeom prst="rect">
            <a:avLst/>
          </a:prstGeom>
          <a:solidFill>
            <a:srgbClr val="00CCFF"/>
          </a:solidFill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2060"/>
                </a:solidFill>
              </a:rPr>
              <a:t>BCR distribution</a:t>
            </a:r>
            <a:endParaRPr lang="en-US" sz="2000" dirty="0">
              <a:solidFill>
                <a:srgbClr val="002060"/>
              </a:solidFill>
            </a:endParaRPr>
          </a:p>
        </p:txBody>
      </p:sp>
      <p:cxnSp>
        <p:nvCxnSpPr>
          <p:cNvPr id="3" name="Straight Arrow Connector 2"/>
          <p:cNvCxnSpPr>
            <a:stCxn id="338" idx="1"/>
            <a:endCxn id="72" idx="3"/>
          </p:cNvCxnSpPr>
          <p:nvPr/>
        </p:nvCxnSpPr>
        <p:spPr>
          <a:xfrm flipH="1" flipV="1">
            <a:off x="3229592" y="168675"/>
            <a:ext cx="2600843" cy="2624315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8" name="Straight Arrow Connector 277"/>
          <p:cNvCxnSpPr>
            <a:stCxn id="338" idx="1"/>
            <a:endCxn id="74" idx="3"/>
          </p:cNvCxnSpPr>
          <p:nvPr/>
        </p:nvCxnSpPr>
        <p:spPr>
          <a:xfrm flipH="1" flipV="1">
            <a:off x="3229592" y="519195"/>
            <a:ext cx="2600843" cy="2273795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9" name="Straight Arrow Connector 278"/>
          <p:cNvCxnSpPr>
            <a:stCxn id="338" idx="1"/>
            <a:endCxn id="76" idx="3"/>
          </p:cNvCxnSpPr>
          <p:nvPr/>
        </p:nvCxnSpPr>
        <p:spPr>
          <a:xfrm flipH="1" flipV="1">
            <a:off x="3229592" y="869715"/>
            <a:ext cx="2600843" cy="1923275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Straight Arrow Connector 279"/>
          <p:cNvCxnSpPr>
            <a:stCxn id="338" idx="1"/>
            <a:endCxn id="78" idx="3"/>
          </p:cNvCxnSpPr>
          <p:nvPr/>
        </p:nvCxnSpPr>
        <p:spPr>
          <a:xfrm flipH="1" flipV="1">
            <a:off x="3229592" y="1220235"/>
            <a:ext cx="2600843" cy="1572755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1" name="Straight Arrow Connector 280"/>
          <p:cNvCxnSpPr>
            <a:stCxn id="338" idx="1"/>
            <a:endCxn id="80" idx="3"/>
          </p:cNvCxnSpPr>
          <p:nvPr/>
        </p:nvCxnSpPr>
        <p:spPr>
          <a:xfrm flipH="1" flipV="1">
            <a:off x="3229592" y="1570755"/>
            <a:ext cx="2600843" cy="1222235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9" name="Straight Arrow Connector 308"/>
          <p:cNvCxnSpPr>
            <a:stCxn id="338" idx="1"/>
            <a:endCxn id="82" idx="3"/>
          </p:cNvCxnSpPr>
          <p:nvPr/>
        </p:nvCxnSpPr>
        <p:spPr>
          <a:xfrm flipH="1" flipV="1">
            <a:off x="3229592" y="1921275"/>
            <a:ext cx="2600843" cy="871715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Straight Arrow Connector 309"/>
          <p:cNvCxnSpPr>
            <a:stCxn id="338" idx="1"/>
            <a:endCxn id="84" idx="3"/>
          </p:cNvCxnSpPr>
          <p:nvPr/>
        </p:nvCxnSpPr>
        <p:spPr>
          <a:xfrm flipH="1" flipV="1">
            <a:off x="3229592" y="2271795"/>
            <a:ext cx="2600843" cy="521195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1" name="Straight Arrow Connector 310"/>
          <p:cNvCxnSpPr>
            <a:stCxn id="338" idx="1"/>
            <a:endCxn id="86" idx="3"/>
          </p:cNvCxnSpPr>
          <p:nvPr/>
        </p:nvCxnSpPr>
        <p:spPr>
          <a:xfrm flipH="1" flipV="1">
            <a:off x="3229592" y="2622315"/>
            <a:ext cx="2600843" cy="170675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7" name="Straight Arrow Connector 346"/>
          <p:cNvCxnSpPr>
            <a:stCxn id="361" idx="1"/>
            <a:endCxn id="88" idx="3"/>
          </p:cNvCxnSpPr>
          <p:nvPr/>
        </p:nvCxnSpPr>
        <p:spPr>
          <a:xfrm flipH="1">
            <a:off x="3229592" y="4044233"/>
            <a:ext cx="2600843" cy="208762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8" name="Straight Arrow Connector 347"/>
          <p:cNvCxnSpPr>
            <a:stCxn id="361" idx="1"/>
            <a:endCxn id="90" idx="3"/>
          </p:cNvCxnSpPr>
          <p:nvPr/>
        </p:nvCxnSpPr>
        <p:spPr>
          <a:xfrm flipH="1">
            <a:off x="3229592" y="4044233"/>
            <a:ext cx="2600843" cy="559282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9" name="Straight Arrow Connector 348"/>
          <p:cNvCxnSpPr>
            <a:stCxn id="361" idx="1"/>
            <a:endCxn id="92" idx="3"/>
          </p:cNvCxnSpPr>
          <p:nvPr/>
        </p:nvCxnSpPr>
        <p:spPr>
          <a:xfrm flipH="1">
            <a:off x="3229592" y="4044233"/>
            <a:ext cx="2600843" cy="909802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0" name="Straight Arrow Connector 349"/>
          <p:cNvCxnSpPr>
            <a:stCxn id="361" idx="1"/>
            <a:endCxn id="94" idx="3"/>
          </p:cNvCxnSpPr>
          <p:nvPr/>
        </p:nvCxnSpPr>
        <p:spPr>
          <a:xfrm flipH="1">
            <a:off x="3229592" y="4044233"/>
            <a:ext cx="2600843" cy="1260322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1" name="Straight Arrow Connector 350"/>
          <p:cNvCxnSpPr>
            <a:stCxn id="361" idx="1"/>
            <a:endCxn id="96" idx="3"/>
          </p:cNvCxnSpPr>
          <p:nvPr/>
        </p:nvCxnSpPr>
        <p:spPr>
          <a:xfrm flipH="1">
            <a:off x="3229592" y="4044233"/>
            <a:ext cx="2600843" cy="1610842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2" name="Straight Arrow Connector 351"/>
          <p:cNvCxnSpPr>
            <a:stCxn id="361" idx="1"/>
            <a:endCxn id="98" idx="3"/>
          </p:cNvCxnSpPr>
          <p:nvPr/>
        </p:nvCxnSpPr>
        <p:spPr>
          <a:xfrm flipH="1">
            <a:off x="3229592" y="4044233"/>
            <a:ext cx="2600843" cy="1961362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3" name="Straight Arrow Connector 352"/>
          <p:cNvCxnSpPr>
            <a:stCxn id="361" idx="1"/>
            <a:endCxn id="100" idx="3"/>
          </p:cNvCxnSpPr>
          <p:nvPr/>
        </p:nvCxnSpPr>
        <p:spPr>
          <a:xfrm flipH="1">
            <a:off x="3229592" y="4044233"/>
            <a:ext cx="2600843" cy="2311882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4" name="Straight Arrow Connector 353"/>
          <p:cNvCxnSpPr>
            <a:stCxn id="361" idx="1"/>
            <a:endCxn id="102" idx="3"/>
          </p:cNvCxnSpPr>
          <p:nvPr/>
        </p:nvCxnSpPr>
        <p:spPr>
          <a:xfrm flipH="1">
            <a:off x="3229592" y="4044233"/>
            <a:ext cx="2600843" cy="2662402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0" name="Straight Arrow Connector 239"/>
          <p:cNvCxnSpPr/>
          <p:nvPr/>
        </p:nvCxnSpPr>
        <p:spPr>
          <a:xfrm flipH="1" flipV="1">
            <a:off x="7899265" y="5803850"/>
            <a:ext cx="447665" cy="7670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1" name="TextBox 270"/>
          <p:cNvSpPr txBox="1"/>
          <p:nvPr/>
        </p:nvSpPr>
        <p:spPr>
          <a:xfrm>
            <a:off x="7769425" y="5572694"/>
            <a:ext cx="76992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>
                <a:solidFill>
                  <a:srgbClr val="00B050"/>
                </a:solidFill>
              </a:rPr>
              <a:t>Primary BCR </a:t>
            </a:r>
            <a:endParaRPr lang="en-US" sz="900" dirty="0">
              <a:solidFill>
                <a:srgbClr val="00B050"/>
              </a:solidFill>
            </a:endParaRPr>
          </a:p>
        </p:txBody>
      </p:sp>
      <p:sp>
        <p:nvSpPr>
          <p:cNvPr id="31" name="Down Arrow 30"/>
          <p:cNvSpPr/>
          <p:nvPr/>
        </p:nvSpPr>
        <p:spPr>
          <a:xfrm>
            <a:off x="3137201" y="198838"/>
            <a:ext cx="45719" cy="135051"/>
          </a:xfrm>
          <a:prstGeom prst="downArrow">
            <a:avLst/>
          </a:prstGeom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3" name="Down Arrow 292"/>
          <p:cNvSpPr/>
          <p:nvPr/>
        </p:nvSpPr>
        <p:spPr>
          <a:xfrm>
            <a:off x="3137201" y="547249"/>
            <a:ext cx="45719" cy="135051"/>
          </a:xfrm>
          <a:prstGeom prst="downArrow">
            <a:avLst/>
          </a:prstGeom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4" name="Down Arrow 293"/>
          <p:cNvSpPr/>
          <p:nvPr/>
        </p:nvSpPr>
        <p:spPr>
          <a:xfrm>
            <a:off x="3137201" y="889084"/>
            <a:ext cx="45719" cy="135051"/>
          </a:xfrm>
          <a:prstGeom prst="downArrow">
            <a:avLst/>
          </a:prstGeom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5" name="Down Arrow 294"/>
          <p:cNvSpPr/>
          <p:nvPr/>
        </p:nvSpPr>
        <p:spPr>
          <a:xfrm>
            <a:off x="3137201" y="1239603"/>
            <a:ext cx="45719" cy="135051"/>
          </a:xfrm>
          <a:prstGeom prst="downArrow">
            <a:avLst/>
          </a:prstGeom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6" name="Down Arrow 295"/>
          <p:cNvSpPr/>
          <p:nvPr/>
        </p:nvSpPr>
        <p:spPr>
          <a:xfrm>
            <a:off x="3137201" y="1588014"/>
            <a:ext cx="45719" cy="135051"/>
          </a:xfrm>
          <a:prstGeom prst="downArrow">
            <a:avLst/>
          </a:prstGeom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7" name="Down Arrow 306"/>
          <p:cNvSpPr/>
          <p:nvPr/>
        </p:nvSpPr>
        <p:spPr>
          <a:xfrm>
            <a:off x="3137201" y="1929849"/>
            <a:ext cx="45719" cy="135051"/>
          </a:xfrm>
          <a:prstGeom prst="downArrow">
            <a:avLst/>
          </a:prstGeom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6" name="Down Arrow 315"/>
          <p:cNvSpPr/>
          <p:nvPr/>
        </p:nvSpPr>
        <p:spPr>
          <a:xfrm>
            <a:off x="3134008" y="2288686"/>
            <a:ext cx="45719" cy="135051"/>
          </a:xfrm>
          <a:prstGeom prst="downArrow">
            <a:avLst/>
          </a:prstGeom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7" name="Down Arrow 316"/>
          <p:cNvSpPr/>
          <p:nvPr/>
        </p:nvSpPr>
        <p:spPr>
          <a:xfrm>
            <a:off x="3134008" y="2649222"/>
            <a:ext cx="45719" cy="135051"/>
          </a:xfrm>
          <a:prstGeom prst="downArrow">
            <a:avLst/>
          </a:prstGeom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3" name="Down Arrow 322"/>
          <p:cNvSpPr/>
          <p:nvPr/>
        </p:nvSpPr>
        <p:spPr>
          <a:xfrm rot="10800000">
            <a:off x="3137765" y="4095615"/>
            <a:ext cx="47342" cy="133500"/>
          </a:xfrm>
          <a:prstGeom prst="downArrow">
            <a:avLst/>
          </a:prstGeom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5" name="Down Arrow 324"/>
          <p:cNvSpPr/>
          <p:nvPr/>
        </p:nvSpPr>
        <p:spPr>
          <a:xfrm rot="10800000">
            <a:off x="3134008" y="4449135"/>
            <a:ext cx="47342" cy="133500"/>
          </a:xfrm>
          <a:prstGeom prst="downArrow">
            <a:avLst/>
          </a:prstGeom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6" name="Down Arrow 325"/>
          <p:cNvSpPr/>
          <p:nvPr/>
        </p:nvSpPr>
        <p:spPr>
          <a:xfrm rot="10800000">
            <a:off x="3134007" y="4798545"/>
            <a:ext cx="47342" cy="133500"/>
          </a:xfrm>
          <a:prstGeom prst="downArrow">
            <a:avLst/>
          </a:prstGeom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7" name="Down Arrow 326"/>
          <p:cNvSpPr/>
          <p:nvPr/>
        </p:nvSpPr>
        <p:spPr>
          <a:xfrm rot="10800000">
            <a:off x="3134006" y="5147955"/>
            <a:ext cx="47342" cy="133500"/>
          </a:xfrm>
          <a:prstGeom prst="downArrow">
            <a:avLst/>
          </a:prstGeom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8" name="Down Arrow 327"/>
          <p:cNvSpPr/>
          <p:nvPr/>
        </p:nvSpPr>
        <p:spPr>
          <a:xfrm rot="10800000">
            <a:off x="3134005" y="5497365"/>
            <a:ext cx="47342" cy="133500"/>
          </a:xfrm>
          <a:prstGeom prst="downArrow">
            <a:avLst/>
          </a:prstGeom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9" name="Down Arrow 328"/>
          <p:cNvSpPr/>
          <p:nvPr/>
        </p:nvSpPr>
        <p:spPr>
          <a:xfrm rot="10800000">
            <a:off x="3134004" y="5846775"/>
            <a:ext cx="47342" cy="133500"/>
          </a:xfrm>
          <a:prstGeom prst="downArrow">
            <a:avLst/>
          </a:prstGeom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0" name="Down Arrow 329"/>
          <p:cNvSpPr/>
          <p:nvPr/>
        </p:nvSpPr>
        <p:spPr>
          <a:xfrm rot="10800000">
            <a:off x="3134003" y="6196185"/>
            <a:ext cx="47342" cy="133500"/>
          </a:xfrm>
          <a:prstGeom prst="downArrow">
            <a:avLst/>
          </a:prstGeom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1" name="Down Arrow 330"/>
          <p:cNvSpPr/>
          <p:nvPr/>
        </p:nvSpPr>
        <p:spPr>
          <a:xfrm rot="10800000">
            <a:off x="3134002" y="6545595"/>
            <a:ext cx="47342" cy="133500"/>
          </a:xfrm>
          <a:prstGeom prst="downArrow">
            <a:avLst/>
          </a:prstGeom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32" name="Straight Arrow Connector 331"/>
          <p:cNvCxnSpPr>
            <a:stCxn id="338" idx="1"/>
            <a:endCxn id="88" idx="3"/>
          </p:cNvCxnSpPr>
          <p:nvPr/>
        </p:nvCxnSpPr>
        <p:spPr>
          <a:xfrm flipH="1">
            <a:off x="3229592" y="2792990"/>
            <a:ext cx="2600843" cy="1460005"/>
          </a:xfrm>
          <a:prstGeom prst="straightConnector1">
            <a:avLst/>
          </a:prstGeom>
          <a:ln w="12700">
            <a:solidFill>
              <a:srgbClr val="00B05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3" name="Straight Arrow Connector 332"/>
          <p:cNvCxnSpPr>
            <a:stCxn id="338" idx="1"/>
            <a:endCxn id="90" idx="3"/>
          </p:cNvCxnSpPr>
          <p:nvPr/>
        </p:nvCxnSpPr>
        <p:spPr>
          <a:xfrm flipH="1">
            <a:off x="3229592" y="2792990"/>
            <a:ext cx="2600843" cy="1810525"/>
          </a:xfrm>
          <a:prstGeom prst="straightConnector1">
            <a:avLst/>
          </a:prstGeom>
          <a:ln w="12700">
            <a:solidFill>
              <a:srgbClr val="00B05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4" name="Straight Arrow Connector 333"/>
          <p:cNvCxnSpPr>
            <a:stCxn id="338" idx="1"/>
            <a:endCxn id="92" idx="3"/>
          </p:cNvCxnSpPr>
          <p:nvPr/>
        </p:nvCxnSpPr>
        <p:spPr>
          <a:xfrm flipH="1">
            <a:off x="3229592" y="2792990"/>
            <a:ext cx="2600843" cy="2161045"/>
          </a:xfrm>
          <a:prstGeom prst="straightConnector1">
            <a:avLst/>
          </a:prstGeom>
          <a:ln w="12700">
            <a:solidFill>
              <a:srgbClr val="00B05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5" name="Straight Arrow Connector 334"/>
          <p:cNvCxnSpPr>
            <a:endCxn id="94" idx="3"/>
          </p:cNvCxnSpPr>
          <p:nvPr/>
        </p:nvCxnSpPr>
        <p:spPr>
          <a:xfrm flipH="1">
            <a:off x="3229592" y="2801863"/>
            <a:ext cx="2584279" cy="2502692"/>
          </a:xfrm>
          <a:prstGeom prst="straightConnector1">
            <a:avLst/>
          </a:prstGeom>
          <a:ln w="12700">
            <a:solidFill>
              <a:srgbClr val="00B05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6" name="Straight Arrow Connector 335"/>
          <p:cNvCxnSpPr>
            <a:stCxn id="338" idx="1"/>
            <a:endCxn id="96" idx="3"/>
          </p:cNvCxnSpPr>
          <p:nvPr/>
        </p:nvCxnSpPr>
        <p:spPr>
          <a:xfrm flipH="1">
            <a:off x="3229592" y="2792990"/>
            <a:ext cx="2600843" cy="2862085"/>
          </a:xfrm>
          <a:prstGeom prst="straightConnector1">
            <a:avLst/>
          </a:prstGeom>
          <a:ln w="12700">
            <a:solidFill>
              <a:srgbClr val="00B05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5" name="Straight Arrow Connector 354"/>
          <p:cNvCxnSpPr>
            <a:stCxn id="338" idx="1"/>
            <a:endCxn id="98" idx="3"/>
          </p:cNvCxnSpPr>
          <p:nvPr/>
        </p:nvCxnSpPr>
        <p:spPr>
          <a:xfrm flipH="1">
            <a:off x="3229592" y="2792990"/>
            <a:ext cx="2600843" cy="3212605"/>
          </a:xfrm>
          <a:prstGeom prst="straightConnector1">
            <a:avLst/>
          </a:prstGeom>
          <a:ln w="12700">
            <a:solidFill>
              <a:srgbClr val="00B05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8" name="Straight Arrow Connector 367"/>
          <p:cNvCxnSpPr>
            <a:stCxn id="338" idx="1"/>
          </p:cNvCxnSpPr>
          <p:nvPr/>
        </p:nvCxnSpPr>
        <p:spPr>
          <a:xfrm flipH="1">
            <a:off x="3229592" y="2792990"/>
            <a:ext cx="2600843" cy="3947502"/>
          </a:xfrm>
          <a:prstGeom prst="straightConnector1">
            <a:avLst/>
          </a:prstGeom>
          <a:ln w="12700">
            <a:solidFill>
              <a:srgbClr val="00B05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1" name="Straight Arrow Connector 370"/>
          <p:cNvCxnSpPr>
            <a:stCxn id="338" idx="1"/>
            <a:endCxn id="100" idx="3"/>
          </p:cNvCxnSpPr>
          <p:nvPr/>
        </p:nvCxnSpPr>
        <p:spPr>
          <a:xfrm flipH="1">
            <a:off x="3229592" y="2792990"/>
            <a:ext cx="2600843" cy="3563125"/>
          </a:xfrm>
          <a:prstGeom prst="straightConnector1">
            <a:avLst/>
          </a:prstGeom>
          <a:ln w="12700">
            <a:solidFill>
              <a:srgbClr val="00B05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3" name="Straight Arrow Connector 372"/>
          <p:cNvCxnSpPr>
            <a:stCxn id="361" idx="1"/>
            <a:endCxn id="86" idx="3"/>
          </p:cNvCxnSpPr>
          <p:nvPr/>
        </p:nvCxnSpPr>
        <p:spPr>
          <a:xfrm flipH="1" flipV="1">
            <a:off x="3229592" y="2622315"/>
            <a:ext cx="2600843" cy="1421918"/>
          </a:xfrm>
          <a:prstGeom prst="straightConnector1">
            <a:avLst/>
          </a:prstGeom>
          <a:ln w="12700">
            <a:solidFill>
              <a:srgbClr val="00B05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4" name="Straight Arrow Connector 373"/>
          <p:cNvCxnSpPr>
            <a:stCxn id="361" idx="1"/>
            <a:endCxn id="84" idx="3"/>
          </p:cNvCxnSpPr>
          <p:nvPr/>
        </p:nvCxnSpPr>
        <p:spPr>
          <a:xfrm flipH="1" flipV="1">
            <a:off x="3229592" y="2271795"/>
            <a:ext cx="2600843" cy="1772438"/>
          </a:xfrm>
          <a:prstGeom prst="straightConnector1">
            <a:avLst/>
          </a:prstGeom>
          <a:ln w="12700">
            <a:solidFill>
              <a:srgbClr val="00B05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5" name="Straight Arrow Connector 374"/>
          <p:cNvCxnSpPr>
            <a:stCxn id="361" idx="1"/>
            <a:endCxn id="82" idx="3"/>
          </p:cNvCxnSpPr>
          <p:nvPr/>
        </p:nvCxnSpPr>
        <p:spPr>
          <a:xfrm flipH="1" flipV="1">
            <a:off x="3229592" y="1921275"/>
            <a:ext cx="2600843" cy="2122958"/>
          </a:xfrm>
          <a:prstGeom prst="straightConnector1">
            <a:avLst/>
          </a:prstGeom>
          <a:ln w="12700">
            <a:solidFill>
              <a:srgbClr val="00B05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6" name="Straight Arrow Connector 375"/>
          <p:cNvCxnSpPr>
            <a:stCxn id="361" idx="1"/>
            <a:endCxn id="80" idx="3"/>
          </p:cNvCxnSpPr>
          <p:nvPr/>
        </p:nvCxnSpPr>
        <p:spPr>
          <a:xfrm flipH="1" flipV="1">
            <a:off x="3229592" y="1570755"/>
            <a:ext cx="2600843" cy="2473478"/>
          </a:xfrm>
          <a:prstGeom prst="straightConnector1">
            <a:avLst/>
          </a:prstGeom>
          <a:ln w="12700">
            <a:solidFill>
              <a:srgbClr val="00B05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7" name="Straight Arrow Connector 376"/>
          <p:cNvCxnSpPr>
            <a:stCxn id="361" idx="1"/>
            <a:endCxn id="78" idx="3"/>
          </p:cNvCxnSpPr>
          <p:nvPr/>
        </p:nvCxnSpPr>
        <p:spPr>
          <a:xfrm flipH="1" flipV="1">
            <a:off x="3229592" y="1220235"/>
            <a:ext cx="2600843" cy="2823998"/>
          </a:xfrm>
          <a:prstGeom prst="straightConnector1">
            <a:avLst/>
          </a:prstGeom>
          <a:ln w="12700">
            <a:solidFill>
              <a:srgbClr val="00B05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8" name="Straight Arrow Connector 377"/>
          <p:cNvCxnSpPr>
            <a:stCxn id="361" idx="1"/>
            <a:endCxn id="76" idx="3"/>
          </p:cNvCxnSpPr>
          <p:nvPr/>
        </p:nvCxnSpPr>
        <p:spPr>
          <a:xfrm flipH="1" flipV="1">
            <a:off x="3229592" y="869715"/>
            <a:ext cx="2600843" cy="3174518"/>
          </a:xfrm>
          <a:prstGeom prst="straightConnector1">
            <a:avLst/>
          </a:prstGeom>
          <a:ln w="12700">
            <a:solidFill>
              <a:srgbClr val="00B05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9" name="Straight Arrow Connector 378"/>
          <p:cNvCxnSpPr>
            <a:stCxn id="361" idx="1"/>
            <a:endCxn id="74" idx="3"/>
          </p:cNvCxnSpPr>
          <p:nvPr/>
        </p:nvCxnSpPr>
        <p:spPr>
          <a:xfrm flipH="1" flipV="1">
            <a:off x="3229592" y="519195"/>
            <a:ext cx="2600843" cy="3525038"/>
          </a:xfrm>
          <a:prstGeom prst="straightConnector1">
            <a:avLst/>
          </a:prstGeom>
          <a:ln w="12700">
            <a:solidFill>
              <a:srgbClr val="00B05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0" name="Straight Arrow Connector 379"/>
          <p:cNvCxnSpPr>
            <a:stCxn id="361" idx="1"/>
            <a:endCxn id="72" idx="3"/>
          </p:cNvCxnSpPr>
          <p:nvPr/>
        </p:nvCxnSpPr>
        <p:spPr>
          <a:xfrm flipH="1" flipV="1">
            <a:off x="3229592" y="168675"/>
            <a:ext cx="2600843" cy="3875558"/>
          </a:xfrm>
          <a:prstGeom prst="straightConnector1">
            <a:avLst/>
          </a:prstGeom>
          <a:ln w="12700">
            <a:solidFill>
              <a:srgbClr val="00B05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1" name="Straight Arrow Connector 380"/>
          <p:cNvCxnSpPr/>
          <p:nvPr/>
        </p:nvCxnSpPr>
        <p:spPr>
          <a:xfrm flipH="1" flipV="1">
            <a:off x="7887835" y="5583399"/>
            <a:ext cx="447665" cy="7670"/>
          </a:xfrm>
          <a:prstGeom prst="straightConnector1">
            <a:avLst/>
          </a:prstGeom>
          <a:ln w="12700">
            <a:solidFill>
              <a:srgbClr val="00B05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2" name="TextBox 381"/>
          <p:cNvSpPr txBox="1"/>
          <p:nvPr/>
        </p:nvSpPr>
        <p:spPr>
          <a:xfrm>
            <a:off x="7757995" y="5352243"/>
            <a:ext cx="89302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solidFill>
                  <a:srgbClr val="00B050"/>
                </a:solidFill>
              </a:rPr>
              <a:t>S</a:t>
            </a:r>
            <a:r>
              <a:rPr lang="en-US" sz="900" dirty="0" smtClean="0">
                <a:solidFill>
                  <a:srgbClr val="00B050"/>
                </a:solidFill>
              </a:rPr>
              <a:t>econdary BCR </a:t>
            </a:r>
            <a:endParaRPr lang="en-US" sz="900" dirty="0">
              <a:solidFill>
                <a:srgbClr val="00B050"/>
              </a:solidFill>
            </a:endParaRPr>
          </a:p>
        </p:txBody>
      </p:sp>
      <p:sp>
        <p:nvSpPr>
          <p:cNvPr id="103" name="Oval 102"/>
          <p:cNvSpPr/>
          <p:nvPr/>
        </p:nvSpPr>
        <p:spPr>
          <a:xfrm>
            <a:off x="2924983" y="-5619"/>
            <a:ext cx="702562" cy="470987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TextBox 103"/>
          <p:cNvSpPr txBox="1"/>
          <p:nvPr/>
        </p:nvSpPr>
        <p:spPr>
          <a:xfrm>
            <a:off x="5598243" y="1648453"/>
            <a:ext cx="2630079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00B050"/>
                </a:solidFill>
              </a:rPr>
              <a:t>To send BCR to ADC,</a:t>
            </a:r>
          </a:p>
          <a:p>
            <a:r>
              <a:rPr lang="en-US" sz="1400" dirty="0" smtClean="0">
                <a:solidFill>
                  <a:srgbClr val="00B050"/>
                </a:solidFill>
              </a:rPr>
              <a:t>16 EDOUT outputs are used.</a:t>
            </a:r>
          </a:p>
          <a:p>
            <a:r>
              <a:rPr lang="en-US" sz="1400" dirty="0" smtClean="0">
                <a:solidFill>
                  <a:srgbClr val="00B050"/>
                </a:solidFill>
              </a:rPr>
              <a:t>Each </a:t>
            </a:r>
            <a:r>
              <a:rPr lang="en-US" sz="1400" dirty="0" err="1" smtClean="0">
                <a:solidFill>
                  <a:srgbClr val="00B050"/>
                </a:solidFill>
              </a:rPr>
              <a:t>lpGBT</a:t>
            </a:r>
            <a:r>
              <a:rPr lang="en-US" sz="1400" dirty="0" smtClean="0">
                <a:solidFill>
                  <a:srgbClr val="00B050"/>
                </a:solidFill>
              </a:rPr>
              <a:t> has 16 such outputs.</a:t>
            </a:r>
            <a:endParaRPr lang="en-US" sz="1400" dirty="0">
              <a:solidFill>
                <a:srgbClr val="00B050"/>
              </a:solidFill>
            </a:endParaRPr>
          </a:p>
        </p:txBody>
      </p:sp>
      <p:sp>
        <p:nvSpPr>
          <p:cNvPr id="106" name="Oval 105"/>
          <p:cNvSpPr/>
          <p:nvPr/>
        </p:nvSpPr>
        <p:spPr>
          <a:xfrm>
            <a:off x="5341233" y="2532080"/>
            <a:ext cx="702562" cy="470987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213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Bunch crossing counter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25625"/>
            <a:ext cx="7829550" cy="3246824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FEB2 is required to be able to work if one optical link (on LpGBT12 or lpGBT13) fails. This is so called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redundant mode of operation.</a:t>
            </a:r>
          </a:p>
          <a:p>
            <a:pPr marL="0" indent="0">
              <a:buNone/>
            </a:pPr>
            <a:r>
              <a:rPr lang="en-US" dirty="0" smtClean="0"/>
              <a:t>For BC circuitry it means that it has to be functional</a:t>
            </a:r>
          </a:p>
          <a:p>
            <a:pPr marL="0" indent="0">
              <a:buNone/>
            </a:pPr>
            <a:r>
              <a:rPr lang="en-US" dirty="0" smtClean="0"/>
              <a:t>In case that one of control lpGBT  must be replaced</a:t>
            </a:r>
          </a:p>
          <a:p>
            <a:pPr marL="0" indent="0">
              <a:buNone/>
            </a:pPr>
            <a:r>
              <a:rPr lang="en-US" dirty="0"/>
              <a:t>b</a:t>
            </a:r>
            <a:r>
              <a:rPr lang="en-US" dirty="0" smtClean="0"/>
              <a:t>y another one. This has a consequences how the BCR is distributed on the board.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12523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Rectangle 71"/>
          <p:cNvSpPr/>
          <p:nvPr/>
        </p:nvSpPr>
        <p:spPr>
          <a:xfrm>
            <a:off x="2371409" y="364615"/>
            <a:ext cx="1209262" cy="610419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ADC1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2371409" y="1365422"/>
            <a:ext cx="1212050" cy="60548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ADC2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338" name="Rectangle 337"/>
          <p:cNvSpPr/>
          <p:nvPr/>
        </p:nvSpPr>
        <p:spPr>
          <a:xfrm>
            <a:off x="5822815" y="3412706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lpGBT12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357" name="Straight Arrow Connector 356"/>
          <p:cNvCxnSpPr/>
          <p:nvPr/>
        </p:nvCxnSpPr>
        <p:spPr>
          <a:xfrm flipH="1">
            <a:off x="6782935" y="3444907"/>
            <a:ext cx="434340" cy="515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1" name="Rectangle 360"/>
          <p:cNvSpPr/>
          <p:nvPr/>
        </p:nvSpPr>
        <p:spPr>
          <a:xfrm>
            <a:off x="5830435" y="3975653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lpGBT13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365" name="Straight Arrow Connector 364"/>
          <p:cNvCxnSpPr/>
          <p:nvPr/>
        </p:nvCxnSpPr>
        <p:spPr>
          <a:xfrm flipH="1">
            <a:off x="6790555" y="4007854"/>
            <a:ext cx="434340" cy="515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0" name="TextBox 369"/>
          <p:cNvSpPr txBox="1"/>
          <p:nvPr/>
        </p:nvSpPr>
        <p:spPr>
          <a:xfrm>
            <a:off x="61301" y="3195923"/>
            <a:ext cx="4882812" cy="707886"/>
          </a:xfrm>
          <a:prstGeom prst="rect">
            <a:avLst/>
          </a:prstGeom>
          <a:solidFill>
            <a:srgbClr val="00CCFF"/>
          </a:solidFill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2060"/>
                </a:solidFill>
              </a:rPr>
              <a:t>BCR distribution zoomed for two neighboring</a:t>
            </a:r>
          </a:p>
          <a:p>
            <a:r>
              <a:rPr lang="en-US" sz="2000" dirty="0" smtClean="0">
                <a:solidFill>
                  <a:srgbClr val="002060"/>
                </a:solidFill>
              </a:rPr>
              <a:t>ADCs</a:t>
            </a:r>
            <a:endParaRPr lang="en-US" sz="2000" dirty="0">
              <a:solidFill>
                <a:srgbClr val="002060"/>
              </a:solidFill>
            </a:endParaRPr>
          </a:p>
        </p:txBody>
      </p:sp>
      <p:cxnSp>
        <p:nvCxnSpPr>
          <p:cNvPr id="3" name="Straight Arrow Connector 2"/>
          <p:cNvCxnSpPr>
            <a:stCxn id="107" idx="0"/>
            <a:endCxn id="72" idx="3"/>
          </p:cNvCxnSpPr>
          <p:nvPr/>
        </p:nvCxnSpPr>
        <p:spPr>
          <a:xfrm flipH="1" flipV="1">
            <a:off x="3580671" y="669825"/>
            <a:ext cx="1234855" cy="1061582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0" name="Straight Arrow Connector 379"/>
          <p:cNvCxnSpPr>
            <a:stCxn id="107" idx="1"/>
            <a:endCxn id="73" idx="3"/>
          </p:cNvCxnSpPr>
          <p:nvPr/>
        </p:nvCxnSpPr>
        <p:spPr>
          <a:xfrm flipH="1" flipV="1">
            <a:off x="3583459" y="1668162"/>
            <a:ext cx="449982" cy="525893"/>
          </a:xfrm>
          <a:prstGeom prst="straightConnector1">
            <a:avLst/>
          </a:prstGeom>
          <a:ln w="12700">
            <a:solidFill>
              <a:srgbClr val="00B05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Rectangle 106"/>
          <p:cNvSpPr/>
          <p:nvPr/>
        </p:nvSpPr>
        <p:spPr>
          <a:xfrm>
            <a:off x="4033441" y="1731407"/>
            <a:ext cx="1564170" cy="925296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R</a:t>
            </a:r>
            <a:r>
              <a:rPr lang="en-US" sz="1200" dirty="0" smtClean="0">
                <a:solidFill>
                  <a:schemeClr val="tx1"/>
                </a:solidFill>
              </a:rPr>
              <a:t>outing box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108" name="Straight Arrow Connector 107"/>
          <p:cNvCxnSpPr>
            <a:endCxn id="107" idx="3"/>
          </p:cNvCxnSpPr>
          <p:nvPr/>
        </p:nvCxnSpPr>
        <p:spPr>
          <a:xfrm flipH="1" flipV="1">
            <a:off x="5597611" y="2194055"/>
            <a:ext cx="222323" cy="1308901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Arrow Connector 109"/>
          <p:cNvCxnSpPr>
            <a:stCxn id="361" idx="1"/>
          </p:cNvCxnSpPr>
          <p:nvPr/>
        </p:nvCxnSpPr>
        <p:spPr>
          <a:xfrm flipH="1" flipV="1">
            <a:off x="4815526" y="2647303"/>
            <a:ext cx="1014909" cy="1396930"/>
          </a:xfrm>
          <a:prstGeom prst="straightConnector1">
            <a:avLst/>
          </a:prstGeom>
          <a:ln w="12700">
            <a:solidFill>
              <a:srgbClr val="00B05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TextBox 113"/>
          <p:cNvSpPr txBox="1"/>
          <p:nvPr/>
        </p:nvSpPr>
        <p:spPr>
          <a:xfrm>
            <a:off x="3200356" y="4504797"/>
            <a:ext cx="291695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00B050"/>
                </a:solidFill>
              </a:rPr>
              <a:t>Routing box, has to be able to deliver</a:t>
            </a:r>
          </a:p>
          <a:p>
            <a:r>
              <a:rPr lang="en-US" sz="1400" dirty="0" smtClean="0">
                <a:solidFill>
                  <a:srgbClr val="00B050"/>
                </a:solidFill>
              </a:rPr>
              <a:t>BCR to ADC1 and ADC2</a:t>
            </a:r>
            <a:r>
              <a:rPr lang="en-US" sz="1400" dirty="0">
                <a:solidFill>
                  <a:srgbClr val="00B050"/>
                </a:solidFill>
              </a:rPr>
              <a:t> </a:t>
            </a:r>
            <a:r>
              <a:rPr lang="en-US" sz="1400" dirty="0" smtClean="0">
                <a:solidFill>
                  <a:srgbClr val="00B050"/>
                </a:solidFill>
              </a:rPr>
              <a:t>from lpGBT12</a:t>
            </a:r>
          </a:p>
          <a:p>
            <a:r>
              <a:rPr lang="en-US" sz="1400" dirty="0" smtClean="0">
                <a:solidFill>
                  <a:srgbClr val="00B050"/>
                </a:solidFill>
              </a:rPr>
              <a:t>Or fromLpGBT13.</a:t>
            </a:r>
          </a:p>
          <a:p>
            <a:r>
              <a:rPr lang="en-US" sz="1400" dirty="0" smtClean="0">
                <a:solidFill>
                  <a:srgbClr val="00B050"/>
                </a:solidFill>
              </a:rPr>
              <a:t>Task: What is in the routing box?</a:t>
            </a:r>
            <a:endParaRPr lang="en-US" sz="14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2985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Rectangle 71"/>
          <p:cNvSpPr/>
          <p:nvPr/>
        </p:nvSpPr>
        <p:spPr>
          <a:xfrm>
            <a:off x="2384099" y="283146"/>
            <a:ext cx="1663072" cy="691888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ADC1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2371409" y="1365422"/>
            <a:ext cx="1663072" cy="613506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ADC2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338" name="Rectangle 337"/>
          <p:cNvSpPr/>
          <p:nvPr/>
        </p:nvSpPr>
        <p:spPr>
          <a:xfrm>
            <a:off x="5822815" y="3412706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lpGBT12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357" name="Straight Arrow Connector 356"/>
          <p:cNvCxnSpPr/>
          <p:nvPr/>
        </p:nvCxnSpPr>
        <p:spPr>
          <a:xfrm flipH="1">
            <a:off x="6782935" y="3444907"/>
            <a:ext cx="434340" cy="515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1" name="Rectangle 360"/>
          <p:cNvSpPr/>
          <p:nvPr/>
        </p:nvSpPr>
        <p:spPr>
          <a:xfrm>
            <a:off x="5830435" y="3975653"/>
            <a:ext cx="967740" cy="1371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lpGBT13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365" name="Straight Arrow Connector 364"/>
          <p:cNvCxnSpPr/>
          <p:nvPr/>
        </p:nvCxnSpPr>
        <p:spPr>
          <a:xfrm flipH="1">
            <a:off x="6790555" y="4007854"/>
            <a:ext cx="434340" cy="515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0" name="TextBox 369"/>
          <p:cNvSpPr txBox="1"/>
          <p:nvPr/>
        </p:nvSpPr>
        <p:spPr>
          <a:xfrm>
            <a:off x="61301" y="3195923"/>
            <a:ext cx="4882812" cy="707886"/>
          </a:xfrm>
          <a:prstGeom prst="rect">
            <a:avLst/>
          </a:prstGeom>
          <a:solidFill>
            <a:srgbClr val="00CCFF"/>
          </a:solidFill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2060"/>
                </a:solidFill>
              </a:rPr>
              <a:t>BCR distribution zoomed for two neighboring</a:t>
            </a:r>
          </a:p>
          <a:p>
            <a:r>
              <a:rPr lang="en-US" sz="2000" dirty="0" smtClean="0">
                <a:solidFill>
                  <a:srgbClr val="002060"/>
                </a:solidFill>
              </a:rPr>
              <a:t>ADC (proposed solution)</a:t>
            </a:r>
            <a:endParaRPr lang="en-US" sz="2000" dirty="0">
              <a:solidFill>
                <a:srgbClr val="002060"/>
              </a:solidFill>
            </a:endParaRPr>
          </a:p>
        </p:txBody>
      </p:sp>
      <p:cxnSp>
        <p:nvCxnSpPr>
          <p:cNvPr id="3" name="Straight Arrow Connector 2"/>
          <p:cNvCxnSpPr/>
          <p:nvPr/>
        </p:nvCxnSpPr>
        <p:spPr>
          <a:xfrm flipV="1">
            <a:off x="3849130" y="975035"/>
            <a:ext cx="0" cy="1003893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0" name="Straight Arrow Connector 379"/>
          <p:cNvCxnSpPr/>
          <p:nvPr/>
        </p:nvCxnSpPr>
        <p:spPr>
          <a:xfrm flipV="1">
            <a:off x="3201031" y="975034"/>
            <a:ext cx="14604" cy="1003894"/>
          </a:xfrm>
          <a:prstGeom prst="straightConnector1">
            <a:avLst/>
          </a:prstGeom>
          <a:ln w="12700">
            <a:solidFill>
              <a:srgbClr val="00B05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/>
          <p:cNvCxnSpPr/>
          <p:nvPr/>
        </p:nvCxnSpPr>
        <p:spPr>
          <a:xfrm flipH="1" flipV="1">
            <a:off x="3849130" y="1978928"/>
            <a:ext cx="1970805" cy="1524030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Arrow Connector 109"/>
          <p:cNvCxnSpPr>
            <a:stCxn id="361" idx="1"/>
          </p:cNvCxnSpPr>
          <p:nvPr/>
        </p:nvCxnSpPr>
        <p:spPr>
          <a:xfrm flipH="1" flipV="1">
            <a:off x="3168455" y="1964686"/>
            <a:ext cx="2661980" cy="2079547"/>
          </a:xfrm>
          <a:prstGeom prst="straightConnector1">
            <a:avLst/>
          </a:prstGeom>
          <a:ln w="12700">
            <a:solidFill>
              <a:srgbClr val="00B05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TextBox 113"/>
          <p:cNvSpPr txBox="1"/>
          <p:nvPr/>
        </p:nvSpPr>
        <p:spPr>
          <a:xfrm>
            <a:off x="3200356" y="4504797"/>
            <a:ext cx="3976923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00B050"/>
                </a:solidFill>
              </a:rPr>
              <a:t>Routing box</a:t>
            </a:r>
            <a:r>
              <a:rPr lang="en-US" sz="1400" dirty="0">
                <a:solidFill>
                  <a:srgbClr val="00B050"/>
                </a:solidFill>
              </a:rPr>
              <a:t> </a:t>
            </a:r>
            <a:r>
              <a:rPr lang="en-US" sz="1400" dirty="0" smtClean="0">
                <a:solidFill>
                  <a:srgbClr val="00B050"/>
                </a:solidFill>
              </a:rPr>
              <a:t>is only two terminated diff lines printed</a:t>
            </a:r>
          </a:p>
          <a:p>
            <a:r>
              <a:rPr lang="en-US" sz="1400" dirty="0" smtClean="0">
                <a:solidFill>
                  <a:srgbClr val="00B050"/>
                </a:solidFill>
              </a:rPr>
              <a:t>On the FEB2 PCB. </a:t>
            </a:r>
            <a:r>
              <a:rPr lang="en-US" sz="1400" dirty="0" smtClean="0">
                <a:solidFill>
                  <a:srgbClr val="FF0000"/>
                </a:solidFill>
              </a:rPr>
              <a:t>But:</a:t>
            </a:r>
          </a:p>
          <a:p>
            <a:r>
              <a:rPr lang="en-US" sz="1400" dirty="0" smtClean="0">
                <a:solidFill>
                  <a:srgbClr val="00B050"/>
                </a:solidFill>
              </a:rPr>
              <a:t>-Two BCR inputs are needed for each ADC</a:t>
            </a:r>
          </a:p>
          <a:p>
            <a:r>
              <a:rPr lang="en-US" sz="1400" dirty="0" smtClean="0">
                <a:solidFill>
                  <a:srgbClr val="00B050"/>
                </a:solidFill>
              </a:rPr>
              <a:t>- And Mux inside ADC selecting which BCR is used</a:t>
            </a:r>
          </a:p>
          <a:p>
            <a:endParaRPr lang="en-US" sz="1400" dirty="0">
              <a:solidFill>
                <a:srgbClr val="00B05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707027" y="1095289"/>
            <a:ext cx="284205" cy="1482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3066230" y="1095289"/>
            <a:ext cx="284205" cy="1482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3394056" y="1752007"/>
            <a:ext cx="284205" cy="14828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Arrow Connector 12"/>
          <p:cNvCxnSpPr>
            <a:endCxn id="25" idx="1"/>
          </p:cNvCxnSpPr>
          <p:nvPr/>
        </p:nvCxnSpPr>
        <p:spPr>
          <a:xfrm>
            <a:off x="3208332" y="1826148"/>
            <a:ext cx="18572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3394055" y="722314"/>
            <a:ext cx="284205" cy="14828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" name="Straight Arrow Connector 29"/>
          <p:cNvCxnSpPr>
            <a:stCxn id="72" idx="2"/>
          </p:cNvCxnSpPr>
          <p:nvPr/>
        </p:nvCxnSpPr>
        <p:spPr>
          <a:xfrm flipV="1">
            <a:off x="3215635" y="809043"/>
            <a:ext cx="185724" cy="1659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flipH="1" flipV="1">
            <a:off x="3660641" y="790743"/>
            <a:ext cx="188488" cy="1826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flipH="1" flipV="1">
            <a:off x="3660641" y="1820475"/>
            <a:ext cx="188488" cy="56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371471" y="1712753"/>
            <a:ext cx="36580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rgbClr val="CC66FF"/>
                </a:solidFill>
              </a:rPr>
              <a:t>mux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3353254" y="680680"/>
            <a:ext cx="36580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rgbClr val="CC66FF"/>
                </a:solidFill>
              </a:rPr>
              <a:t>mux</a:t>
            </a:r>
          </a:p>
        </p:txBody>
      </p:sp>
      <p:cxnSp>
        <p:nvCxnSpPr>
          <p:cNvPr id="40" name="Straight Arrow Connector 39"/>
          <p:cNvCxnSpPr/>
          <p:nvPr/>
        </p:nvCxnSpPr>
        <p:spPr>
          <a:xfrm flipV="1">
            <a:off x="3540509" y="1590614"/>
            <a:ext cx="1511" cy="1663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3259823" y="1435984"/>
            <a:ext cx="61266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rgbClr val="CC66FF"/>
                </a:solidFill>
              </a:rPr>
              <a:t>Chip1 BCR</a:t>
            </a:r>
          </a:p>
        </p:txBody>
      </p:sp>
      <p:cxnSp>
        <p:nvCxnSpPr>
          <p:cNvPr id="43" name="Straight Arrow Connector 42"/>
          <p:cNvCxnSpPr/>
          <p:nvPr/>
        </p:nvCxnSpPr>
        <p:spPr>
          <a:xfrm flipH="1" flipV="1">
            <a:off x="3813041" y="1972875"/>
            <a:ext cx="188488" cy="56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flipV="1">
            <a:off x="3542819" y="549806"/>
            <a:ext cx="1511" cy="1663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3262133" y="395176"/>
            <a:ext cx="61266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rgbClr val="CC66FF"/>
                </a:solidFill>
              </a:rPr>
              <a:t>Chip2 BCR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347824" y="1095289"/>
            <a:ext cx="252986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rgbClr val="CC66FF"/>
                </a:solidFill>
              </a:rPr>
              <a:t>Line termination for both BCR lines. Located on the PCB.</a:t>
            </a:r>
          </a:p>
        </p:txBody>
      </p:sp>
    </p:spTree>
    <p:extLst>
      <p:ext uri="{BB962C8B-B14F-4D97-AF65-F5344CB8AC3E}">
        <p14:creationId xmlns:p14="http://schemas.microsoft.com/office/powerpoint/2010/main" val="2926427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Simulation setup(1)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03252"/>
            <a:ext cx="9144000" cy="3251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20787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sz="800" dirty="0" smtClean="0">
            <a:solidFill>
              <a:srgbClr val="CC66FF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5972</TotalTime>
  <Words>798</Words>
  <Application>Microsoft Office PowerPoint</Application>
  <PresentationFormat>On-screen Show (4:3)</PresentationFormat>
  <Paragraphs>359</Paragraphs>
  <Slides>14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Courier New</vt:lpstr>
      <vt:lpstr>Office Theme</vt:lpstr>
      <vt:lpstr>COLUTA to LpGBT mapping</vt:lpstr>
      <vt:lpstr>PowerPoint Presentation</vt:lpstr>
      <vt:lpstr>PowerPoint Presentation</vt:lpstr>
      <vt:lpstr>Bunch crossing counter (1)</vt:lpstr>
      <vt:lpstr>PowerPoint Presentation</vt:lpstr>
      <vt:lpstr>Bunch crossing counter (2)</vt:lpstr>
      <vt:lpstr>PowerPoint Presentation</vt:lpstr>
      <vt:lpstr>PowerPoint Presentation</vt:lpstr>
      <vt:lpstr>Simulation setup(1)</vt:lpstr>
      <vt:lpstr>Simulation setup(2)</vt:lpstr>
      <vt:lpstr>Simulation results(1)</vt:lpstr>
      <vt:lpstr>Simulation results(2)</vt:lpstr>
      <vt:lpstr>Simulation results(3)</vt:lpstr>
      <vt:lpstr>Conclusion</vt:lpstr>
    </vt:vector>
  </TitlesOfParts>
  <Company>Columbia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Jaro</dc:creator>
  <cp:lastModifiedBy>Jaro</cp:lastModifiedBy>
  <cp:revision>399</cp:revision>
  <dcterms:created xsi:type="dcterms:W3CDTF">2019-12-04T19:55:04Z</dcterms:created>
  <dcterms:modified xsi:type="dcterms:W3CDTF">2021-07-29T11:31:23Z</dcterms:modified>
</cp:coreProperties>
</file>